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handoutMasterIdLst>
    <p:handoutMasterId r:id="rId36"/>
  </p:handoutMasterIdLst>
  <p:sldIdLst>
    <p:sldId id="396" r:id="rId2"/>
    <p:sldId id="397" r:id="rId3"/>
    <p:sldId id="398" r:id="rId4"/>
    <p:sldId id="399" r:id="rId5"/>
    <p:sldId id="400" r:id="rId6"/>
    <p:sldId id="401" r:id="rId7"/>
    <p:sldId id="430" r:id="rId8"/>
    <p:sldId id="435" r:id="rId9"/>
    <p:sldId id="427" r:id="rId10"/>
    <p:sldId id="404" r:id="rId11"/>
    <p:sldId id="431" r:id="rId12"/>
    <p:sldId id="406" r:id="rId13"/>
    <p:sldId id="432" r:id="rId14"/>
    <p:sldId id="412" r:id="rId15"/>
    <p:sldId id="411" r:id="rId16"/>
    <p:sldId id="408" r:id="rId17"/>
    <p:sldId id="409" r:id="rId18"/>
    <p:sldId id="410" r:id="rId19"/>
    <p:sldId id="413" r:id="rId20"/>
    <p:sldId id="428" r:id="rId21"/>
    <p:sldId id="434" r:id="rId22"/>
    <p:sldId id="415" r:id="rId23"/>
    <p:sldId id="416" r:id="rId24"/>
    <p:sldId id="417" r:id="rId25"/>
    <p:sldId id="418" r:id="rId26"/>
    <p:sldId id="429" r:id="rId27"/>
    <p:sldId id="419" r:id="rId28"/>
    <p:sldId id="420" r:id="rId29"/>
    <p:sldId id="421" r:id="rId30"/>
    <p:sldId id="422" r:id="rId31"/>
    <p:sldId id="423" r:id="rId32"/>
    <p:sldId id="424" r:id="rId33"/>
    <p:sldId id="425" r:id="rId3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8B1"/>
    <a:srgbClr val="D0C4E1"/>
    <a:srgbClr val="CEE2F7"/>
    <a:srgbClr val="A1D0A8"/>
    <a:srgbClr val="EDE9E7"/>
    <a:srgbClr val="ED21E7"/>
    <a:srgbClr val="A3A3A3"/>
    <a:srgbClr val="272727"/>
    <a:srgbClr val="626262"/>
    <a:srgbClr val="8C8C8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72"/>
    <p:restoredTop sz="87600" autoAdjust="0"/>
  </p:normalViewPr>
  <p:slideViewPr>
    <p:cSldViewPr snapToGrid="0" snapToObjects="1">
      <p:cViewPr varScale="1">
        <p:scale>
          <a:sx n="169" d="100"/>
          <a:sy n="169" d="100"/>
        </p:scale>
        <p:origin x="1224" y="184"/>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6F0A814-E159-894C-8692-31D5C36A64BD}" type="datetimeFigureOut">
              <a:rPr lang="en-US" smtClean="0">
                <a:latin typeface="Arial" charset="0"/>
              </a:rPr>
              <a:t>1/23/18</a:t>
            </a:fld>
            <a:endParaRPr lang="en-US" dirty="0">
              <a:latin typeface="Arial"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B39A7B8-3F3E-8A42-880B-CE0E7C88867F}"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432744578"/>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image1.png>
</file>

<file path=ppt/media/image11.png>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0.tiff>
</file>

<file path=ppt/media/image21.png>
</file>

<file path=ppt/media/image22.tiff>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tiff>
</file>

<file path=ppt/media/image32.tiff>
</file>

<file path=ppt/media/image33.tiff>
</file>

<file path=ppt/media/image34.tiff>
</file>

<file path=ppt/media/image35.png>
</file>

<file path=ppt/media/image36.tiff>
</file>

<file path=ppt/media/image37.tiff>
</file>

<file path=ppt/media/image38.tiff>
</file>

<file path=ppt/media/image39.tiff>
</file>

<file path=ppt/media/image4.png>
</file>

<file path=ppt/media/image40.tiff>
</file>

<file path=ppt/media/image41.tiff>
</file>

<file path=ppt/media/image42.tiff>
</file>

<file path=ppt/media/image43.png>
</file>

<file path=ppt/media/image44.png>
</file>

<file path=ppt/media/image45.png>
</file>

<file path=ppt/media/image46.jpe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Arial"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Arial" charset="0"/>
              </a:defRPr>
            </a:lvl1pPr>
          </a:lstStyle>
          <a:p>
            <a:fld id="{70E50384-CE9B-A84A-859E-C8C6A6081C60}" type="datetimeFigureOut">
              <a:rPr lang="en-US" smtClean="0"/>
              <a:pPr/>
              <a:t>1/23/18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Arial" charset="0"/>
              </a:defRPr>
            </a:lvl1pPr>
          </a:lstStyle>
          <a:p>
            <a:fld id="{EDDE39F7-555F-4E49-87AD-0EBF9F90242A}" type="slidenum">
              <a:rPr lang="en-US" smtClean="0"/>
              <a:pPr/>
              <a:t>‹#›</a:t>
            </a:fld>
            <a:endParaRPr lang="en-US" dirty="0"/>
          </a:p>
        </p:txBody>
      </p:sp>
    </p:spTree>
    <p:extLst>
      <p:ext uri="{BB962C8B-B14F-4D97-AF65-F5344CB8AC3E}">
        <p14:creationId xmlns:p14="http://schemas.microsoft.com/office/powerpoint/2010/main" val="30119501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b="0" i="0" kern="1200">
        <a:solidFill>
          <a:schemeClr val="tx1"/>
        </a:solidFill>
        <a:latin typeface="Arial" charset="0"/>
        <a:ea typeface="+mn-ea"/>
        <a:cs typeface="+mn-cs"/>
      </a:defRPr>
    </a:lvl1pPr>
    <a:lvl2pPr marL="457200" algn="l" defTabSz="457200" rtl="0" eaLnBrk="1" latinLnBrk="0" hangingPunct="1">
      <a:defRPr sz="1200" b="0" i="0" kern="1200">
        <a:solidFill>
          <a:schemeClr val="tx1"/>
        </a:solidFill>
        <a:latin typeface="Arial" charset="0"/>
        <a:ea typeface="+mn-ea"/>
        <a:cs typeface="+mn-cs"/>
      </a:defRPr>
    </a:lvl2pPr>
    <a:lvl3pPr marL="914400" algn="l" defTabSz="457200" rtl="0" eaLnBrk="1" latinLnBrk="0" hangingPunct="1">
      <a:defRPr sz="1200" b="0" i="0" kern="1200">
        <a:solidFill>
          <a:schemeClr val="tx1"/>
        </a:solidFill>
        <a:latin typeface="Arial" charset="0"/>
        <a:ea typeface="+mn-ea"/>
        <a:cs typeface="+mn-cs"/>
      </a:defRPr>
    </a:lvl3pPr>
    <a:lvl4pPr marL="1371600" algn="l" defTabSz="457200" rtl="0" eaLnBrk="1" latinLnBrk="0" hangingPunct="1">
      <a:defRPr sz="1200" b="0" i="0" kern="1200">
        <a:solidFill>
          <a:schemeClr val="tx1"/>
        </a:solidFill>
        <a:latin typeface="Arial" charset="0"/>
        <a:ea typeface="+mn-ea"/>
        <a:cs typeface="+mn-cs"/>
      </a:defRPr>
    </a:lvl4pPr>
    <a:lvl5pPr marL="1828800" algn="l" defTabSz="457200" rtl="0" eaLnBrk="1" latinLnBrk="0" hangingPunct="1">
      <a:defRPr sz="1200" b="0" i="0" kern="1200">
        <a:solidFill>
          <a:schemeClr val="tx1"/>
        </a:solidFill>
        <a:latin typeface="Arial"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1" indent="-228600" algn="l" defTabSz="914400" rtl="0" eaLnBrk="1" fontAlgn="base" latinLnBrk="0" hangingPunct="1">
              <a:lnSpc>
                <a:spcPct val="100000"/>
              </a:lnSpc>
              <a:spcBef>
                <a:spcPct val="0"/>
              </a:spcBef>
              <a:spcAft>
                <a:spcPct val="0"/>
              </a:spcAft>
              <a:buClrTx/>
              <a:buSzTx/>
              <a:buFont typeface="Calibri" pitchFamily="34" charset="0"/>
              <a:buAutoNum type="arabicPeriod"/>
              <a:tabLst/>
              <a:defRPr/>
            </a:pPr>
            <a:r>
              <a:rPr lang="en-US" dirty="0" smtClean="0"/>
              <a:t>This is a</a:t>
            </a:r>
            <a:r>
              <a:rPr lang="en-US" baseline="0" dirty="0" smtClean="0"/>
              <a:t> high level introduction to blockchain use-cases, references and IBM Blockchain. Presentations in this series are:</a:t>
            </a:r>
          </a:p>
          <a:p>
            <a:pPr marL="685800" marR="0" lvl="1" indent="-228600" algn="l" defTabSz="914400" rtl="0" eaLnBrk="1" fontAlgn="base" latinLnBrk="0" hangingPunct="1">
              <a:lnSpc>
                <a:spcPct val="100000"/>
              </a:lnSpc>
              <a:spcBef>
                <a:spcPct val="0"/>
              </a:spcBef>
              <a:spcAft>
                <a:spcPct val="0"/>
              </a:spcAft>
              <a:buClrTx/>
              <a:buSzTx/>
              <a:buFont typeface="Arial" charset="0"/>
              <a:buChar char="•"/>
              <a:tabLst/>
              <a:defRPr/>
            </a:pPr>
            <a:r>
              <a:rPr lang="en-US" baseline="0" dirty="0" smtClean="0"/>
              <a:t>Blockchain Explained: High level introduction to blockchain for business</a:t>
            </a:r>
          </a:p>
          <a:p>
            <a:pPr marL="685800" marR="0" lvl="1" indent="-228600" algn="l" defTabSz="914400" rtl="0" eaLnBrk="1" fontAlgn="base" latinLnBrk="0" hangingPunct="1">
              <a:lnSpc>
                <a:spcPct val="100000"/>
              </a:lnSpc>
              <a:spcBef>
                <a:spcPct val="0"/>
              </a:spcBef>
              <a:spcAft>
                <a:spcPct val="0"/>
              </a:spcAft>
              <a:buClrTx/>
              <a:buSzTx/>
              <a:buFont typeface="Arial" charset="0"/>
              <a:buChar char="•"/>
              <a:tabLst/>
              <a:defRPr/>
            </a:pPr>
            <a:r>
              <a:rPr lang="en-US" baseline="0" dirty="0" smtClean="0"/>
              <a:t>IBM Blockchain Platform Explained: Introduction to the IBM Blockchain Platform</a:t>
            </a:r>
          </a:p>
          <a:p>
            <a:pPr marL="685800" marR="0" lvl="1" indent="-228600" algn="l" defTabSz="914400" rtl="0" eaLnBrk="1" fontAlgn="base" latinLnBrk="0" hangingPunct="1">
              <a:lnSpc>
                <a:spcPct val="100000"/>
              </a:lnSpc>
              <a:spcBef>
                <a:spcPct val="0"/>
              </a:spcBef>
              <a:spcAft>
                <a:spcPct val="0"/>
              </a:spcAft>
              <a:buClrTx/>
              <a:buSzTx/>
              <a:buFont typeface="Arial" charset="0"/>
              <a:buChar char="•"/>
              <a:tabLst/>
              <a:defRPr/>
            </a:pPr>
            <a:r>
              <a:rPr lang="en-US" baseline="0" dirty="0" smtClean="0"/>
              <a:t>Blockchain Solutions: Use-cases, references and how IBM can help</a:t>
            </a:r>
          </a:p>
          <a:p>
            <a:pPr marL="685800" lvl="1" indent="-228600" eaLnBrk="1" hangingPunct="1">
              <a:spcBef>
                <a:spcPct val="0"/>
              </a:spcBef>
              <a:buFont typeface="Arial" charset="0"/>
              <a:buChar char="•"/>
            </a:pPr>
            <a:r>
              <a:rPr lang="en-US" baseline="0" dirty="0" smtClean="0"/>
              <a:t>Blockchain Composed: A technical introduction to Hyperledger Composer</a:t>
            </a:r>
          </a:p>
          <a:p>
            <a:pPr marL="685800" lvl="1" indent="-228600" eaLnBrk="1" hangingPunct="1">
              <a:spcBef>
                <a:spcPct val="0"/>
              </a:spcBef>
              <a:buFont typeface="Arial" charset="0"/>
              <a:buChar char="•"/>
            </a:pPr>
            <a:r>
              <a:rPr lang="en-US" baseline="0" dirty="0" smtClean="0"/>
              <a:t>Blockchain Architected: A technical i</a:t>
            </a:r>
            <a:r>
              <a:rPr lang="en-US" dirty="0" smtClean="0"/>
              <a:t>ntroduction to the concepts and components</a:t>
            </a:r>
            <a:r>
              <a:rPr lang="en-US" baseline="0" dirty="0" smtClean="0"/>
              <a:t> of a blockchain solution</a:t>
            </a:r>
          </a:p>
          <a:p>
            <a:pPr marL="685800" lvl="1" indent="-228600" eaLnBrk="1" hangingPunct="1">
              <a:spcBef>
                <a:spcPct val="0"/>
              </a:spcBef>
              <a:buFont typeface="Arial" charset="0"/>
              <a:buChar char="•"/>
            </a:pPr>
            <a:r>
              <a:rPr lang="en-US" baseline="0" dirty="0" smtClean="0"/>
              <a:t>Blockchain Explored: A technical deep dive on Hyperledger Fabric</a:t>
            </a:r>
          </a:p>
          <a:p>
            <a:pPr marL="685800" lvl="1" indent="-228600" eaLnBrk="1" hangingPunct="1">
              <a:spcBef>
                <a:spcPct val="0"/>
              </a:spcBef>
              <a:buFont typeface="Arial" charset="0"/>
              <a:buChar char="•"/>
            </a:pPr>
            <a:r>
              <a:rPr lang="en-US" baseline="0" dirty="0" smtClean="0"/>
              <a:t>Blockchain Next Steps: How to proceed on a first project</a:t>
            </a:r>
          </a:p>
          <a:p>
            <a:pPr marL="228600" marR="0" lvl="0" indent="-228600" algn="l" defTabSz="914400" rtl="0" eaLnBrk="1" fontAlgn="base" latinLnBrk="0" hangingPunct="1">
              <a:lnSpc>
                <a:spcPct val="100000"/>
              </a:lnSpc>
              <a:spcBef>
                <a:spcPct val="0"/>
              </a:spcBef>
              <a:spcAft>
                <a:spcPct val="0"/>
              </a:spcAft>
              <a:buClrTx/>
              <a:buSzTx/>
              <a:buFont typeface="Calibri" pitchFamily="34" charset="0"/>
              <a:buNone/>
              <a:tabLst/>
              <a:defRPr/>
            </a:pPr>
            <a:endParaRPr lang="en-US" dirty="0" smtClean="0"/>
          </a:p>
          <a:p>
            <a:pPr marL="228600" marR="0" lvl="0" indent="-228600" algn="l" defTabSz="914400" rtl="0" eaLnBrk="1" fontAlgn="base" latinLnBrk="0" hangingPunct="1">
              <a:lnSpc>
                <a:spcPct val="100000"/>
              </a:lnSpc>
              <a:spcBef>
                <a:spcPct val="0"/>
              </a:spcBef>
              <a:spcAft>
                <a:spcPct val="0"/>
              </a:spcAft>
              <a:buClrTx/>
              <a:buSzTx/>
              <a:buFont typeface="Calibri" pitchFamily="34" charset="0"/>
              <a:buNone/>
              <a:tabLst/>
              <a:defRPr/>
            </a:pPr>
            <a:r>
              <a:rPr lang="en-US" i="1" dirty="0" smtClean="0"/>
              <a:t>The</a:t>
            </a:r>
            <a:r>
              <a:rPr lang="en-US" i="1" baseline="0" dirty="0" smtClean="0"/>
              <a:t> latest copy of this presentation can be found on the IBM intranet at https://ibm.box.com/v/</a:t>
            </a:r>
            <a:r>
              <a:rPr lang="en-US" i="1" baseline="0" dirty="0" err="1" smtClean="0"/>
              <a:t>BlockchainSolutions</a:t>
            </a:r>
            <a:r>
              <a:rPr lang="en-US" i="1" baseline="0" dirty="0" smtClean="0"/>
              <a:t>. Feel free to distribute a PDF of this file to clients.</a:t>
            </a:r>
          </a:p>
          <a:p>
            <a:pPr marL="228600" marR="0" lvl="0" indent="-228600" algn="l" defTabSz="914400" rtl="0" eaLnBrk="1" fontAlgn="base" latinLnBrk="0" hangingPunct="1">
              <a:lnSpc>
                <a:spcPct val="100000"/>
              </a:lnSpc>
              <a:spcBef>
                <a:spcPct val="0"/>
              </a:spcBef>
              <a:spcAft>
                <a:spcPct val="0"/>
              </a:spcAft>
              <a:buClrTx/>
              <a:buSzTx/>
              <a:buFont typeface="Calibri"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EDDE39F7-555F-4E49-87AD-0EBF9F90242A}"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7209199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r>
              <a:rPr lang="en-US" dirty="0" smtClean="0"/>
              <a:t>To read this chart, start at the Business Service Provider, which is the developer of the blockchain solution. In order to implement their Composer blockchain solution they need to implement (a) smart contract logic, (b) business logic and (c) presentation logic.</a:t>
            </a:r>
            <a:endParaRPr lang="en-US" baseline="0" dirty="0" smtClean="0"/>
          </a:p>
          <a:p>
            <a:pPr marL="228600" indent="-228600">
              <a:spcBef>
                <a:spcPct val="0"/>
              </a:spcBef>
              <a:buFont typeface="Calibri" pitchFamily="34" charset="0"/>
              <a:buNone/>
            </a:pPr>
            <a:r>
              <a:rPr lang="en-US" dirty="0" smtClean="0"/>
              <a:t>The end</a:t>
            </a:r>
            <a:r>
              <a:rPr lang="en-US" baseline="0" dirty="0" smtClean="0"/>
              <a:t> user uses the presentation logic to interact with the business logic tier, which are a set of services hosted by the Business Service Consumer. It is these services that invoke transactions that interact with the registries.</a:t>
            </a:r>
            <a:endParaRPr lang="en-US" dirty="0"/>
          </a:p>
        </p:txBody>
      </p:sp>
    </p:spTree>
    <p:extLst>
      <p:ext uri="{BB962C8B-B14F-4D97-AF65-F5344CB8AC3E}">
        <p14:creationId xmlns:p14="http://schemas.microsoft.com/office/powerpoint/2010/main" val="663054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r>
              <a:rPr lang="en-US" dirty="0" smtClean="0"/>
              <a:t>Registry Operations are the create,</a:t>
            </a:r>
            <a:r>
              <a:rPr lang="en-US" baseline="0" dirty="0" smtClean="0"/>
              <a:t> read, update and delete operations against the asset and participant registries</a:t>
            </a:r>
            <a:endParaRPr lang="en-US" dirty="0"/>
          </a:p>
        </p:txBody>
      </p:sp>
    </p:spTree>
    <p:extLst>
      <p:ext uri="{BB962C8B-B14F-4D97-AF65-F5344CB8AC3E}">
        <p14:creationId xmlns:p14="http://schemas.microsoft.com/office/powerpoint/2010/main" val="114018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smtClean="0"/>
          </a:p>
        </p:txBody>
      </p:sp>
    </p:spTree>
    <p:extLst>
      <p:ext uri="{BB962C8B-B14F-4D97-AF65-F5344CB8AC3E}">
        <p14:creationId xmlns:p14="http://schemas.microsoft.com/office/powerpoint/2010/main" val="6390894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1774289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1974914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18187276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4136925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17524114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1646946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1413215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presentation is in three sections:</a:t>
            </a:r>
          </a:p>
          <a:p>
            <a:endParaRPr lang="en-US" dirty="0" smtClean="0"/>
          </a:p>
          <a:p>
            <a:pPr marL="228600" indent="-228600">
              <a:buAutoNum type="arabicParenR"/>
            </a:pPr>
            <a:r>
              <a:rPr lang="en-US" baseline="0" dirty="0" smtClean="0"/>
              <a:t>What is Blockchain: Covers the essentials of blockchain for business</a:t>
            </a:r>
          </a:p>
          <a:p>
            <a:pPr marL="228600" indent="-228600">
              <a:buAutoNum type="arabicParenR"/>
            </a:pPr>
            <a:r>
              <a:rPr lang="en-US" baseline="0" dirty="0" smtClean="0"/>
              <a:t>Why is it relevant: Key use-cases</a:t>
            </a:r>
          </a:p>
          <a:p>
            <a:pPr marL="228600" indent="-228600">
              <a:buAutoNum type="arabicParenR"/>
            </a:pPr>
            <a:r>
              <a:rPr lang="en-US" baseline="0" dirty="0" smtClean="0"/>
              <a:t>How can IBM help: IBM’s value proposition and the state of the technology</a:t>
            </a:r>
            <a:endParaRPr lang="en-US" dirty="0"/>
          </a:p>
        </p:txBody>
      </p:sp>
      <p:sp>
        <p:nvSpPr>
          <p:cNvPr id="4" name="Slide Number Placeholder 3"/>
          <p:cNvSpPr>
            <a:spLocks noGrp="1"/>
          </p:cNvSpPr>
          <p:nvPr>
            <p:ph type="sldNum" sz="quarter" idx="10"/>
          </p:nvPr>
        </p:nvSpPr>
        <p:spPr/>
        <p:txBody>
          <a:bodyPr/>
          <a:lstStyle/>
          <a:p>
            <a:fld id="{EDDE39F7-555F-4E49-87AD-0EBF9F90242A}"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2104430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presentation is in three sections:</a:t>
            </a:r>
          </a:p>
          <a:p>
            <a:endParaRPr lang="en-US" dirty="0" smtClean="0"/>
          </a:p>
          <a:p>
            <a:pPr marL="228600" indent="-228600">
              <a:buAutoNum type="arabicParenR"/>
            </a:pPr>
            <a:r>
              <a:rPr lang="en-US" baseline="0" dirty="0" smtClean="0"/>
              <a:t>What is Blockchain: Covers the essentials of blockchain for business</a:t>
            </a:r>
          </a:p>
          <a:p>
            <a:pPr marL="228600" indent="-228600">
              <a:buAutoNum type="arabicParenR"/>
            </a:pPr>
            <a:r>
              <a:rPr lang="en-US" baseline="0" dirty="0" smtClean="0"/>
              <a:t>Why is it relevant: Key use-cases</a:t>
            </a:r>
          </a:p>
          <a:p>
            <a:pPr marL="228600" indent="-228600">
              <a:buAutoNum type="arabicParenR"/>
            </a:pPr>
            <a:r>
              <a:rPr lang="en-US" baseline="0" dirty="0" smtClean="0"/>
              <a:t>How can IBM help: IBM’s value proposition and the state of the technology</a:t>
            </a:r>
            <a:endParaRPr lang="en-US" dirty="0"/>
          </a:p>
        </p:txBody>
      </p:sp>
      <p:sp>
        <p:nvSpPr>
          <p:cNvPr id="4" name="Slide Number Placeholder 3"/>
          <p:cNvSpPr>
            <a:spLocks noGrp="1"/>
          </p:cNvSpPr>
          <p:nvPr>
            <p:ph type="sldNum" sz="quarter" idx="10"/>
          </p:nvPr>
        </p:nvSpPr>
        <p:spPr/>
        <p:txBody>
          <a:bodyPr/>
          <a:lstStyle/>
          <a:p>
            <a:fld id="{EDDE39F7-555F-4E49-87AD-0EBF9F90242A}"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5730991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a:t>
            </a:r>
            <a:r>
              <a:rPr lang="en-US" baseline="0" dirty="0" smtClean="0"/>
              <a:t> text-based description of each of the user roles a blockchain project.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Depending on the size and dynamics of the business network, note that a single organization may play multiple roles; for example, a network service provider might also run peers on the network.</a:t>
            </a:r>
          </a:p>
          <a:p>
            <a:endParaRPr lang="en-US" dirty="0"/>
          </a:p>
        </p:txBody>
      </p:sp>
      <p:sp>
        <p:nvSpPr>
          <p:cNvPr id="4" name="Slide Number Placeholder 3"/>
          <p:cNvSpPr>
            <a:spLocks noGrp="1"/>
          </p:cNvSpPr>
          <p:nvPr>
            <p:ph type="sldNum" sz="quarter" idx="10"/>
          </p:nvPr>
        </p:nvSpPr>
        <p:spPr/>
        <p:txBody>
          <a:bodyPr/>
          <a:lstStyle/>
          <a:p>
            <a:fld id="{F31D77E3-5C9D-414F-9DE8-5C4D27830413}" type="slidenum">
              <a:rPr lang="en-US" smtClean="0"/>
              <a:t>21</a:t>
            </a:fld>
            <a:endParaRPr lang="en-US"/>
          </a:p>
        </p:txBody>
      </p:sp>
    </p:spTree>
    <p:extLst>
      <p:ext uri="{BB962C8B-B14F-4D97-AF65-F5344CB8AC3E}">
        <p14:creationId xmlns:p14="http://schemas.microsoft.com/office/powerpoint/2010/main" val="21389451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2014550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17618113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19805160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solidFill>
                <a:srgbClr val="7030A0"/>
              </a:solidFill>
            </a:endParaRPr>
          </a:p>
        </p:txBody>
      </p:sp>
    </p:spTree>
    <p:extLst>
      <p:ext uri="{BB962C8B-B14F-4D97-AF65-F5344CB8AC3E}">
        <p14:creationId xmlns:p14="http://schemas.microsoft.com/office/powerpoint/2010/main" val="11707524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marR="0" indent="-228600" algn="l" defTabSz="457200" rtl="0" eaLnBrk="1" fontAlgn="auto" latinLnBrk="0" hangingPunct="1">
              <a:lnSpc>
                <a:spcPct val="100000"/>
              </a:lnSpc>
              <a:spcBef>
                <a:spcPct val="0"/>
              </a:spcBef>
              <a:spcAft>
                <a:spcPts val="0"/>
              </a:spcAft>
              <a:buClrTx/>
              <a:buSzTx/>
              <a:buFont typeface="Calibri" pitchFamily="34" charset="0"/>
              <a:buNone/>
              <a:tabLst/>
              <a:defRPr/>
            </a:pPr>
            <a:r>
              <a:rPr lang="en-US" sz="1200" dirty="0" smtClean="0">
                <a:solidFill>
                  <a:srgbClr val="5A5A5A"/>
                </a:solidFill>
                <a:latin typeface="Arial" charset="0"/>
                <a:ea typeface="Arial" charset="0"/>
                <a:cs typeface="Arial" charset="0"/>
              </a:rPr>
              <a:t>Note</a:t>
            </a:r>
            <a:r>
              <a:rPr lang="en-US" sz="1200" baseline="0" dirty="0" smtClean="0">
                <a:solidFill>
                  <a:srgbClr val="5A5A5A"/>
                </a:solidFill>
                <a:latin typeface="Arial" charset="0"/>
                <a:ea typeface="Arial" charset="0"/>
                <a:cs typeface="Arial" charset="0"/>
              </a:rPr>
              <a:t> also: </a:t>
            </a:r>
            <a:r>
              <a:rPr lang="en-US" sz="1200" dirty="0" smtClean="0">
                <a:solidFill>
                  <a:srgbClr val="5A5A5A"/>
                </a:solidFill>
                <a:latin typeface="Arial" charset="0"/>
                <a:ea typeface="Arial" charset="0"/>
                <a:cs typeface="Arial" charset="0"/>
              </a:rPr>
              <a:t>Each Hyperledger Fabric channel requires a special ‘</a:t>
            </a:r>
            <a:r>
              <a:rPr lang="en-US" sz="1200" dirty="0" err="1" smtClean="0">
                <a:solidFill>
                  <a:srgbClr val="5A5A5A"/>
                </a:solidFill>
                <a:latin typeface="Arial" charset="0"/>
                <a:ea typeface="Arial" charset="0"/>
                <a:cs typeface="Arial" charset="0"/>
              </a:rPr>
              <a:t>peeradmin</a:t>
            </a:r>
            <a:r>
              <a:rPr lang="en-US" sz="1200" dirty="0" smtClean="0">
                <a:solidFill>
                  <a:srgbClr val="5A5A5A"/>
                </a:solidFill>
                <a:latin typeface="Arial" charset="0"/>
                <a:ea typeface="Arial" charset="0"/>
                <a:cs typeface="Arial" charset="0"/>
              </a:rPr>
              <a:t>’ card for deploying initial Hyperledger Composer </a:t>
            </a:r>
            <a:r>
              <a:rPr lang="en-US" sz="1200" dirty="0" err="1" smtClean="0">
                <a:solidFill>
                  <a:srgbClr val="5A5A5A"/>
                </a:solidFill>
                <a:latin typeface="Arial" charset="0"/>
                <a:ea typeface="Arial" charset="0"/>
                <a:cs typeface="Arial" charset="0"/>
              </a:rPr>
              <a:t>chaincode</a:t>
            </a:r>
            <a:endParaRPr lang="en-US" sz="1200" dirty="0" smtClean="0">
              <a:solidFill>
                <a:srgbClr val="5A5A5A"/>
              </a:solidFill>
              <a:latin typeface="Arial" charset="0"/>
              <a:ea typeface="Arial" charset="0"/>
              <a:cs typeface="Arial" charset="0"/>
            </a:endParaRPr>
          </a:p>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8382615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spect="1" noTextEdit="1"/>
          </p:cNvSpPr>
          <p:nvPr>
            <p:ph type="sldImg"/>
          </p:nvPr>
        </p:nvSpPr>
        <p:spPr bwMode="auto">
          <a:noFill/>
          <a:ln>
            <a:solidFill>
              <a:srgbClr val="000000"/>
            </a:solidFill>
            <a:miter lim="800000"/>
            <a:headEnd/>
            <a:tailEnd/>
          </a:ln>
        </p:spPr>
      </p:sp>
      <p:sp>
        <p:nvSpPr>
          <p:cNvPr id="48131"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eaLnBrk="1" hangingPunct="1">
              <a:spcBef>
                <a:spcPct val="0"/>
              </a:spcBef>
            </a:pPr>
            <a:endParaRPr lang="en-US" dirty="0" smtClean="0"/>
          </a:p>
        </p:txBody>
      </p:sp>
    </p:spTree>
    <p:extLst>
      <p:ext uri="{BB962C8B-B14F-4D97-AF65-F5344CB8AC3E}">
        <p14:creationId xmlns:p14="http://schemas.microsoft.com/office/powerpoint/2010/main" val="7913748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spect="1" noTextEdit="1"/>
          </p:cNvSpPr>
          <p:nvPr>
            <p:ph type="sldImg"/>
          </p:nvPr>
        </p:nvSpPr>
        <p:spPr bwMode="auto">
          <a:noFill/>
          <a:ln>
            <a:solidFill>
              <a:srgbClr val="000000"/>
            </a:solidFill>
            <a:miter lim="800000"/>
            <a:headEnd/>
            <a:tailEnd/>
          </a:ln>
        </p:spPr>
      </p:sp>
      <p:sp>
        <p:nvSpPr>
          <p:cNvPr id="48131"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eaLnBrk="1" hangingPunct="1">
              <a:spcBef>
                <a:spcPct val="0"/>
              </a:spcBef>
            </a:pPr>
            <a:endParaRPr lang="en-US" dirty="0" smtClean="0"/>
          </a:p>
        </p:txBody>
      </p:sp>
    </p:spTree>
    <p:extLst>
      <p:ext uri="{BB962C8B-B14F-4D97-AF65-F5344CB8AC3E}">
        <p14:creationId xmlns:p14="http://schemas.microsoft.com/office/powerpoint/2010/main" val="8300004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bwMode="auto">
          <a:noFill/>
          <a:ln>
            <a:solidFill>
              <a:srgbClr val="000000"/>
            </a:solidFill>
            <a:miter lim="800000"/>
            <a:headEnd/>
            <a:tailEnd/>
          </a:ln>
        </p:spPr>
      </p:sp>
      <p:sp>
        <p:nvSpPr>
          <p:cNvPr id="62466"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a:spcBef>
                <a:spcPct val="0"/>
              </a:spcBef>
              <a:buFont typeface="Calibri" pitchFamily="34" charset="0"/>
              <a:buNone/>
            </a:pPr>
            <a:endParaRPr lang="en-US" dirty="0"/>
          </a:p>
        </p:txBody>
      </p:sp>
    </p:spTree>
    <p:extLst>
      <p:ext uri="{BB962C8B-B14F-4D97-AF65-F5344CB8AC3E}">
        <p14:creationId xmlns:p14="http://schemas.microsoft.com/office/powerpoint/2010/main" val="1937788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spect="1" noTextEdit="1"/>
          </p:cNvSpPr>
          <p:nvPr>
            <p:ph type="sldImg"/>
          </p:nvPr>
        </p:nvSpPr>
        <p:spPr bwMode="auto">
          <a:noFill/>
          <a:ln>
            <a:solidFill>
              <a:srgbClr val="000000"/>
            </a:solidFill>
            <a:miter lim="800000"/>
            <a:headEnd/>
            <a:tailEnd/>
          </a:ln>
        </p:spPr>
      </p:sp>
      <p:sp>
        <p:nvSpPr>
          <p:cNvPr id="48131"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eaLnBrk="1" hangingPunct="1">
              <a:spcBef>
                <a:spcPct val="0"/>
              </a:spcBef>
            </a:pPr>
            <a:r>
              <a:rPr lang="en-US" b="1" dirty="0" smtClean="0"/>
              <a:t>Purpose of the slide:</a:t>
            </a:r>
            <a:r>
              <a:rPr lang="en-US" dirty="0" smtClean="0"/>
              <a:t> Summarize the Blockchain Explained intro</a:t>
            </a:r>
            <a:r>
              <a:rPr lang="en-US" baseline="0" dirty="0" smtClean="0"/>
              <a:t> go give context to where Composer fits in</a:t>
            </a:r>
          </a:p>
          <a:p>
            <a:pPr marL="228600" indent="-228600" eaLnBrk="1" hangingPunct="1">
              <a:spcBef>
                <a:spcPct val="0"/>
              </a:spcBef>
            </a:pPr>
            <a:endParaRPr lang="en-US" baseline="0" dirty="0" smtClean="0"/>
          </a:p>
          <a:p>
            <a:pPr marL="228600" indent="-228600" eaLnBrk="1" hangingPunct="1">
              <a:spcBef>
                <a:spcPct val="0"/>
              </a:spcBef>
            </a:pPr>
            <a:r>
              <a:rPr lang="en-US" b="1" dirty="0" smtClean="0"/>
              <a:t>References: </a:t>
            </a:r>
            <a:r>
              <a:rPr lang="en-US" dirty="0" smtClean="0"/>
              <a:t>See First</a:t>
            </a:r>
            <a:r>
              <a:rPr lang="en-US" baseline="0" dirty="0" smtClean="0"/>
              <a:t> few slides from </a:t>
            </a:r>
            <a:r>
              <a:rPr lang="en-US" baseline="0" dirty="0" err="1" smtClean="0"/>
              <a:t>Blockhain</a:t>
            </a:r>
            <a:r>
              <a:rPr lang="en-US" baseline="0" dirty="0" smtClean="0"/>
              <a:t> Explained for details</a:t>
            </a:r>
            <a:endParaRPr lang="en-US" dirty="0" smtClean="0"/>
          </a:p>
        </p:txBody>
      </p:sp>
    </p:spTree>
    <p:extLst>
      <p:ext uri="{BB962C8B-B14F-4D97-AF65-F5344CB8AC3E}">
        <p14:creationId xmlns:p14="http://schemas.microsoft.com/office/powerpoint/2010/main" val="12438802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spect="1" noTextEdit="1"/>
          </p:cNvSpPr>
          <p:nvPr>
            <p:ph type="sldImg"/>
          </p:nvPr>
        </p:nvSpPr>
        <p:spPr bwMode="auto">
          <a:noFill/>
          <a:ln>
            <a:solidFill>
              <a:srgbClr val="000000"/>
            </a:solidFill>
            <a:miter lim="800000"/>
            <a:headEnd/>
            <a:tailEnd/>
          </a:ln>
        </p:spPr>
      </p:sp>
      <p:sp>
        <p:nvSpPr>
          <p:cNvPr id="48131"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eaLnBrk="1" hangingPunct="1">
              <a:spcBef>
                <a:spcPct val="0"/>
              </a:spcBef>
            </a:pPr>
            <a:endParaRPr lang="en-US" dirty="0" smtClean="0"/>
          </a:p>
        </p:txBody>
      </p:sp>
    </p:spTree>
    <p:extLst>
      <p:ext uri="{BB962C8B-B14F-4D97-AF65-F5344CB8AC3E}">
        <p14:creationId xmlns:p14="http://schemas.microsoft.com/office/powerpoint/2010/main" val="5853521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dirty="0"/>
          </a:p>
        </p:txBody>
      </p:sp>
    </p:spTree>
    <p:extLst>
      <p:ext uri="{BB962C8B-B14F-4D97-AF65-F5344CB8AC3E}">
        <p14:creationId xmlns:p14="http://schemas.microsoft.com/office/powerpoint/2010/main" val="1929096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spect="1" noTextEdit="1"/>
          </p:cNvSpPr>
          <p:nvPr>
            <p:ph type="sldImg"/>
          </p:nvPr>
        </p:nvSpPr>
        <p:spPr bwMode="auto">
          <a:noFill/>
          <a:ln>
            <a:solidFill>
              <a:srgbClr val="000000"/>
            </a:solidFill>
            <a:miter lim="800000"/>
            <a:headEnd/>
            <a:tailEnd/>
          </a:ln>
        </p:spPr>
      </p:sp>
      <p:sp>
        <p:nvSpPr>
          <p:cNvPr id="48131" name="Rectangle 3"/>
          <p:cNvSpPr>
            <a:spLocks noGrp="1"/>
          </p:cNvSpPr>
          <p:nvPr>
            <p:ph type="body" idx="1"/>
          </p:nvPr>
        </p:nvSpPr>
        <p:spPr bwMode="auto">
          <a:noFill/>
        </p:spPr>
        <p:txBody>
          <a:bodyPr wrap="square" numCol="1" anchor="t" anchorCtr="0" compatLnSpc="1">
            <a:prstTxWarp prst="textNoShape">
              <a:avLst/>
            </a:prstTxWarp>
          </a:bodyPr>
          <a:lstStyle/>
          <a:p>
            <a:pPr marL="228600" indent="-228600" eaLnBrk="1" hangingPunct="1">
              <a:spcBef>
                <a:spcPct val="0"/>
              </a:spcBef>
              <a:buFont typeface="+mj-lt"/>
              <a:buAutoNum type="arabicPeriod"/>
            </a:pPr>
            <a:r>
              <a:rPr lang="en-US" dirty="0" smtClean="0"/>
              <a:t>Hyperledger Composer aims to bridge the gap between the high level abstractions</a:t>
            </a:r>
            <a:r>
              <a:rPr lang="en-US" baseline="0" dirty="0" smtClean="0"/>
              <a:t> that have been described in this presentation (i.e. assets, participants and transactions) </a:t>
            </a:r>
            <a:r>
              <a:rPr lang="en-US" dirty="0" smtClean="0"/>
              <a:t>and the technical realities of Hyperledger Fabric (i.e. invoking</a:t>
            </a:r>
            <a:r>
              <a:rPr lang="en-US" baseline="0" dirty="0" smtClean="0"/>
              <a:t> code on a distributed processing system).</a:t>
            </a:r>
          </a:p>
          <a:p>
            <a:pPr marL="228600" indent="-228600" eaLnBrk="1" hangingPunct="1">
              <a:spcBef>
                <a:spcPct val="0"/>
              </a:spcBef>
              <a:buFont typeface="+mj-lt"/>
              <a:buAutoNum type="arabicPeriod"/>
            </a:pPr>
            <a:endParaRPr lang="en-US" baseline="0" dirty="0" smtClean="0"/>
          </a:p>
          <a:p>
            <a:pPr marL="228600" indent="-228600" eaLnBrk="1" hangingPunct="1">
              <a:spcBef>
                <a:spcPct val="0"/>
              </a:spcBef>
              <a:buFont typeface="+mj-lt"/>
              <a:buAutoNum type="arabicPeriod"/>
            </a:pPr>
            <a:r>
              <a:rPr lang="en-US" baseline="0" dirty="0" smtClean="0"/>
              <a:t>By exposing a domain specific language and transaction processor functions in </a:t>
            </a:r>
            <a:r>
              <a:rPr lang="en-US" baseline="0" dirty="0" err="1" smtClean="0"/>
              <a:t>Javascript</a:t>
            </a:r>
            <a:r>
              <a:rPr lang="en-US" baseline="0" dirty="0" smtClean="0"/>
              <a:t>, the effect of Composer is that it allows you to develop blockchain applications very quickly. It saves time and increases flexibility.</a:t>
            </a:r>
          </a:p>
          <a:p>
            <a:pPr marL="228600" indent="-228600" eaLnBrk="1" hangingPunct="1">
              <a:spcBef>
                <a:spcPct val="0"/>
              </a:spcBef>
              <a:buFont typeface="+mj-lt"/>
              <a:buAutoNum type="arabicPeriod"/>
            </a:pPr>
            <a:endParaRPr lang="en-US" baseline="0" dirty="0" smtClean="0"/>
          </a:p>
          <a:p>
            <a:pPr marL="228600" indent="-228600" eaLnBrk="1" hangingPunct="1">
              <a:spcBef>
                <a:spcPct val="0"/>
              </a:spcBef>
              <a:buFont typeface="+mj-lt"/>
              <a:buAutoNum type="arabicPeriod"/>
            </a:pPr>
            <a:r>
              <a:rPr lang="en-US" baseline="0" dirty="0" smtClean="0"/>
              <a:t>Hyperledger Composer is now a Linux Foundation Hyperledger project. It requires Hyperledger Fabric.</a:t>
            </a:r>
          </a:p>
          <a:p>
            <a:pPr marL="228600" indent="-228600" eaLnBrk="1" hangingPunct="1">
              <a:spcBef>
                <a:spcPct val="0"/>
              </a:spcBef>
            </a:pPr>
            <a:endParaRPr lang="en-US" baseline="0" dirty="0" smtClean="0"/>
          </a:p>
        </p:txBody>
      </p:sp>
    </p:spTree>
    <p:extLst>
      <p:ext uri="{BB962C8B-B14F-4D97-AF65-F5344CB8AC3E}">
        <p14:creationId xmlns:p14="http://schemas.microsoft.com/office/powerpoint/2010/main" val="305543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p:cNvSpPr>
            <a:spLocks noGrp="1" noRot="1" noChangeAspect="1" noTextEdit="1"/>
          </p:cNvSpPr>
          <p:nvPr>
            <p:ph type="sldImg"/>
          </p:nvPr>
        </p:nvSpPr>
        <p:spPr bwMode="auto">
          <a:noFill/>
          <a:ln>
            <a:solidFill>
              <a:srgbClr val="000000"/>
            </a:solidFill>
            <a:miter lim="800000"/>
            <a:headEnd/>
            <a:tailEnd/>
          </a:ln>
        </p:spPr>
      </p:sp>
      <p:sp>
        <p:nvSpPr>
          <p:cNvPr id="51202"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r>
              <a:rPr lang="en-US" dirty="0" smtClean="0"/>
              <a:t>Purpose:</a:t>
            </a:r>
            <a:r>
              <a:rPr lang="en-US" baseline="0" dirty="0" smtClean="0"/>
              <a:t> Why using Fabric Composer is great!</a:t>
            </a:r>
          </a:p>
          <a:p>
            <a:pPr eaLnBrk="1" hangingPunct="1"/>
            <a:endParaRPr lang="en-US" baseline="0" dirty="0" smtClean="0"/>
          </a:p>
          <a:p>
            <a:pPr eaLnBrk="1" hangingPunct="1"/>
            <a:r>
              <a:rPr lang="en-US" baseline="0" dirty="0" smtClean="0"/>
              <a:t>Say: </a:t>
            </a:r>
          </a:p>
          <a:p>
            <a:pPr eaLnBrk="1" hangingPunct="1"/>
            <a:r>
              <a:rPr lang="en-US" baseline="0" dirty="0" smtClean="0"/>
              <a:t>INCREASE UNDERSTANDING: With the language used by fabric composer is much more business friendly talking in Assets, Participants &amp; Transactions enabling the gap between developers and business knowledge </a:t>
            </a:r>
          </a:p>
          <a:p>
            <a:pPr eaLnBrk="1" hangingPunct="1"/>
            <a:r>
              <a:rPr lang="en-US" baseline="0" dirty="0" smtClean="0"/>
              <a:t>SAVE TIME: Fabric composer has been built from the ground up with agile in min such as easy to test what was just written and using tools to turn what was created into live API’s and usable front end for end user testing in minutes</a:t>
            </a:r>
          </a:p>
          <a:p>
            <a:pPr eaLnBrk="1" hangingPunct="1"/>
            <a:r>
              <a:rPr lang="en-US" baseline="0" dirty="0" smtClean="0"/>
              <a:t>REDUCES RISK: with the increased ease of testing and ability for multiple personas to read and understand what has been written (amalgamation of previous 2 benefits) this provides much more stability and much more likely the end system will provide the business benefits required.</a:t>
            </a:r>
          </a:p>
          <a:p>
            <a:pPr eaLnBrk="1" hangingPunct="1"/>
            <a:r>
              <a:rPr lang="en-US" baseline="0" dirty="0" smtClean="0"/>
              <a:t>INCREASED FLEXIBILITY: As composer has been designed from agile developing, the ability to update the code and links to </a:t>
            </a:r>
            <a:r>
              <a:rPr lang="en-US" baseline="0" dirty="0" err="1" smtClean="0"/>
              <a:t>github</a:t>
            </a:r>
            <a:r>
              <a:rPr lang="en-US" baseline="0" dirty="0" smtClean="0"/>
              <a:t> to manage versioning then test this within minutes makes iterating </a:t>
            </a:r>
            <a:r>
              <a:rPr lang="en-US" baseline="0" dirty="0" err="1" smtClean="0"/>
              <a:t>imporvements</a:t>
            </a:r>
            <a:r>
              <a:rPr lang="en-US" baseline="0" dirty="0" smtClean="0"/>
              <a:t> easy.  </a:t>
            </a:r>
          </a:p>
          <a:p>
            <a:pPr eaLnBrk="1" hangingPunct="1"/>
            <a:endParaRPr lang="en-US" baseline="0" dirty="0" smtClean="0"/>
          </a:p>
          <a:p>
            <a:pPr eaLnBrk="1" hangingPunct="1"/>
            <a:r>
              <a:rPr lang="en-US" baseline="0" dirty="0" smtClean="0"/>
              <a:t>References: Next slide shows how some of these benefits are realized with the tool choices</a:t>
            </a:r>
          </a:p>
          <a:p>
            <a:pPr eaLnBrk="1" hangingPunct="1"/>
            <a:endParaRPr lang="en-US" dirty="0" smtClean="0"/>
          </a:p>
        </p:txBody>
      </p:sp>
    </p:spTree>
    <p:extLst>
      <p:ext uri="{BB962C8B-B14F-4D97-AF65-F5344CB8AC3E}">
        <p14:creationId xmlns:p14="http://schemas.microsoft.com/office/powerpoint/2010/main" val="1001205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Purpose:</a:t>
            </a:r>
            <a:r>
              <a:rPr lang="en-US" baseline="0" dirty="0" smtClean="0"/>
              <a:t> Show the tools being worked with are familiar to many dev</a:t>
            </a:r>
          </a:p>
          <a:p>
            <a:endParaRPr lang="en-US" baseline="0" dirty="0" smtClean="0"/>
          </a:p>
          <a:p>
            <a:r>
              <a:rPr lang="en-US" baseline="0" dirty="0" smtClean="0"/>
              <a:t>Say: Most of these tools are commonly taught at </a:t>
            </a:r>
            <a:r>
              <a:rPr lang="en-US" baseline="0" dirty="0" err="1" smtClean="0"/>
              <a:t>uni</a:t>
            </a:r>
            <a:r>
              <a:rPr lang="en-US" baseline="0" dirty="0" smtClean="0"/>
              <a:t> so there is a large skill base to make use of when making blockchain</a:t>
            </a:r>
          </a:p>
          <a:p>
            <a:r>
              <a:rPr lang="en-US" baseline="0" dirty="0" smtClean="0"/>
              <a:t>DATA MODELING: language is new language being looked at in more detail in a few slides but closely matches the realities of business. More on this later.</a:t>
            </a:r>
          </a:p>
          <a:p>
            <a:r>
              <a:rPr lang="en-US" baseline="0" dirty="0" smtClean="0"/>
              <a:t>JAVA SCRIPT: one of the top 10 most popular languages and all decent computer science graduate will have some knowledge on how to program in this, also popular with more experienced developers</a:t>
            </a:r>
          </a:p>
          <a:p>
            <a:r>
              <a:rPr lang="en-US" baseline="0" dirty="0" smtClean="0"/>
              <a:t>WEB PLAYGROUND: The playground is a web page that simulates having a blockchain and dev </a:t>
            </a:r>
            <a:r>
              <a:rPr lang="en-US" baseline="0" dirty="0" err="1" smtClean="0"/>
              <a:t>environement</a:t>
            </a:r>
            <a:r>
              <a:rPr lang="en-US" baseline="0" dirty="0" smtClean="0"/>
              <a:t> for you without needing to install anything. Load the page and get going. This is designed for developers or business analysts who want to get going quick to understand if this is something they can use, then later install the local version to use editors and connect to real </a:t>
            </a:r>
            <a:r>
              <a:rPr lang="en-US" baseline="0" dirty="0" err="1" smtClean="0"/>
              <a:t>blockchains</a:t>
            </a:r>
            <a:r>
              <a:rPr lang="en-US" baseline="0" dirty="0" smtClean="0"/>
              <a:t>. More on this later in pack.</a:t>
            </a:r>
            <a:br>
              <a:rPr lang="en-US" baseline="0" dirty="0" smtClean="0"/>
            </a:br>
            <a:r>
              <a:rPr lang="en-US" baseline="0" dirty="0" smtClean="0"/>
              <a:t>NPM is becoming very popular and an easy modular framework for developers to build upon. Various options available depending on your persona and what you need the tool to do</a:t>
            </a:r>
          </a:p>
          <a:p>
            <a:r>
              <a:rPr lang="en-US" baseline="0" dirty="0" smtClean="0"/>
              <a:t>EDITOR: The framework will work allow any editor to be used, so far Atom &amp; </a:t>
            </a:r>
            <a:r>
              <a:rPr lang="en-US" baseline="0" dirty="0" err="1" smtClean="0"/>
              <a:t>VisualStudio</a:t>
            </a:r>
            <a:r>
              <a:rPr lang="en-US" baseline="0" dirty="0" smtClean="0"/>
              <a:t> Code are supported, more will come as the open community adds their connectors </a:t>
            </a:r>
            <a:r>
              <a:rPr lang="mr-IN" baseline="0" dirty="0" smtClean="0"/>
              <a:t>–</a:t>
            </a:r>
            <a:r>
              <a:rPr lang="en-US" baseline="0" dirty="0" smtClean="0"/>
              <a:t> see anecdotes</a:t>
            </a:r>
          </a:p>
          <a:p>
            <a:r>
              <a:rPr lang="en-US" baseline="0" dirty="0" smtClean="0"/>
              <a:t>CLI: a popular method of connecting to, managing and </a:t>
            </a:r>
            <a:r>
              <a:rPr lang="en-US" baseline="0" dirty="0" err="1" smtClean="0"/>
              <a:t>opperating</a:t>
            </a:r>
            <a:r>
              <a:rPr lang="en-US" baseline="0" dirty="0" smtClean="0"/>
              <a:t> systems o this is available complete with full help guides as standard in other CLI utilities</a:t>
            </a:r>
          </a:p>
          <a:p>
            <a:r>
              <a:rPr lang="en-US" baseline="0" dirty="0" smtClean="0"/>
              <a:t>YO: </a:t>
            </a:r>
            <a:r>
              <a:rPr lang="en-US" baseline="0" dirty="0" err="1" smtClean="0"/>
              <a:t>Yoeman</a:t>
            </a:r>
            <a:r>
              <a:rPr lang="en-US" baseline="0" dirty="0" smtClean="0"/>
              <a:t> is a scaffolding tool for modern web apps. It can </a:t>
            </a:r>
            <a:r>
              <a:rPr lang="en-US" dirty="0" smtClean="0"/>
              <a:t>writing your build configuration (</a:t>
            </a:r>
            <a:r>
              <a:rPr lang="en-US" dirty="0" err="1" smtClean="0"/>
              <a:t>e.g</a:t>
            </a:r>
            <a:r>
              <a:rPr lang="en-US" dirty="0" smtClean="0"/>
              <a:t> </a:t>
            </a:r>
            <a:r>
              <a:rPr lang="en-US" dirty="0" err="1" smtClean="0"/>
              <a:t>Gulpfile</a:t>
            </a:r>
            <a:r>
              <a:rPr lang="en-US" dirty="0" smtClean="0"/>
              <a:t>) and pulling in relevant build tasks and package manage</a:t>
            </a:r>
            <a:endParaRPr lang="en-US" baseline="0" dirty="0" smtClean="0"/>
          </a:p>
          <a:p>
            <a:r>
              <a:rPr lang="en-US" baseline="0" dirty="0" smtClean="0"/>
              <a:t>EXISTING SYSTEMS: Loopback &amp; Swagger (round green logo) are also open source projects. Loopback creates a full set of APIs for you based upon what have been made in Fabric Composer. Swagger is the most popular framework for APIs </a:t>
            </a:r>
            <a:r>
              <a:rPr lang="en-US" dirty="0" smtClean="0"/>
              <a:t>which visually renders your Swagger definition with concise, real time feedback and error handling</a:t>
            </a:r>
            <a:endParaRPr lang="en-US" baseline="0" dirty="0" smtClean="0"/>
          </a:p>
          <a:p>
            <a:endParaRPr lang="en-US" baseline="0" dirty="0" smtClean="0"/>
          </a:p>
          <a:p>
            <a:endParaRPr lang="en-US" baseline="0" dirty="0" smtClean="0"/>
          </a:p>
          <a:p>
            <a:r>
              <a:rPr lang="en-US" baseline="0" dirty="0" smtClean="0"/>
              <a:t>References &amp; Anecdotes: Atom was planned to be our only initial editor supported, VS Code was added by one of our team familiar with VS code but not part of Composer dev team. Within a short amount of time he had </a:t>
            </a:r>
            <a:endParaRPr lang="en-US" dirty="0"/>
          </a:p>
        </p:txBody>
      </p:sp>
      <p:sp>
        <p:nvSpPr>
          <p:cNvPr id="4" name="Slide Number Placeholder 3"/>
          <p:cNvSpPr>
            <a:spLocks noGrp="1"/>
          </p:cNvSpPr>
          <p:nvPr>
            <p:ph type="sldNum" sz="quarter" idx="10"/>
          </p:nvPr>
        </p:nvSpPr>
        <p:spPr/>
        <p:txBody>
          <a:bodyPr/>
          <a:lstStyle/>
          <a:p>
            <a:fld id="{45C8F735-2258-884A-BAD8-BB4BE87DECB7}" type="slidenum">
              <a:rPr lang="en-US" smtClean="0"/>
              <a:pPr/>
              <a:t>6</a:t>
            </a:fld>
            <a:endParaRPr lang="en-US"/>
          </a:p>
        </p:txBody>
      </p:sp>
    </p:spTree>
    <p:extLst>
      <p:ext uri="{BB962C8B-B14F-4D97-AF65-F5344CB8AC3E}">
        <p14:creationId xmlns:p14="http://schemas.microsoft.com/office/powerpoint/2010/main" val="15951636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a:t>
            </a:r>
            <a:r>
              <a:rPr lang="en-US" baseline="0" dirty="0" smtClean="0"/>
              <a:t> text-based description of each of the user roles a blockchain project.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Depending on the size and dynamics of the business network, note that a single organization may play multiple roles; for example, a network service provider might also run peers on the network.</a:t>
            </a:r>
          </a:p>
          <a:p>
            <a:endParaRPr lang="en-US" dirty="0"/>
          </a:p>
        </p:txBody>
      </p:sp>
      <p:sp>
        <p:nvSpPr>
          <p:cNvPr id="4" name="Slide Number Placeholder 3"/>
          <p:cNvSpPr>
            <a:spLocks noGrp="1"/>
          </p:cNvSpPr>
          <p:nvPr>
            <p:ph type="sldNum" sz="quarter" idx="10"/>
          </p:nvPr>
        </p:nvSpPr>
        <p:spPr/>
        <p:txBody>
          <a:bodyPr/>
          <a:lstStyle/>
          <a:p>
            <a:fld id="{F31D77E3-5C9D-414F-9DE8-5C4D27830413}" type="slidenum">
              <a:rPr lang="en-US" smtClean="0"/>
              <a:t>7</a:t>
            </a:fld>
            <a:endParaRPr lang="en-US"/>
          </a:p>
        </p:txBody>
      </p:sp>
    </p:spTree>
    <p:extLst>
      <p:ext uri="{BB962C8B-B14F-4D97-AF65-F5344CB8AC3E}">
        <p14:creationId xmlns:p14="http://schemas.microsoft.com/office/powerpoint/2010/main" val="543759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somewhat of a </a:t>
            </a:r>
            <a:r>
              <a:rPr lang="en-US" baseline="0" dirty="0" err="1" smtClean="0"/>
              <a:t>generalisation</a:t>
            </a:r>
            <a:r>
              <a:rPr lang="en-US" baseline="0" dirty="0" smtClean="0"/>
              <a:t> to group all development activity into the Business Service Provider role, as there are several components in a blockchain solution, which realistically might be developed by separate teams.</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31D77E3-5C9D-414F-9DE8-5C4D27830413}" type="slidenum">
              <a:rPr lang="en-US" smtClean="0"/>
              <a:t>8</a:t>
            </a:fld>
            <a:endParaRPr lang="en-US"/>
          </a:p>
        </p:txBody>
      </p:sp>
    </p:spTree>
    <p:extLst>
      <p:ext uri="{BB962C8B-B14F-4D97-AF65-F5344CB8AC3E}">
        <p14:creationId xmlns:p14="http://schemas.microsoft.com/office/powerpoint/2010/main" val="2060542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presentation is in three sections:</a:t>
            </a:r>
          </a:p>
          <a:p>
            <a:endParaRPr lang="en-US" dirty="0" smtClean="0"/>
          </a:p>
          <a:p>
            <a:pPr marL="228600" indent="-228600">
              <a:buAutoNum type="arabicParenR"/>
            </a:pPr>
            <a:r>
              <a:rPr lang="en-US" baseline="0" dirty="0" smtClean="0"/>
              <a:t>What is Blockchain: Covers the essentials of blockchain for business</a:t>
            </a:r>
          </a:p>
          <a:p>
            <a:pPr marL="228600" indent="-228600">
              <a:buAutoNum type="arabicParenR"/>
            </a:pPr>
            <a:r>
              <a:rPr lang="en-US" baseline="0" dirty="0" smtClean="0"/>
              <a:t>Why is it relevant: Key use-cases</a:t>
            </a:r>
          </a:p>
          <a:p>
            <a:pPr marL="228600" indent="-228600">
              <a:buAutoNum type="arabicParenR"/>
            </a:pPr>
            <a:r>
              <a:rPr lang="en-US" baseline="0" dirty="0" smtClean="0"/>
              <a:t>How can IBM help: IBM’s value proposition and the state of the technology</a:t>
            </a:r>
            <a:endParaRPr lang="en-US" dirty="0"/>
          </a:p>
        </p:txBody>
      </p:sp>
      <p:sp>
        <p:nvSpPr>
          <p:cNvPr id="4" name="Slide Number Placeholder 3"/>
          <p:cNvSpPr>
            <a:spLocks noGrp="1"/>
          </p:cNvSpPr>
          <p:nvPr>
            <p:ph type="sldNum" sz="quarter" idx="10"/>
          </p:nvPr>
        </p:nvSpPr>
        <p:spPr/>
        <p:txBody>
          <a:bodyPr/>
          <a:lstStyle/>
          <a:p>
            <a:fld id="{EDDE39F7-555F-4E49-87AD-0EBF9F90242A}"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15631732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3.emf"/><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11.png"/><Relationship Id="rId6" Type="http://schemas.microsoft.com/office/2007/relationships/hdphoto" Target="../media/hdphoto1.wdp"/><Relationship Id="rId7" Type="http://schemas.openxmlformats.org/officeDocument/2006/relationships/image" Target="../media/image12.tiff"/><Relationship Id="rId8" Type="http://schemas.openxmlformats.org/officeDocument/2006/relationships/image" Target="../media/image13.tiff"/><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png"/><Relationship Id="rId5" Type="http://schemas.openxmlformats.org/officeDocument/2006/relationships/image" Target="../media/image11.png"/><Relationship Id="rId6" Type="http://schemas.microsoft.com/office/2007/relationships/hdphoto" Target="../media/hdphoto2.wdp"/><Relationship Id="rId7" Type="http://schemas.openxmlformats.org/officeDocument/2006/relationships/image" Target="../media/image12.tiff"/><Relationship Id="rId8" Type="http://schemas.openxmlformats.org/officeDocument/2006/relationships/image" Target="../media/image13.tiff"/><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1.png"/><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1.png"/><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6.emf"/><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 – Blue">
    <p:bg>
      <p:bgPr>
        <a:solidFill>
          <a:srgbClr val="003BC9"/>
        </a:solidFill>
        <a:effectLst/>
      </p:bgPr>
    </p:bg>
    <p:spTree>
      <p:nvGrpSpPr>
        <p:cNvPr id="1" name=""/>
        <p:cNvGrpSpPr/>
        <p:nvPr/>
      </p:nvGrpSpPr>
      <p:grpSpPr>
        <a:xfrm>
          <a:off x="0" y="0"/>
          <a:ext cx="0" cy="0"/>
          <a:chOff x="0" y="0"/>
          <a:chExt cx="0" cy="0"/>
        </a:xfrm>
      </p:grpSpPr>
      <p:pic>
        <p:nvPicPr>
          <p:cNvPr id="13" name="Picture 12" descr="BLOCKCHAIN5_MARK_BLUE.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122478" y="965200"/>
            <a:ext cx="3746505" cy="3746505"/>
          </a:xfrm>
          <a:prstGeom prst="rect">
            <a:avLst/>
          </a:prstGeom>
        </p:spPr>
      </p:pic>
      <p:sp>
        <p:nvSpPr>
          <p:cNvPr id="4" name="Text Placeholder 3"/>
          <p:cNvSpPr>
            <a:spLocks noGrp="1"/>
          </p:cNvSpPr>
          <p:nvPr>
            <p:ph type="body" sz="quarter" idx="10" hasCustomPrompt="1"/>
          </p:nvPr>
        </p:nvSpPr>
        <p:spPr>
          <a:xfrm>
            <a:off x="125730" y="139700"/>
            <a:ext cx="6083300" cy="495300"/>
          </a:xfrm>
        </p:spPr>
        <p:txBody>
          <a:bodyPr>
            <a:normAutofit/>
          </a:bodyPr>
          <a:lstStyle>
            <a:lvl1pPr marL="0" indent="0">
              <a:buNone/>
              <a:defRPr sz="24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Presentation title</a:t>
            </a:r>
          </a:p>
        </p:txBody>
      </p:sp>
      <p:sp>
        <p:nvSpPr>
          <p:cNvPr id="8" name="Text Placeholder 7"/>
          <p:cNvSpPr>
            <a:spLocks noGrp="1"/>
          </p:cNvSpPr>
          <p:nvPr>
            <p:ph type="body" sz="quarter" idx="11" hasCustomPrompt="1"/>
          </p:nvPr>
        </p:nvSpPr>
        <p:spPr>
          <a:xfrm>
            <a:off x="125730" y="2530534"/>
            <a:ext cx="3048000" cy="755434"/>
          </a:xfrm>
        </p:spPr>
        <p:txBody>
          <a:bodyPr>
            <a:noAutofit/>
          </a:bodyPr>
          <a:lstStyle>
            <a:lvl1pPr marL="0" indent="0">
              <a:spcBef>
                <a:spcPts val="0"/>
              </a:spcBef>
              <a:buNone/>
              <a:defRPr sz="1400" i="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Presenter information</a:t>
            </a:r>
          </a:p>
        </p:txBody>
      </p:sp>
      <p:sp>
        <p:nvSpPr>
          <p:cNvPr id="5" name="Text Placeholder 4"/>
          <p:cNvSpPr>
            <a:spLocks noGrp="1"/>
          </p:cNvSpPr>
          <p:nvPr>
            <p:ph type="body" sz="quarter" idx="13" hasCustomPrompt="1"/>
          </p:nvPr>
        </p:nvSpPr>
        <p:spPr>
          <a:xfrm>
            <a:off x="125730" y="750463"/>
            <a:ext cx="6097269" cy="801066"/>
          </a:xfrm>
        </p:spPr>
        <p:txBody>
          <a:bodyPr>
            <a:normAutofit/>
          </a:bodyPr>
          <a:lstStyle>
            <a:lvl1pPr marL="0" indent="0">
              <a:buNone/>
              <a:defRPr sz="1600">
                <a:solidFill>
                  <a:srgbClr val="FFFFFF"/>
                </a:solidFill>
              </a:defRPr>
            </a:lvl1pPr>
          </a:lstStyle>
          <a:p>
            <a:pPr lvl="0"/>
            <a:r>
              <a:rPr lang="en-US" dirty="0" smtClean="0"/>
              <a:t>Subtitle</a:t>
            </a:r>
            <a:endParaRPr lang="en-US" dirty="0"/>
          </a:p>
        </p:txBody>
      </p:sp>
      <p:pic>
        <p:nvPicPr>
          <p:cNvPr id="15" name="Picture 14" descr="Blockchain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6" name="Picture 15" descr="IBMLogo_White.eps"/>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spTree>
    <p:extLst>
      <p:ext uri="{BB962C8B-B14F-4D97-AF65-F5344CB8AC3E}">
        <p14:creationId xmlns:p14="http://schemas.microsoft.com/office/powerpoint/2010/main" val="3049980080"/>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pos="14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bject w/ Supporting Copy">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quarter" idx="16" hasCustomPrompt="1"/>
          </p:nvPr>
        </p:nvSpPr>
        <p:spPr>
          <a:xfrm>
            <a:off x="1961968" y="1269882"/>
            <a:ext cx="7070664" cy="3307383"/>
          </a:xfrm>
        </p:spPr>
        <p:txBody>
          <a:bodyPr>
            <a:normAutofit/>
          </a:bodyPr>
          <a:lstStyle>
            <a:lvl1pPr marL="0" indent="0">
              <a:buNone/>
              <a:defRPr sz="1200" baseline="0"/>
            </a:lvl1pPr>
          </a:lstStyle>
          <a:p>
            <a:pPr lvl="0"/>
            <a:r>
              <a:rPr lang="en-US" dirty="0" smtClean="0"/>
              <a:t>Content</a:t>
            </a:r>
            <a:endParaRPr lang="en-US" dirty="0"/>
          </a:p>
        </p:txBody>
      </p:sp>
      <p:sp>
        <p:nvSpPr>
          <p:cNvPr id="11" name="Text Placeholder 5"/>
          <p:cNvSpPr>
            <a:spLocks noGrp="1"/>
          </p:cNvSpPr>
          <p:nvPr>
            <p:ph type="body" sz="quarter" idx="22" hasCustomPrompt="1"/>
          </p:nvPr>
        </p:nvSpPr>
        <p:spPr>
          <a:xfrm>
            <a:off x="125730" y="1269882"/>
            <a:ext cx="1722500" cy="3307383"/>
          </a:xfrm>
        </p:spPr>
        <p:txBody>
          <a:bodyPr>
            <a:normAutofit/>
          </a:bodyPr>
          <a:lstStyle>
            <a:lvl1pPr marL="0" indent="0">
              <a:buNone/>
              <a:defRPr sz="1200" baseline="0"/>
            </a:lvl1pPr>
          </a:lstStyle>
          <a:p>
            <a:pPr lvl="0"/>
            <a:r>
              <a:rPr lang="en-US" dirty="0" smtClean="0"/>
              <a:t>Content</a:t>
            </a:r>
            <a:endParaRPr lang="en-US" dirty="0"/>
          </a:p>
        </p:txBody>
      </p:sp>
      <p:pic>
        <p:nvPicPr>
          <p:cNvPr id="2" name="Picture 1" descr="BlockchainLogo_DarkGray.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0" y="4764534"/>
            <a:ext cx="1348087" cy="146304"/>
          </a:xfrm>
          <a:prstGeom prst="rect">
            <a:avLst/>
          </a:prstGeom>
        </p:spPr>
      </p:pic>
      <p:pic>
        <p:nvPicPr>
          <p:cNvPr id="7" name="Picture 6" descr="IBMLogo_DarkGray.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30554" y="4764534"/>
            <a:ext cx="392600" cy="146304"/>
          </a:xfrm>
          <a:prstGeom prst="rect">
            <a:avLst/>
          </a:prstGeom>
        </p:spPr>
      </p:pic>
      <p:sp>
        <p:nvSpPr>
          <p:cNvPr id="10"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12" name="Picture 11"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9" name="TextBox 8"/>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70320295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p:bg>
      <p:bgPr>
        <a:solidFill>
          <a:schemeClr val="bg1">
            <a:alpha val="30000"/>
          </a:schemeClr>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20"/>
          </p:nvPr>
        </p:nvSpPr>
        <p:spPr>
          <a:xfrm>
            <a:off x="125730" y="1270000"/>
            <a:ext cx="8897424" cy="3203260"/>
          </a:xfrm>
        </p:spPr>
        <p:txBody>
          <a:bodyPr>
            <a:normAutofit/>
          </a:bodyPr>
          <a:lstStyle>
            <a:lvl1pPr marL="0" indent="0" algn="ctr">
              <a:buNone/>
              <a:defRPr sz="1400" baseline="0"/>
            </a:lvl1pPr>
          </a:lstStyle>
          <a:p>
            <a:r>
              <a:rPr lang="en-US" smtClean="0"/>
              <a:t>Drag picture to placeholder or click icon to add</a:t>
            </a:r>
            <a:endParaRPr lang="en-US" dirty="0"/>
          </a:p>
        </p:txBody>
      </p:sp>
      <p:pic>
        <p:nvPicPr>
          <p:cNvPr id="10" name="Picture 9" descr="BlockchainLogo_DarkGray.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0" y="4764534"/>
            <a:ext cx="1348087" cy="146304"/>
          </a:xfrm>
          <a:prstGeom prst="rect">
            <a:avLst/>
          </a:prstGeom>
        </p:spPr>
      </p:pic>
      <p:pic>
        <p:nvPicPr>
          <p:cNvPr id="14" name="Picture 13" descr="IBMLogo_DarkGray.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30554" y="4764534"/>
            <a:ext cx="392600" cy="146304"/>
          </a:xfrm>
          <a:prstGeom prst="rect">
            <a:avLst/>
          </a:prstGeom>
        </p:spPr>
      </p:pic>
      <p:sp>
        <p:nvSpPr>
          <p:cNvPr id="11"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12" name="Picture 11"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9" name="TextBox 8"/>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235231421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ase Study 2">
    <p:bg>
      <p:bgRef idx="1001">
        <a:schemeClr val="bg1"/>
      </p:bgRef>
    </p:bg>
    <p:spTree>
      <p:nvGrpSpPr>
        <p:cNvPr id="1" name=""/>
        <p:cNvGrpSpPr/>
        <p:nvPr/>
      </p:nvGrpSpPr>
      <p:grpSpPr>
        <a:xfrm>
          <a:off x="0" y="0"/>
          <a:ext cx="0" cy="0"/>
          <a:chOff x="0" y="0"/>
          <a:chExt cx="0" cy="0"/>
        </a:xfrm>
      </p:grpSpPr>
      <p:pic>
        <p:nvPicPr>
          <p:cNvPr id="11" name="Picture 10" descr="BlockchainLogo_DarkGray.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0" y="4764534"/>
            <a:ext cx="1348087" cy="146304"/>
          </a:xfrm>
          <a:prstGeom prst="rect">
            <a:avLst/>
          </a:prstGeom>
        </p:spPr>
      </p:pic>
      <p:pic>
        <p:nvPicPr>
          <p:cNvPr id="14" name="Picture 13" descr="IBMLogo_DarkGray.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30554" y="4764534"/>
            <a:ext cx="392600" cy="146304"/>
          </a:xfrm>
          <a:prstGeom prst="rect">
            <a:avLst/>
          </a:prstGeom>
        </p:spPr>
      </p:pic>
      <p:sp>
        <p:nvSpPr>
          <p:cNvPr id="16" name="Text Placeholder 5"/>
          <p:cNvSpPr>
            <a:spLocks noGrp="1"/>
          </p:cNvSpPr>
          <p:nvPr>
            <p:ph type="body" sz="quarter" idx="22" hasCustomPrompt="1"/>
          </p:nvPr>
        </p:nvSpPr>
        <p:spPr>
          <a:xfrm>
            <a:off x="125413" y="1241871"/>
            <a:ext cx="1985951" cy="3340289"/>
          </a:xfrm>
        </p:spPr>
        <p:txBody>
          <a:bodyPr>
            <a:normAutofit/>
          </a:bodyPr>
          <a:lstStyle>
            <a:lvl1pPr marL="0" indent="0">
              <a:buNone/>
              <a:defRPr sz="1800" baseline="0"/>
            </a:lvl1pPr>
          </a:lstStyle>
          <a:p>
            <a:pPr lvl="0"/>
            <a:r>
              <a:rPr lang="en-US" dirty="0" smtClean="0"/>
              <a:t>Body copy</a:t>
            </a:r>
            <a:endParaRPr lang="en-US" dirty="0"/>
          </a:p>
        </p:txBody>
      </p:sp>
      <p:sp>
        <p:nvSpPr>
          <p:cNvPr id="17" name="Text Placeholder 5"/>
          <p:cNvSpPr>
            <a:spLocks noGrp="1"/>
          </p:cNvSpPr>
          <p:nvPr>
            <p:ph type="body" sz="quarter" idx="24" hasCustomPrompt="1"/>
          </p:nvPr>
        </p:nvSpPr>
        <p:spPr>
          <a:xfrm>
            <a:off x="2277730" y="1339759"/>
            <a:ext cx="1719111" cy="3246111"/>
          </a:xfrm>
        </p:spPr>
        <p:txBody>
          <a:bodyPr>
            <a:normAutofit/>
          </a:bodyPr>
          <a:lstStyle>
            <a:lvl1pPr marL="0" indent="0">
              <a:buNone/>
              <a:defRPr sz="1400" baseline="0"/>
            </a:lvl1pPr>
          </a:lstStyle>
          <a:p>
            <a:pPr lvl="0"/>
            <a:r>
              <a:rPr lang="en-US" dirty="0" smtClean="0"/>
              <a:t>Detail copy</a:t>
            </a:r>
            <a:endParaRPr lang="en-US" dirty="0"/>
          </a:p>
        </p:txBody>
      </p:sp>
      <p:sp>
        <p:nvSpPr>
          <p:cNvPr id="18" name="Text Placeholder 2"/>
          <p:cNvSpPr>
            <a:spLocks noGrp="1"/>
          </p:cNvSpPr>
          <p:nvPr>
            <p:ph type="body" sz="quarter" idx="25" hasCustomPrompt="1"/>
          </p:nvPr>
        </p:nvSpPr>
        <p:spPr>
          <a:xfrm>
            <a:off x="4168775" y="1241871"/>
            <a:ext cx="4787999" cy="2560611"/>
          </a:xfrm>
        </p:spPr>
        <p:txBody>
          <a:bodyPr>
            <a:normAutofit/>
          </a:bodyPr>
          <a:lstStyle>
            <a:lvl1pPr marL="0" indent="0">
              <a:buNone/>
              <a:defRPr sz="2400" baseline="0"/>
            </a:lvl1pPr>
          </a:lstStyle>
          <a:p>
            <a:pPr lvl="0"/>
            <a:r>
              <a:rPr lang="en-US" dirty="0" smtClean="0"/>
              <a:t>Quote, stat, etc.</a:t>
            </a:r>
            <a:endParaRPr lang="en-US" dirty="0"/>
          </a:p>
        </p:txBody>
      </p:sp>
      <p:sp>
        <p:nvSpPr>
          <p:cNvPr id="19"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20" name="Picture 19"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0" name="TextBox 9"/>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8910228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Full-Width Copy">
    <p:bg>
      <p:bgRef idx="1001">
        <a:schemeClr val="bg1"/>
      </p:bgRef>
    </p:bg>
    <p:spTree>
      <p:nvGrpSpPr>
        <p:cNvPr id="1" name=""/>
        <p:cNvGrpSpPr/>
        <p:nvPr/>
      </p:nvGrpSpPr>
      <p:grpSpPr>
        <a:xfrm>
          <a:off x="0" y="0"/>
          <a:ext cx="0" cy="0"/>
          <a:chOff x="0" y="0"/>
          <a:chExt cx="0" cy="0"/>
        </a:xfrm>
      </p:grpSpPr>
      <p:sp>
        <p:nvSpPr>
          <p:cNvPr id="11" name="Text Placeholder 5"/>
          <p:cNvSpPr>
            <a:spLocks noGrp="1"/>
          </p:cNvSpPr>
          <p:nvPr>
            <p:ph type="body" sz="quarter" idx="22" hasCustomPrompt="1"/>
          </p:nvPr>
        </p:nvSpPr>
        <p:spPr>
          <a:xfrm>
            <a:off x="125730" y="1269882"/>
            <a:ext cx="8897424" cy="2966219"/>
          </a:xfrm>
        </p:spPr>
        <p:txBody>
          <a:bodyPr>
            <a:normAutofit/>
          </a:bodyPr>
          <a:lstStyle>
            <a:lvl1pPr marL="171450" indent="-171450">
              <a:buFont typeface="Arial"/>
              <a:buChar char="•"/>
              <a:defRPr sz="1200" baseline="0"/>
            </a:lvl1pPr>
          </a:lstStyle>
          <a:p>
            <a:pPr lvl="0"/>
            <a:r>
              <a:rPr lang="en-US" dirty="0" smtClean="0"/>
              <a:t>Content</a:t>
            </a:r>
          </a:p>
        </p:txBody>
      </p:sp>
      <p:pic>
        <p:nvPicPr>
          <p:cNvPr id="9" name="Picture 8"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0" name="Picture 9"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sp>
        <p:nvSpPr>
          <p:cNvPr id="13"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8" name="Picture 7"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4" name="TextBox 13"/>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360620628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Full-Width Copy">
    <p:bg>
      <p:bgRef idx="1001">
        <a:schemeClr val="bg1"/>
      </p:bgRef>
    </p:bg>
    <p:spTree>
      <p:nvGrpSpPr>
        <p:cNvPr id="1" name=""/>
        <p:cNvGrpSpPr/>
        <p:nvPr/>
      </p:nvGrpSpPr>
      <p:grpSpPr>
        <a:xfrm>
          <a:off x="0" y="0"/>
          <a:ext cx="0" cy="0"/>
          <a:chOff x="0" y="0"/>
          <a:chExt cx="0" cy="0"/>
        </a:xfrm>
      </p:grpSpPr>
      <p:sp>
        <p:nvSpPr>
          <p:cNvPr id="5" name="Content Placeholder 4"/>
          <p:cNvSpPr>
            <a:spLocks noGrp="1"/>
          </p:cNvSpPr>
          <p:nvPr>
            <p:ph sz="quarter" idx="24" hasCustomPrompt="1"/>
          </p:nvPr>
        </p:nvSpPr>
        <p:spPr>
          <a:xfrm>
            <a:off x="125413" y="1270000"/>
            <a:ext cx="4376737" cy="2965450"/>
          </a:xfrm>
        </p:spPr>
        <p:txBody>
          <a:bodyPr>
            <a:normAutofit/>
          </a:bodyPr>
          <a:lstStyle>
            <a:lvl1pPr marL="0" indent="0">
              <a:buNone/>
              <a:defRPr sz="1200" baseline="0"/>
            </a:lvl1pPr>
          </a:lstStyle>
          <a:p>
            <a:pPr lvl="0"/>
            <a:r>
              <a:rPr lang="en-US" dirty="0" smtClean="0"/>
              <a:t>Content</a:t>
            </a:r>
            <a:endParaRPr lang="en-US" dirty="0"/>
          </a:p>
        </p:txBody>
      </p:sp>
      <p:sp>
        <p:nvSpPr>
          <p:cNvPr id="10" name="Content Placeholder 4"/>
          <p:cNvSpPr>
            <a:spLocks noGrp="1"/>
          </p:cNvSpPr>
          <p:nvPr>
            <p:ph sz="quarter" idx="25" hasCustomPrompt="1"/>
          </p:nvPr>
        </p:nvSpPr>
        <p:spPr>
          <a:xfrm>
            <a:off x="4646417" y="1270000"/>
            <a:ext cx="4376737" cy="2965450"/>
          </a:xfrm>
        </p:spPr>
        <p:txBody>
          <a:bodyPr>
            <a:normAutofit/>
          </a:bodyPr>
          <a:lstStyle>
            <a:lvl1pPr marL="0" indent="0">
              <a:buNone/>
              <a:defRPr sz="1200" baseline="0"/>
            </a:lvl1pPr>
          </a:lstStyle>
          <a:p>
            <a:pPr lvl="0"/>
            <a:r>
              <a:rPr lang="en-US" dirty="0" smtClean="0"/>
              <a:t>Content</a:t>
            </a:r>
            <a:endParaRPr lang="en-US" dirty="0"/>
          </a:p>
        </p:txBody>
      </p:sp>
      <p:pic>
        <p:nvPicPr>
          <p:cNvPr id="9" name="Picture 8"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1" name="Picture 10"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sp>
        <p:nvSpPr>
          <p:cNvPr id="13" name="Text Placeholder 7"/>
          <p:cNvSpPr>
            <a:spLocks noGrp="1"/>
          </p:cNvSpPr>
          <p:nvPr>
            <p:ph type="body" sz="quarter" idx="26"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16" name="Picture 15"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4" name="TextBox 13"/>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96788178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py w/ Supporting Object">
    <p:bg>
      <p:bgRef idx="1001">
        <a:schemeClr val="bg1"/>
      </p:bgRef>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125730" y="144464"/>
            <a:ext cx="3523340" cy="3068150"/>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sp>
        <p:nvSpPr>
          <p:cNvPr id="9" name="Content Placeholder 4"/>
          <p:cNvSpPr>
            <a:spLocks noGrp="1"/>
          </p:cNvSpPr>
          <p:nvPr>
            <p:ph sz="quarter" idx="24" hasCustomPrompt="1"/>
          </p:nvPr>
        </p:nvSpPr>
        <p:spPr>
          <a:xfrm>
            <a:off x="4085966" y="341163"/>
            <a:ext cx="1495648" cy="1318152"/>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0" name="Content Placeholder 4"/>
          <p:cNvSpPr>
            <a:spLocks noGrp="1"/>
          </p:cNvSpPr>
          <p:nvPr>
            <p:ph sz="quarter" idx="25" hasCustomPrompt="1"/>
          </p:nvPr>
        </p:nvSpPr>
        <p:spPr>
          <a:xfrm>
            <a:off x="5773819" y="1922893"/>
            <a:ext cx="1495648" cy="1318152"/>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3" name="Content Placeholder 4"/>
          <p:cNvSpPr>
            <a:spLocks noGrp="1"/>
          </p:cNvSpPr>
          <p:nvPr>
            <p:ph sz="quarter" idx="27" hasCustomPrompt="1"/>
          </p:nvPr>
        </p:nvSpPr>
        <p:spPr>
          <a:xfrm>
            <a:off x="7461672" y="3523577"/>
            <a:ext cx="1495648" cy="1318152"/>
          </a:xfrm>
        </p:spPr>
        <p:txBody>
          <a:bodyPr anchor="ctr">
            <a:normAutofit/>
          </a:bodyPr>
          <a:lstStyle>
            <a:lvl1pPr marL="0" indent="0" algn="ctr">
              <a:buNone/>
              <a:defRPr sz="1200" baseline="0"/>
            </a:lvl1pPr>
          </a:lstStyle>
          <a:p>
            <a:pPr lvl="0"/>
            <a:r>
              <a:rPr lang="en-US" dirty="0" smtClean="0"/>
              <a:t>Content</a:t>
            </a:r>
            <a:endParaRPr lang="en-US" dirty="0"/>
          </a:p>
        </p:txBody>
      </p:sp>
      <p:pic>
        <p:nvPicPr>
          <p:cNvPr id="11" name="Picture 10"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3" name="Picture 2" descr="3Grid_Dark.eps"/>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2496651" y="241173"/>
            <a:ext cx="6353438" cy="4669665"/>
          </a:xfrm>
          <a:prstGeom prst="rect">
            <a:avLst/>
          </a:prstGeom>
        </p:spPr>
      </p:pic>
      <p:pic>
        <p:nvPicPr>
          <p:cNvPr id="12" name="Picture 11" descr="IBMLogo_White.eps"/>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sp>
        <p:nvSpPr>
          <p:cNvPr id="14" name="TextBox 13"/>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398111761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4-Column">
    <p:bg>
      <p:bgRef idx="1001">
        <a:schemeClr val="bg1"/>
      </p:bgRef>
    </p:bg>
    <p:spTree>
      <p:nvGrpSpPr>
        <p:cNvPr id="1" name=""/>
        <p:cNvGrpSpPr/>
        <p:nvPr/>
      </p:nvGrpSpPr>
      <p:grpSpPr>
        <a:xfrm>
          <a:off x="0" y="0"/>
          <a:ext cx="0" cy="0"/>
          <a:chOff x="0" y="0"/>
          <a:chExt cx="0" cy="0"/>
        </a:xfrm>
      </p:grpSpPr>
      <p:sp>
        <p:nvSpPr>
          <p:cNvPr id="5" name="Content Placeholder 4"/>
          <p:cNvSpPr>
            <a:spLocks noGrp="1"/>
          </p:cNvSpPr>
          <p:nvPr>
            <p:ph sz="quarter" idx="24" hasCustomPrompt="1"/>
          </p:nvPr>
        </p:nvSpPr>
        <p:spPr>
          <a:xfrm>
            <a:off x="125730" y="1270000"/>
            <a:ext cx="2084695" cy="2965450"/>
          </a:xfrm>
        </p:spPr>
        <p:txBody>
          <a:bodyPr>
            <a:normAutofit/>
          </a:bodyPr>
          <a:lstStyle>
            <a:lvl1pPr marL="0" indent="0" algn="ctr">
              <a:buNone/>
              <a:defRPr sz="1200" baseline="0"/>
            </a:lvl1pPr>
          </a:lstStyle>
          <a:p>
            <a:pPr lvl="0"/>
            <a:r>
              <a:rPr lang="en-US" dirty="0" smtClean="0"/>
              <a:t>Content</a:t>
            </a:r>
            <a:endParaRPr lang="en-US" dirty="0"/>
          </a:p>
        </p:txBody>
      </p:sp>
      <p:sp>
        <p:nvSpPr>
          <p:cNvPr id="10" name="Content Placeholder 4"/>
          <p:cNvSpPr>
            <a:spLocks noGrp="1"/>
          </p:cNvSpPr>
          <p:nvPr>
            <p:ph sz="quarter" idx="25" hasCustomPrompt="1"/>
          </p:nvPr>
        </p:nvSpPr>
        <p:spPr>
          <a:xfrm>
            <a:off x="2396640" y="1270000"/>
            <a:ext cx="2084695" cy="2965450"/>
          </a:xfrm>
        </p:spPr>
        <p:txBody>
          <a:bodyPr>
            <a:normAutofit/>
          </a:bodyPr>
          <a:lstStyle>
            <a:lvl1pPr marL="0" indent="0" algn="ctr">
              <a:buNone/>
              <a:defRPr sz="1200" baseline="0"/>
            </a:lvl1pPr>
          </a:lstStyle>
          <a:p>
            <a:pPr lvl="0"/>
            <a:r>
              <a:rPr lang="en-US" dirty="0" smtClean="0"/>
              <a:t>Content</a:t>
            </a:r>
            <a:endParaRPr lang="en-US" dirty="0"/>
          </a:p>
        </p:txBody>
      </p:sp>
      <p:sp>
        <p:nvSpPr>
          <p:cNvPr id="9" name="Content Placeholder 4"/>
          <p:cNvSpPr>
            <a:spLocks noGrp="1"/>
          </p:cNvSpPr>
          <p:nvPr>
            <p:ph sz="quarter" idx="26" hasCustomPrompt="1"/>
          </p:nvPr>
        </p:nvSpPr>
        <p:spPr>
          <a:xfrm>
            <a:off x="4667550" y="1270000"/>
            <a:ext cx="2084695" cy="2965450"/>
          </a:xfrm>
        </p:spPr>
        <p:txBody>
          <a:bodyPr>
            <a:normAutofit/>
          </a:bodyPr>
          <a:lstStyle>
            <a:lvl1pPr marL="0" indent="0" algn="ctr">
              <a:buNone/>
              <a:defRPr sz="1200" baseline="0"/>
            </a:lvl1pPr>
          </a:lstStyle>
          <a:p>
            <a:pPr lvl="0"/>
            <a:r>
              <a:rPr lang="en-US" dirty="0" smtClean="0"/>
              <a:t>Content</a:t>
            </a:r>
            <a:endParaRPr lang="en-US" dirty="0"/>
          </a:p>
        </p:txBody>
      </p:sp>
      <p:sp>
        <p:nvSpPr>
          <p:cNvPr id="11" name="Content Placeholder 4"/>
          <p:cNvSpPr>
            <a:spLocks noGrp="1"/>
          </p:cNvSpPr>
          <p:nvPr>
            <p:ph sz="quarter" idx="27" hasCustomPrompt="1"/>
          </p:nvPr>
        </p:nvSpPr>
        <p:spPr>
          <a:xfrm>
            <a:off x="6938459" y="1270000"/>
            <a:ext cx="2084695" cy="2965450"/>
          </a:xfrm>
        </p:spPr>
        <p:txBody>
          <a:bodyPr>
            <a:normAutofit/>
          </a:bodyPr>
          <a:lstStyle>
            <a:lvl1pPr marL="0" indent="0" algn="ctr">
              <a:buNone/>
              <a:defRPr sz="1200" baseline="0"/>
            </a:lvl1pPr>
          </a:lstStyle>
          <a:p>
            <a:pPr lvl="0"/>
            <a:r>
              <a:rPr lang="en-US" dirty="0" smtClean="0"/>
              <a:t>Content</a:t>
            </a:r>
            <a:endParaRPr lang="en-US" dirty="0"/>
          </a:p>
        </p:txBody>
      </p:sp>
      <p:pic>
        <p:nvPicPr>
          <p:cNvPr id="12" name="Picture 11"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3" name="Picture 12"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sp>
        <p:nvSpPr>
          <p:cNvPr id="15"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16" name="Picture 15"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4" name="TextBox 13"/>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183668380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Copy w/ Supporting Object">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50800"/>
            <a:ext cx="9144000" cy="5021354"/>
          </a:xfrm>
          <a:prstGeom prst="rect">
            <a:avLst/>
          </a:prstGeom>
        </p:spPr>
      </p:pic>
      <p:sp>
        <p:nvSpPr>
          <p:cNvPr id="8" name="Text Placeholder 7"/>
          <p:cNvSpPr>
            <a:spLocks noGrp="1"/>
          </p:cNvSpPr>
          <p:nvPr>
            <p:ph type="body" sz="quarter" idx="13" hasCustomPrompt="1"/>
          </p:nvPr>
        </p:nvSpPr>
        <p:spPr>
          <a:xfrm>
            <a:off x="125729" y="144464"/>
            <a:ext cx="5286267" cy="1191756"/>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sp>
        <p:nvSpPr>
          <p:cNvPr id="13" name="Content Placeholder 4"/>
          <p:cNvSpPr>
            <a:spLocks noGrp="1"/>
          </p:cNvSpPr>
          <p:nvPr>
            <p:ph sz="quarter" idx="27" hasCustomPrompt="1"/>
          </p:nvPr>
        </p:nvSpPr>
        <p:spPr>
          <a:xfrm>
            <a:off x="5149014" y="3160913"/>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7" name="Content Placeholder 4"/>
          <p:cNvSpPr>
            <a:spLocks noGrp="1"/>
          </p:cNvSpPr>
          <p:nvPr>
            <p:ph sz="quarter" idx="28" hasCustomPrompt="1"/>
          </p:nvPr>
        </p:nvSpPr>
        <p:spPr>
          <a:xfrm>
            <a:off x="6170993" y="2128720"/>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9" name="Content Placeholder 4"/>
          <p:cNvSpPr>
            <a:spLocks noGrp="1"/>
          </p:cNvSpPr>
          <p:nvPr>
            <p:ph sz="quarter" idx="29" hasCustomPrompt="1"/>
          </p:nvPr>
        </p:nvSpPr>
        <p:spPr>
          <a:xfrm>
            <a:off x="3088269" y="3170390"/>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0" name="Content Placeholder 4"/>
          <p:cNvSpPr>
            <a:spLocks noGrp="1"/>
          </p:cNvSpPr>
          <p:nvPr>
            <p:ph sz="quarter" idx="30" hasCustomPrompt="1"/>
          </p:nvPr>
        </p:nvSpPr>
        <p:spPr>
          <a:xfrm>
            <a:off x="4110248" y="2138197"/>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2" name="Content Placeholder 4"/>
          <p:cNvSpPr>
            <a:spLocks noGrp="1"/>
          </p:cNvSpPr>
          <p:nvPr>
            <p:ph sz="quarter" idx="31" hasCustomPrompt="1"/>
          </p:nvPr>
        </p:nvSpPr>
        <p:spPr>
          <a:xfrm>
            <a:off x="2059578" y="4194652"/>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4" name="Content Placeholder 4"/>
          <p:cNvSpPr>
            <a:spLocks noGrp="1"/>
          </p:cNvSpPr>
          <p:nvPr>
            <p:ph sz="quarter" idx="32" hasCustomPrompt="1"/>
          </p:nvPr>
        </p:nvSpPr>
        <p:spPr>
          <a:xfrm>
            <a:off x="1024809" y="3162459"/>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pic>
        <p:nvPicPr>
          <p:cNvPr id="17" name="Picture 16" descr="Blockchain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5" name="Picture 14" descr="IBMLogo_White.eps"/>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sp>
        <p:nvSpPr>
          <p:cNvPr id="16" name="TextBox 15"/>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15110683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Copy w/ Supporting Object">
    <p:bg>
      <p:bgRef idx="1001">
        <a:schemeClr val="bg1"/>
      </p:bgRef>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125730" y="144464"/>
            <a:ext cx="431950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sp>
        <p:nvSpPr>
          <p:cNvPr id="11" name="Text Placeholder 5"/>
          <p:cNvSpPr>
            <a:spLocks noGrp="1"/>
          </p:cNvSpPr>
          <p:nvPr>
            <p:ph type="body" sz="quarter" idx="22" hasCustomPrompt="1"/>
          </p:nvPr>
        </p:nvSpPr>
        <p:spPr>
          <a:xfrm>
            <a:off x="125730" y="1269882"/>
            <a:ext cx="4319500" cy="3307383"/>
          </a:xfrm>
        </p:spPr>
        <p:txBody>
          <a:bodyPr>
            <a:normAutofit/>
          </a:bodyPr>
          <a:lstStyle>
            <a:lvl1pPr marL="0" indent="0">
              <a:buNone/>
              <a:defRPr sz="1200" baseline="0"/>
            </a:lvl1pPr>
          </a:lstStyle>
          <a:p>
            <a:pPr lvl="0"/>
            <a:r>
              <a:rPr lang="en-US" dirty="0" smtClean="0"/>
              <a:t>Content</a:t>
            </a:r>
            <a:endParaRPr lang="en-US" dirty="0"/>
          </a:p>
        </p:txBody>
      </p:sp>
      <p:pic>
        <p:nvPicPr>
          <p:cNvPr id="7" name="Picture 6"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0" name="Picture 9"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sp>
        <p:nvSpPr>
          <p:cNvPr id="9" name="Content Placeholder 2"/>
          <p:cNvSpPr>
            <a:spLocks noGrp="1"/>
          </p:cNvSpPr>
          <p:nvPr>
            <p:ph sz="quarter" idx="16" hasCustomPrompt="1"/>
          </p:nvPr>
        </p:nvSpPr>
        <p:spPr>
          <a:xfrm>
            <a:off x="4577924" y="1269881"/>
            <a:ext cx="4566075" cy="3307384"/>
          </a:xfrm>
        </p:spPr>
        <p:txBody>
          <a:bodyPr>
            <a:normAutofit/>
          </a:bodyPr>
          <a:lstStyle>
            <a:lvl1pPr marL="0" indent="0">
              <a:buNone/>
              <a:defRPr sz="1200" baseline="0"/>
            </a:lvl1pPr>
          </a:lstStyle>
          <a:p>
            <a:pPr lvl="0"/>
            <a:r>
              <a:rPr lang="en-US" dirty="0" smtClean="0"/>
              <a:t>Content</a:t>
            </a:r>
            <a:endParaRPr lang="en-US" dirty="0"/>
          </a:p>
        </p:txBody>
      </p:sp>
      <p:sp>
        <p:nvSpPr>
          <p:cNvPr id="14" name="Text Placeholder 7"/>
          <p:cNvSpPr>
            <a:spLocks noGrp="1"/>
          </p:cNvSpPr>
          <p:nvPr>
            <p:ph type="body" sz="quarter" idx="2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15" name="Picture 14"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2" name="TextBox 11"/>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231614184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Object w/ Supporting Copy">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quarter" idx="16" hasCustomPrompt="1"/>
          </p:nvPr>
        </p:nvSpPr>
        <p:spPr>
          <a:xfrm>
            <a:off x="1961968" y="1269882"/>
            <a:ext cx="7070664" cy="3307383"/>
          </a:xfrm>
        </p:spPr>
        <p:txBody>
          <a:bodyPr>
            <a:normAutofit/>
          </a:bodyPr>
          <a:lstStyle>
            <a:lvl1pPr marL="0" indent="0">
              <a:buNone/>
              <a:defRPr sz="1200" baseline="0"/>
            </a:lvl1pPr>
          </a:lstStyle>
          <a:p>
            <a:pPr lvl="0"/>
            <a:r>
              <a:rPr lang="en-US" dirty="0" smtClean="0"/>
              <a:t>Content</a:t>
            </a:r>
            <a:endParaRPr lang="en-US" dirty="0"/>
          </a:p>
        </p:txBody>
      </p:sp>
      <p:sp>
        <p:nvSpPr>
          <p:cNvPr id="11" name="Text Placeholder 5"/>
          <p:cNvSpPr>
            <a:spLocks noGrp="1"/>
          </p:cNvSpPr>
          <p:nvPr>
            <p:ph type="body" sz="quarter" idx="22" hasCustomPrompt="1"/>
          </p:nvPr>
        </p:nvSpPr>
        <p:spPr>
          <a:xfrm>
            <a:off x="125730" y="1269882"/>
            <a:ext cx="1722500" cy="3307383"/>
          </a:xfrm>
        </p:spPr>
        <p:txBody>
          <a:bodyPr>
            <a:normAutofit/>
          </a:bodyPr>
          <a:lstStyle>
            <a:lvl1pPr marL="0" indent="0">
              <a:buNone/>
              <a:defRPr sz="1200" baseline="0"/>
            </a:lvl1pPr>
          </a:lstStyle>
          <a:p>
            <a:pPr lvl="0"/>
            <a:r>
              <a:rPr lang="en-US" dirty="0" smtClean="0"/>
              <a:t>Content</a:t>
            </a:r>
            <a:endParaRPr lang="en-US" dirty="0"/>
          </a:p>
        </p:txBody>
      </p:sp>
      <p:pic>
        <p:nvPicPr>
          <p:cNvPr id="10" name="Picture 9"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2" name="Picture 11"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sp>
        <p:nvSpPr>
          <p:cNvPr id="16"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17" name="Picture 16"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3" name="TextBox 12"/>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174989476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 Black">
    <p:bg>
      <p:bgPr>
        <a:solidFill>
          <a:schemeClr val="tx1"/>
        </a:solidFill>
        <a:effectLst/>
      </p:bgPr>
    </p:bg>
    <p:spTree>
      <p:nvGrpSpPr>
        <p:cNvPr id="1" name=""/>
        <p:cNvGrpSpPr/>
        <p:nvPr/>
      </p:nvGrpSpPr>
      <p:grpSpPr>
        <a:xfrm>
          <a:off x="0" y="0"/>
          <a:ext cx="0" cy="0"/>
          <a:chOff x="0" y="0"/>
          <a:chExt cx="0" cy="0"/>
        </a:xfrm>
      </p:grpSpPr>
      <p:sp>
        <p:nvSpPr>
          <p:cNvPr id="14" name="Text Placeholder 3"/>
          <p:cNvSpPr>
            <a:spLocks noGrp="1"/>
          </p:cNvSpPr>
          <p:nvPr>
            <p:ph type="body" sz="quarter" idx="10" hasCustomPrompt="1"/>
          </p:nvPr>
        </p:nvSpPr>
        <p:spPr>
          <a:xfrm>
            <a:off x="125730" y="139700"/>
            <a:ext cx="6083300" cy="495300"/>
          </a:xfrm>
        </p:spPr>
        <p:txBody>
          <a:bodyPr>
            <a:normAutofit/>
          </a:bodyPr>
          <a:lstStyle>
            <a:lvl1pPr marL="0" indent="0">
              <a:buNone/>
              <a:defRPr sz="24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Presentation title</a:t>
            </a:r>
          </a:p>
        </p:txBody>
      </p:sp>
      <p:sp>
        <p:nvSpPr>
          <p:cNvPr id="16" name="Text Placeholder 7"/>
          <p:cNvSpPr>
            <a:spLocks noGrp="1"/>
          </p:cNvSpPr>
          <p:nvPr>
            <p:ph type="body" sz="quarter" idx="11" hasCustomPrompt="1"/>
          </p:nvPr>
        </p:nvSpPr>
        <p:spPr>
          <a:xfrm>
            <a:off x="125730" y="2530534"/>
            <a:ext cx="3048000" cy="755434"/>
          </a:xfrm>
        </p:spPr>
        <p:txBody>
          <a:bodyPr>
            <a:noAutofit/>
          </a:bodyPr>
          <a:lstStyle>
            <a:lvl1pPr marL="0" indent="0">
              <a:spcBef>
                <a:spcPts val="0"/>
              </a:spcBef>
              <a:buNone/>
              <a:defRPr sz="1400" i="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Presenter information</a:t>
            </a:r>
          </a:p>
        </p:txBody>
      </p:sp>
      <p:sp>
        <p:nvSpPr>
          <p:cNvPr id="17" name="Text Placeholder 4"/>
          <p:cNvSpPr>
            <a:spLocks noGrp="1"/>
          </p:cNvSpPr>
          <p:nvPr>
            <p:ph type="body" sz="quarter" idx="13" hasCustomPrompt="1"/>
          </p:nvPr>
        </p:nvSpPr>
        <p:spPr>
          <a:xfrm>
            <a:off x="125730" y="750463"/>
            <a:ext cx="6097269" cy="801066"/>
          </a:xfrm>
        </p:spPr>
        <p:txBody>
          <a:bodyPr>
            <a:normAutofit/>
          </a:bodyPr>
          <a:lstStyle>
            <a:lvl1pPr marL="0" indent="0">
              <a:buNone/>
              <a:defRPr sz="1600">
                <a:solidFill>
                  <a:srgbClr val="FFFFFF"/>
                </a:solidFill>
              </a:defRPr>
            </a:lvl1pPr>
          </a:lstStyle>
          <a:p>
            <a:pPr lvl="0"/>
            <a:r>
              <a:rPr lang="en-US" dirty="0" smtClean="0"/>
              <a:t>Subtitle</a:t>
            </a:r>
            <a:endParaRPr lang="en-US" dirty="0"/>
          </a:p>
        </p:txBody>
      </p:sp>
      <p:pic>
        <p:nvPicPr>
          <p:cNvPr id="9" name="Picture 8"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2" name="Picture 11"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pic>
        <p:nvPicPr>
          <p:cNvPr id="3" name="Picture 2"/>
          <p:cNvPicPr>
            <a:picLocks noChangeAspect="1"/>
          </p:cNvPicPr>
          <p:nvPr userDrawn="1"/>
        </p:nvPicPr>
        <p:blipFill>
          <a:blip r:embed="rId4"/>
          <a:stretch>
            <a:fillRect/>
          </a:stretch>
        </p:blipFill>
        <p:spPr>
          <a:xfrm>
            <a:off x="5105976" y="952432"/>
            <a:ext cx="3759201" cy="3759201"/>
          </a:xfrm>
          <a:prstGeom prst="rect">
            <a:avLst/>
          </a:prstGeom>
        </p:spPr>
      </p:pic>
    </p:spTree>
    <p:extLst>
      <p:ext uri="{BB962C8B-B14F-4D97-AF65-F5344CB8AC3E}">
        <p14:creationId xmlns:p14="http://schemas.microsoft.com/office/powerpoint/2010/main" val="247322320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1620">
          <p15:clr>
            <a:srgbClr val="FBAE40"/>
          </p15:clr>
        </p15:guide>
        <p15:guide id="2" pos="2880">
          <p15:clr>
            <a:srgbClr val="FBAE40"/>
          </p15:clr>
        </p15:guide>
        <p15:guide id="3" pos="14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ase Study 2">
    <p:bg>
      <p:bgRef idx="1001">
        <a:schemeClr val="bg1"/>
      </p:bgRef>
    </p:bg>
    <p:spTree>
      <p:nvGrpSpPr>
        <p:cNvPr id="1" name=""/>
        <p:cNvGrpSpPr/>
        <p:nvPr/>
      </p:nvGrpSpPr>
      <p:grpSpPr>
        <a:xfrm>
          <a:off x="0" y="0"/>
          <a:ext cx="0" cy="0"/>
          <a:chOff x="0" y="0"/>
          <a:chExt cx="0" cy="0"/>
        </a:xfrm>
      </p:grpSpPr>
      <p:pic>
        <p:nvPicPr>
          <p:cNvPr id="9" name="Picture 8"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0" name="Picture 9"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sp>
        <p:nvSpPr>
          <p:cNvPr id="15" name="Text Placeholder 5"/>
          <p:cNvSpPr>
            <a:spLocks noGrp="1"/>
          </p:cNvSpPr>
          <p:nvPr>
            <p:ph type="body" sz="quarter" idx="22" hasCustomPrompt="1"/>
          </p:nvPr>
        </p:nvSpPr>
        <p:spPr>
          <a:xfrm>
            <a:off x="125413" y="1241871"/>
            <a:ext cx="1985951" cy="3340289"/>
          </a:xfrm>
        </p:spPr>
        <p:txBody>
          <a:bodyPr>
            <a:normAutofit/>
          </a:bodyPr>
          <a:lstStyle>
            <a:lvl1pPr marL="0" indent="0">
              <a:buNone/>
              <a:defRPr sz="1800" baseline="0"/>
            </a:lvl1pPr>
          </a:lstStyle>
          <a:p>
            <a:pPr lvl="0"/>
            <a:r>
              <a:rPr lang="en-US" dirty="0" smtClean="0"/>
              <a:t>Body copy</a:t>
            </a:r>
            <a:endParaRPr lang="en-US" dirty="0"/>
          </a:p>
        </p:txBody>
      </p:sp>
      <p:sp>
        <p:nvSpPr>
          <p:cNvPr id="16" name="Text Placeholder 5"/>
          <p:cNvSpPr>
            <a:spLocks noGrp="1"/>
          </p:cNvSpPr>
          <p:nvPr>
            <p:ph type="body" sz="quarter" idx="24" hasCustomPrompt="1"/>
          </p:nvPr>
        </p:nvSpPr>
        <p:spPr>
          <a:xfrm>
            <a:off x="2277730" y="1339759"/>
            <a:ext cx="1719111" cy="3246111"/>
          </a:xfrm>
        </p:spPr>
        <p:txBody>
          <a:bodyPr>
            <a:normAutofit/>
          </a:bodyPr>
          <a:lstStyle>
            <a:lvl1pPr marL="0" indent="0">
              <a:buNone/>
              <a:defRPr sz="1400" baseline="0"/>
            </a:lvl1pPr>
          </a:lstStyle>
          <a:p>
            <a:pPr lvl="0"/>
            <a:r>
              <a:rPr lang="en-US" dirty="0" smtClean="0"/>
              <a:t>Detail copy</a:t>
            </a:r>
            <a:endParaRPr lang="en-US" dirty="0"/>
          </a:p>
        </p:txBody>
      </p:sp>
      <p:sp>
        <p:nvSpPr>
          <p:cNvPr id="17" name="Text Placeholder 2"/>
          <p:cNvSpPr>
            <a:spLocks noGrp="1"/>
          </p:cNvSpPr>
          <p:nvPr>
            <p:ph type="body" sz="quarter" idx="25" hasCustomPrompt="1"/>
          </p:nvPr>
        </p:nvSpPr>
        <p:spPr>
          <a:xfrm>
            <a:off x="4168775" y="1241871"/>
            <a:ext cx="4787999" cy="2560611"/>
          </a:xfrm>
        </p:spPr>
        <p:txBody>
          <a:bodyPr>
            <a:normAutofit/>
          </a:bodyPr>
          <a:lstStyle>
            <a:lvl1pPr marL="0" indent="0">
              <a:buNone/>
              <a:defRPr sz="2400" baseline="0"/>
            </a:lvl1pPr>
          </a:lstStyle>
          <a:p>
            <a:pPr lvl="0"/>
            <a:r>
              <a:rPr lang="en-US" dirty="0" smtClean="0"/>
              <a:t>Quote, stat, etc.</a:t>
            </a:r>
            <a:endParaRPr lang="en-US" dirty="0"/>
          </a:p>
        </p:txBody>
      </p:sp>
      <p:sp>
        <p:nvSpPr>
          <p:cNvPr id="18"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19" name="Picture 18"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2" name="TextBox 11"/>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179884664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Outro – Blue">
    <p:bg>
      <p:bgPr>
        <a:solidFill>
          <a:srgbClr val="003BC9"/>
        </a:solidFill>
        <a:effectLst/>
      </p:bgPr>
    </p:bg>
    <p:spTree>
      <p:nvGrpSpPr>
        <p:cNvPr id="1" name=""/>
        <p:cNvGrpSpPr/>
        <p:nvPr/>
      </p:nvGrpSpPr>
      <p:grpSpPr>
        <a:xfrm>
          <a:off x="0" y="0"/>
          <a:ext cx="0" cy="0"/>
          <a:chOff x="0" y="0"/>
          <a:chExt cx="0" cy="0"/>
        </a:xfrm>
      </p:grpSpPr>
      <p:pic>
        <p:nvPicPr>
          <p:cNvPr id="13" name="Picture 12" descr="BLOCKCHAIN5_MARK_BLUE.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122478" y="965200"/>
            <a:ext cx="3746505" cy="3746505"/>
          </a:xfrm>
          <a:prstGeom prst="rect">
            <a:avLst/>
          </a:prstGeom>
        </p:spPr>
      </p:pic>
      <p:sp>
        <p:nvSpPr>
          <p:cNvPr id="4" name="Text Placeholder 3"/>
          <p:cNvSpPr>
            <a:spLocks noGrp="1"/>
          </p:cNvSpPr>
          <p:nvPr>
            <p:ph type="body" sz="quarter" idx="10" hasCustomPrompt="1"/>
          </p:nvPr>
        </p:nvSpPr>
        <p:spPr>
          <a:xfrm>
            <a:off x="139700" y="139700"/>
            <a:ext cx="6083300" cy="495300"/>
          </a:xfrm>
        </p:spPr>
        <p:txBody>
          <a:bodyPr>
            <a:normAutofit/>
          </a:bodyPr>
          <a:lstStyle>
            <a:lvl1pPr marL="0" indent="0">
              <a:buNone/>
              <a:defRPr sz="24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Thank you!</a:t>
            </a:r>
          </a:p>
        </p:txBody>
      </p:sp>
      <p:sp>
        <p:nvSpPr>
          <p:cNvPr id="8" name="Text Placeholder 7"/>
          <p:cNvSpPr>
            <a:spLocks noGrp="1"/>
          </p:cNvSpPr>
          <p:nvPr>
            <p:ph type="body" sz="quarter" idx="11" hasCustomPrompt="1"/>
          </p:nvPr>
        </p:nvSpPr>
        <p:spPr>
          <a:xfrm>
            <a:off x="133350" y="1871736"/>
            <a:ext cx="3048000" cy="755434"/>
          </a:xfrm>
        </p:spPr>
        <p:txBody>
          <a:bodyPr>
            <a:noAutofit/>
          </a:bodyPr>
          <a:lstStyle>
            <a:lvl1pPr marL="0" indent="0">
              <a:spcBef>
                <a:spcPts val="0"/>
              </a:spcBef>
              <a:buNone/>
              <a:defRPr sz="1400" i="1" baseline="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Presenter Name</a:t>
            </a:r>
          </a:p>
          <a:p>
            <a:pPr lvl="0"/>
            <a:r>
              <a:rPr lang="en-US" dirty="0" smtClean="0"/>
              <a:t>Presenter Email</a:t>
            </a:r>
          </a:p>
          <a:p>
            <a:pPr lvl="0"/>
            <a:r>
              <a:rPr lang="en-US" dirty="0" smtClean="0"/>
              <a:t>Presenter Phone</a:t>
            </a:r>
          </a:p>
        </p:txBody>
      </p:sp>
      <p:pic>
        <p:nvPicPr>
          <p:cNvPr id="10" name="Picture 9" descr="Blockchain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12" name="Picture 11" descr="IBMLogo_White.eps"/>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grpSp>
        <p:nvGrpSpPr>
          <p:cNvPr id="7" name="Group 6"/>
          <p:cNvGrpSpPr/>
          <p:nvPr userDrawn="1"/>
        </p:nvGrpSpPr>
        <p:grpSpPr>
          <a:xfrm>
            <a:off x="90681" y="3377890"/>
            <a:ext cx="2259953" cy="1059107"/>
            <a:chOff x="90681" y="2914901"/>
            <a:chExt cx="2259953" cy="1059107"/>
          </a:xfrm>
        </p:grpSpPr>
        <p:sp>
          <p:nvSpPr>
            <p:cNvPr id="9" name="Rectangle 8"/>
            <p:cNvSpPr/>
            <p:nvPr/>
          </p:nvSpPr>
          <p:spPr>
            <a:xfrm>
              <a:off x="90681" y="2914901"/>
              <a:ext cx="1772498" cy="400110"/>
            </a:xfrm>
            <a:prstGeom prst="rect">
              <a:avLst/>
            </a:prstGeom>
          </p:spPr>
          <p:txBody>
            <a:bodyPr wrap="square">
              <a:spAutoFit/>
            </a:bodyPr>
            <a:lstStyle/>
            <a:p>
              <a:r>
                <a:rPr lang="en-US" sz="1000" b="1" i="1" dirty="0" smtClean="0">
                  <a:solidFill>
                    <a:schemeClr val="bg1">
                      <a:lumMod val="75000"/>
                    </a:schemeClr>
                  </a:solidFill>
                  <a:latin typeface="+mj-lt"/>
                </a:rPr>
                <a:t>Questions? Tweet </a:t>
              </a:r>
              <a:r>
                <a:rPr lang="en-US" sz="1000" b="1" i="1" dirty="0">
                  <a:solidFill>
                    <a:schemeClr val="bg1">
                      <a:lumMod val="75000"/>
                    </a:schemeClr>
                  </a:solidFill>
                  <a:latin typeface="+mj-lt"/>
                </a:rPr>
                <a:t>us </a:t>
              </a:r>
              <a:r>
                <a:rPr lang="en-US" sz="1000" b="1" i="1" dirty="0" smtClean="0">
                  <a:solidFill>
                    <a:schemeClr val="bg1">
                      <a:lumMod val="75000"/>
                    </a:schemeClr>
                  </a:solidFill>
                  <a:latin typeface="+mj-lt"/>
                </a:rPr>
                <a:t>or </a:t>
              </a:r>
              <a:r>
                <a:rPr lang="en-US" sz="1000" b="1" i="1" dirty="0">
                  <a:solidFill>
                    <a:schemeClr val="bg1">
                      <a:lumMod val="75000"/>
                    </a:schemeClr>
                  </a:solidFill>
                  <a:latin typeface="+mj-lt"/>
                </a:rPr>
                <a:t>go to </a:t>
              </a:r>
              <a:r>
                <a:rPr lang="en-US" sz="1000" b="1" i="1" dirty="0" smtClean="0">
                  <a:solidFill>
                    <a:schemeClr val="bg1">
                      <a:lumMod val="75000"/>
                    </a:schemeClr>
                  </a:solidFill>
                  <a:latin typeface="+mj-lt"/>
                </a:rPr>
                <a:t>ibm.com/blockchain</a:t>
              </a:r>
              <a:endParaRPr lang="en-US" sz="1000" b="1" i="1" dirty="0">
                <a:solidFill>
                  <a:schemeClr val="bg1">
                    <a:lumMod val="75000"/>
                  </a:schemeClr>
                </a:solidFill>
                <a:latin typeface="+mj-lt"/>
              </a:endParaRPr>
            </a:p>
          </p:txBody>
        </p:sp>
        <p:grpSp>
          <p:nvGrpSpPr>
            <p:cNvPr id="11" name="Group 10"/>
            <p:cNvGrpSpPr/>
            <p:nvPr/>
          </p:nvGrpSpPr>
          <p:grpSpPr>
            <a:xfrm>
              <a:off x="128914" y="3305231"/>
              <a:ext cx="2221720" cy="264627"/>
              <a:chOff x="128914" y="3235781"/>
              <a:chExt cx="2221720" cy="264627"/>
            </a:xfrm>
          </p:grpSpPr>
          <p:pic>
            <p:nvPicPr>
              <p:cNvPr id="20" name="Picture 2" descr="mage result for twitter logo png"/>
              <p:cNvPicPr>
                <a:picLocks noChangeAspect="1" noChangeArrowheads="1"/>
              </p:cNvPicPr>
              <p:nvPr/>
            </p:nvPicPr>
            <p:blipFill>
              <a:blip r:embed="rId5" cstate="email">
                <a:duotone>
                  <a:schemeClr val="accent5">
                    <a:shade val="45000"/>
                    <a:satMod val="135000"/>
                  </a:schemeClr>
                  <a:prstClr val="white"/>
                </a:duotone>
                <a:extLst>
                  <a:ext uri="{BEBA8EAE-BF5A-486C-A8C5-ECC9F3942E4B}">
                    <a14:imgProps xmlns:a14="http://schemas.microsoft.com/office/drawing/2010/main">
                      <a14:imgLayer r:embed="rId6">
                        <a14:imgEffect>
                          <a14:colorTemperature colorTemp="8800"/>
                        </a14:imgEffect>
                        <a14:imgEffect>
                          <a14:saturation sat="0"/>
                        </a14:imgEffect>
                      </a14:imgLayer>
                    </a14:imgProps>
                  </a:ext>
                  <a:ext uri="{28A0092B-C50C-407E-A947-70E740481C1C}">
                    <a14:useLocalDpi xmlns:a14="http://schemas.microsoft.com/office/drawing/2010/main"/>
                  </a:ext>
                </a:extLst>
              </a:blip>
              <a:srcRect/>
              <a:stretch>
                <a:fillRect/>
              </a:stretch>
            </p:blipFill>
            <p:spPr bwMode="auto">
              <a:xfrm>
                <a:off x="128914" y="3235781"/>
                <a:ext cx="264627" cy="264627"/>
              </a:xfrm>
              <a:prstGeom prst="rect">
                <a:avLst/>
              </a:prstGeom>
              <a:noFill/>
              <a:extLst>
                <a:ext uri="{909E8E84-426E-40dd-AFC4-6F175D3DCCD1}">
                  <a14:hiddenFill xmlns="" xmlns:a14="http://schemas.microsoft.com/office/drawing/2010/main">
                    <a:solidFill>
                      <a:srgbClr val="FFFFFF"/>
                    </a:solidFill>
                  </a14:hiddenFill>
                </a:ext>
              </a:extLst>
            </p:spPr>
          </p:pic>
          <p:sp>
            <p:nvSpPr>
              <p:cNvPr id="21" name="Rectangle 20"/>
              <p:cNvSpPr/>
              <p:nvPr/>
            </p:nvSpPr>
            <p:spPr>
              <a:xfrm>
                <a:off x="330852" y="3237461"/>
                <a:ext cx="2019782" cy="246221"/>
              </a:xfrm>
              <a:prstGeom prst="rect">
                <a:avLst/>
              </a:prstGeom>
            </p:spPr>
            <p:txBody>
              <a:bodyPr wrap="square">
                <a:spAutoFit/>
              </a:bodyPr>
              <a:lstStyle/>
              <a:p>
                <a:r>
                  <a:rPr lang="en-US" sz="1000" smtClean="0">
                    <a:solidFill>
                      <a:schemeClr val="bg1">
                        <a:lumMod val="75000"/>
                      </a:schemeClr>
                    </a:solidFill>
                  </a:rPr>
                  <a:t>@IBMBlockchain</a:t>
                </a:r>
                <a:endParaRPr lang="en-US" sz="1000" dirty="0">
                  <a:solidFill>
                    <a:schemeClr val="bg1">
                      <a:lumMod val="75000"/>
                    </a:schemeClr>
                  </a:solidFill>
                </a:endParaRPr>
              </a:p>
            </p:txBody>
          </p:sp>
        </p:grpSp>
        <p:grpSp>
          <p:nvGrpSpPr>
            <p:cNvPr id="14" name="Group 13"/>
            <p:cNvGrpSpPr/>
            <p:nvPr/>
          </p:nvGrpSpPr>
          <p:grpSpPr>
            <a:xfrm>
              <a:off x="128913" y="3523757"/>
              <a:ext cx="1281821" cy="246221"/>
              <a:chOff x="128913" y="3570057"/>
              <a:chExt cx="1281821" cy="246221"/>
            </a:xfrm>
          </p:grpSpPr>
          <p:pic>
            <p:nvPicPr>
              <p:cNvPr id="18" name="Picture 17"/>
              <p:cNvPicPr>
                <a:picLocks noChangeAspect="1"/>
              </p:cNvPicPr>
              <p:nvPr/>
            </p:nvPicPr>
            <p:blipFill>
              <a:blip r:embed="rId7"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128913" y="3575824"/>
                <a:ext cx="229903" cy="229903"/>
              </a:xfrm>
              <a:prstGeom prst="rect">
                <a:avLst/>
              </a:prstGeom>
            </p:spPr>
          </p:pic>
          <p:sp>
            <p:nvSpPr>
              <p:cNvPr id="19" name="Rectangle 18"/>
              <p:cNvSpPr/>
              <p:nvPr/>
            </p:nvSpPr>
            <p:spPr>
              <a:xfrm>
                <a:off x="346019" y="3570057"/>
                <a:ext cx="1064715" cy="246221"/>
              </a:xfrm>
              <a:prstGeom prst="rect">
                <a:avLst/>
              </a:prstGeom>
            </p:spPr>
            <p:txBody>
              <a:bodyPr wrap="none">
                <a:spAutoFit/>
              </a:bodyPr>
              <a:lstStyle/>
              <a:p>
                <a:r>
                  <a:rPr lang="en-US" sz="1000" dirty="0" smtClean="0">
                    <a:solidFill>
                      <a:schemeClr val="bg1">
                        <a:lumMod val="75000"/>
                      </a:schemeClr>
                    </a:solidFill>
                  </a:rPr>
                  <a:t>IBM Blockchain</a:t>
                </a:r>
                <a:endParaRPr lang="en-US" sz="1000" dirty="0">
                  <a:solidFill>
                    <a:schemeClr val="bg1">
                      <a:lumMod val="75000"/>
                    </a:schemeClr>
                  </a:solidFill>
                </a:endParaRPr>
              </a:p>
            </p:txBody>
          </p:sp>
        </p:grpSp>
        <p:grpSp>
          <p:nvGrpSpPr>
            <p:cNvPr id="15" name="Group 14"/>
            <p:cNvGrpSpPr/>
            <p:nvPr/>
          </p:nvGrpSpPr>
          <p:grpSpPr>
            <a:xfrm>
              <a:off x="152867" y="3727787"/>
              <a:ext cx="1257866" cy="246221"/>
              <a:chOff x="152867" y="3947712"/>
              <a:chExt cx="1257866" cy="246221"/>
            </a:xfrm>
          </p:grpSpPr>
          <p:pic>
            <p:nvPicPr>
              <p:cNvPr id="16" name="Picture 15"/>
              <p:cNvPicPr>
                <a:picLocks noChangeAspect="1"/>
              </p:cNvPicPr>
              <p:nvPr/>
            </p:nvPicPr>
            <p:blipFill>
              <a:blip r:embed="rId8"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152867" y="4002806"/>
                <a:ext cx="183604" cy="129276"/>
              </a:xfrm>
              <a:prstGeom prst="rect">
                <a:avLst/>
              </a:prstGeom>
            </p:spPr>
          </p:pic>
          <p:sp>
            <p:nvSpPr>
              <p:cNvPr id="17" name="Rectangle 16"/>
              <p:cNvSpPr/>
              <p:nvPr/>
            </p:nvSpPr>
            <p:spPr>
              <a:xfrm>
                <a:off x="346018" y="3947712"/>
                <a:ext cx="1064715" cy="246221"/>
              </a:xfrm>
              <a:prstGeom prst="rect">
                <a:avLst/>
              </a:prstGeom>
            </p:spPr>
            <p:txBody>
              <a:bodyPr wrap="none">
                <a:spAutoFit/>
              </a:bodyPr>
              <a:lstStyle/>
              <a:p>
                <a:r>
                  <a:rPr lang="en-US" sz="1000" dirty="0" smtClean="0">
                    <a:solidFill>
                      <a:schemeClr val="bg1">
                        <a:lumMod val="75000"/>
                      </a:schemeClr>
                    </a:solidFill>
                  </a:rPr>
                  <a:t>IBM Blockchain</a:t>
                </a:r>
                <a:endParaRPr lang="en-US" sz="1000" dirty="0">
                  <a:solidFill>
                    <a:schemeClr val="bg1">
                      <a:lumMod val="75000"/>
                    </a:schemeClr>
                  </a:solidFill>
                </a:endParaRPr>
              </a:p>
            </p:txBody>
          </p:sp>
        </p:grpSp>
      </p:grpSp>
    </p:spTree>
    <p:extLst>
      <p:ext uri="{BB962C8B-B14F-4D97-AF65-F5344CB8AC3E}">
        <p14:creationId xmlns:p14="http://schemas.microsoft.com/office/powerpoint/2010/main" val="2121534962"/>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1620">
          <p15:clr>
            <a:srgbClr val="FBAE40"/>
          </p15:clr>
        </p15:guide>
        <p15:guide id="2" pos="2880">
          <p15:clr>
            <a:srgbClr val="FBAE40"/>
          </p15:clr>
        </p15:guide>
        <p15:guide id="3" pos="144">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Outro – Black">
    <p:bg>
      <p:bgPr>
        <a:solidFill>
          <a:schemeClr val="tx1"/>
        </a:solidFill>
        <a:effectLst/>
      </p:bgPr>
    </p:bg>
    <p:spTree>
      <p:nvGrpSpPr>
        <p:cNvPr id="1" name=""/>
        <p:cNvGrpSpPr/>
        <p:nvPr/>
      </p:nvGrpSpPr>
      <p:grpSpPr>
        <a:xfrm>
          <a:off x="0" y="0"/>
          <a:ext cx="0" cy="0"/>
          <a:chOff x="0" y="0"/>
          <a:chExt cx="0" cy="0"/>
        </a:xfrm>
      </p:grpSpPr>
      <p:sp>
        <p:nvSpPr>
          <p:cNvPr id="12" name="Text Placeholder 3"/>
          <p:cNvSpPr>
            <a:spLocks noGrp="1"/>
          </p:cNvSpPr>
          <p:nvPr>
            <p:ph type="body" sz="quarter" idx="10" hasCustomPrompt="1"/>
          </p:nvPr>
        </p:nvSpPr>
        <p:spPr>
          <a:xfrm>
            <a:off x="139700" y="139700"/>
            <a:ext cx="6083300" cy="495300"/>
          </a:xfrm>
        </p:spPr>
        <p:txBody>
          <a:bodyPr>
            <a:normAutofit/>
          </a:bodyPr>
          <a:lstStyle>
            <a:lvl1pPr marL="0" indent="0">
              <a:buNone/>
              <a:defRPr sz="24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Thank you!</a:t>
            </a:r>
          </a:p>
        </p:txBody>
      </p:sp>
      <p:sp>
        <p:nvSpPr>
          <p:cNvPr id="13" name="Text Placeholder 7"/>
          <p:cNvSpPr>
            <a:spLocks noGrp="1"/>
          </p:cNvSpPr>
          <p:nvPr>
            <p:ph type="body" sz="quarter" idx="11" hasCustomPrompt="1"/>
          </p:nvPr>
        </p:nvSpPr>
        <p:spPr>
          <a:xfrm>
            <a:off x="133350" y="1871736"/>
            <a:ext cx="3048000" cy="755434"/>
          </a:xfrm>
        </p:spPr>
        <p:txBody>
          <a:bodyPr>
            <a:noAutofit/>
          </a:bodyPr>
          <a:lstStyle>
            <a:lvl1pPr marL="0" indent="0">
              <a:spcBef>
                <a:spcPts val="0"/>
              </a:spcBef>
              <a:buNone/>
              <a:defRPr sz="1400" i="1" baseline="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Presenter Name</a:t>
            </a:r>
          </a:p>
          <a:p>
            <a:pPr lvl="0"/>
            <a:r>
              <a:rPr lang="en-US" dirty="0" smtClean="0"/>
              <a:t>Presenter Email</a:t>
            </a:r>
          </a:p>
          <a:p>
            <a:pPr lvl="0"/>
            <a:r>
              <a:rPr lang="en-US" dirty="0" smtClean="0"/>
              <a:t>Presenter Phone</a:t>
            </a:r>
          </a:p>
        </p:txBody>
      </p:sp>
      <p:pic>
        <p:nvPicPr>
          <p:cNvPr id="8" name="Picture 7"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9" name="Picture 8"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pic>
        <p:nvPicPr>
          <p:cNvPr id="7" name="Picture 6"/>
          <p:cNvPicPr>
            <a:picLocks noChangeAspect="1"/>
          </p:cNvPicPr>
          <p:nvPr userDrawn="1"/>
        </p:nvPicPr>
        <p:blipFill>
          <a:blip r:embed="rId4"/>
          <a:stretch>
            <a:fillRect/>
          </a:stretch>
        </p:blipFill>
        <p:spPr>
          <a:xfrm>
            <a:off x="5105976" y="952432"/>
            <a:ext cx="3759201" cy="3759201"/>
          </a:xfrm>
          <a:prstGeom prst="rect">
            <a:avLst/>
          </a:prstGeom>
        </p:spPr>
      </p:pic>
      <p:grpSp>
        <p:nvGrpSpPr>
          <p:cNvPr id="10" name="Group 9"/>
          <p:cNvGrpSpPr/>
          <p:nvPr userDrawn="1"/>
        </p:nvGrpSpPr>
        <p:grpSpPr>
          <a:xfrm>
            <a:off x="90681" y="3377890"/>
            <a:ext cx="2259953" cy="1059107"/>
            <a:chOff x="90681" y="2914901"/>
            <a:chExt cx="2259953" cy="1059107"/>
          </a:xfrm>
        </p:grpSpPr>
        <p:sp>
          <p:nvSpPr>
            <p:cNvPr id="11" name="Rectangle 10"/>
            <p:cNvSpPr/>
            <p:nvPr/>
          </p:nvSpPr>
          <p:spPr>
            <a:xfrm>
              <a:off x="90681" y="2914901"/>
              <a:ext cx="1772498" cy="400110"/>
            </a:xfrm>
            <a:prstGeom prst="rect">
              <a:avLst/>
            </a:prstGeom>
          </p:spPr>
          <p:txBody>
            <a:bodyPr wrap="square">
              <a:spAutoFit/>
            </a:bodyPr>
            <a:lstStyle/>
            <a:p>
              <a:r>
                <a:rPr lang="en-US" sz="1000" b="1" i="1" dirty="0" smtClean="0">
                  <a:solidFill>
                    <a:schemeClr val="bg1">
                      <a:lumMod val="75000"/>
                    </a:schemeClr>
                  </a:solidFill>
                  <a:latin typeface="+mj-lt"/>
                </a:rPr>
                <a:t>Questions? Tweet </a:t>
              </a:r>
              <a:r>
                <a:rPr lang="en-US" sz="1000" b="1" i="1" dirty="0">
                  <a:solidFill>
                    <a:schemeClr val="bg1">
                      <a:lumMod val="75000"/>
                    </a:schemeClr>
                  </a:solidFill>
                  <a:latin typeface="+mj-lt"/>
                </a:rPr>
                <a:t>us </a:t>
              </a:r>
              <a:r>
                <a:rPr lang="en-US" sz="1000" b="1" i="1" dirty="0" smtClean="0">
                  <a:solidFill>
                    <a:schemeClr val="bg1">
                      <a:lumMod val="75000"/>
                    </a:schemeClr>
                  </a:solidFill>
                  <a:latin typeface="+mj-lt"/>
                </a:rPr>
                <a:t>or </a:t>
              </a:r>
              <a:r>
                <a:rPr lang="en-US" sz="1000" b="1" i="1" dirty="0">
                  <a:solidFill>
                    <a:schemeClr val="bg1">
                      <a:lumMod val="75000"/>
                    </a:schemeClr>
                  </a:solidFill>
                  <a:latin typeface="+mj-lt"/>
                </a:rPr>
                <a:t>go to </a:t>
              </a:r>
              <a:r>
                <a:rPr lang="en-US" sz="1000" b="1" i="1" dirty="0" smtClean="0">
                  <a:solidFill>
                    <a:schemeClr val="bg1">
                      <a:lumMod val="75000"/>
                    </a:schemeClr>
                  </a:solidFill>
                  <a:latin typeface="+mj-lt"/>
                </a:rPr>
                <a:t>ibm.com/blockchain</a:t>
              </a:r>
              <a:endParaRPr lang="en-US" sz="1000" b="1" i="1" dirty="0">
                <a:solidFill>
                  <a:schemeClr val="bg1">
                    <a:lumMod val="75000"/>
                  </a:schemeClr>
                </a:solidFill>
                <a:latin typeface="+mj-lt"/>
              </a:endParaRPr>
            </a:p>
          </p:txBody>
        </p:sp>
        <p:grpSp>
          <p:nvGrpSpPr>
            <p:cNvPr id="14" name="Group 13"/>
            <p:cNvGrpSpPr/>
            <p:nvPr/>
          </p:nvGrpSpPr>
          <p:grpSpPr>
            <a:xfrm>
              <a:off x="128914" y="3305231"/>
              <a:ext cx="2221720" cy="264627"/>
              <a:chOff x="128914" y="3235781"/>
              <a:chExt cx="2221720" cy="264627"/>
            </a:xfrm>
          </p:grpSpPr>
          <p:pic>
            <p:nvPicPr>
              <p:cNvPr id="21" name="Picture 2" descr="mage result for twitter logo png"/>
              <p:cNvPicPr>
                <a:picLocks noChangeAspect="1" noChangeArrowheads="1"/>
              </p:cNvPicPr>
              <p:nvPr/>
            </p:nvPicPr>
            <p:blipFill>
              <a:blip r:embed="rId5" cstate="email">
                <a:duotone>
                  <a:schemeClr val="accent5">
                    <a:shade val="45000"/>
                    <a:satMod val="135000"/>
                  </a:schemeClr>
                  <a:prstClr val="white"/>
                </a:duotone>
                <a:extLst>
                  <a:ext uri="{BEBA8EAE-BF5A-486C-A8C5-ECC9F3942E4B}">
                    <a14:imgProps xmlns:a14="http://schemas.microsoft.com/office/drawing/2010/main">
                      <a14:imgLayer r:embed="rId6">
                        <a14:imgEffect>
                          <a14:colorTemperature colorTemp="8800"/>
                        </a14:imgEffect>
                        <a14:imgEffect>
                          <a14:saturation sat="0"/>
                        </a14:imgEffect>
                      </a14:imgLayer>
                    </a14:imgProps>
                  </a:ext>
                  <a:ext uri="{28A0092B-C50C-407E-A947-70E740481C1C}">
                    <a14:useLocalDpi xmlns:a14="http://schemas.microsoft.com/office/drawing/2010/main"/>
                  </a:ext>
                </a:extLst>
              </a:blip>
              <a:srcRect/>
              <a:stretch>
                <a:fillRect/>
              </a:stretch>
            </p:blipFill>
            <p:spPr bwMode="auto">
              <a:xfrm>
                <a:off x="128914" y="3235781"/>
                <a:ext cx="264627" cy="264627"/>
              </a:xfrm>
              <a:prstGeom prst="rect">
                <a:avLst/>
              </a:prstGeom>
              <a:noFill/>
              <a:extLst>
                <a:ext uri="{909E8E84-426E-40dd-AFC4-6F175D3DCCD1}">
                  <a14:hiddenFill xmlns="" xmlns:a14="http://schemas.microsoft.com/office/drawing/2010/main">
                    <a:solidFill>
                      <a:srgbClr val="FFFFFF"/>
                    </a:solidFill>
                  </a14:hiddenFill>
                </a:ext>
              </a:extLst>
            </p:spPr>
          </p:pic>
          <p:sp>
            <p:nvSpPr>
              <p:cNvPr id="22" name="Rectangle 21"/>
              <p:cNvSpPr/>
              <p:nvPr/>
            </p:nvSpPr>
            <p:spPr>
              <a:xfrm>
                <a:off x="330852" y="3237461"/>
                <a:ext cx="2019782" cy="246221"/>
              </a:xfrm>
              <a:prstGeom prst="rect">
                <a:avLst/>
              </a:prstGeom>
            </p:spPr>
            <p:txBody>
              <a:bodyPr wrap="square">
                <a:spAutoFit/>
              </a:bodyPr>
              <a:lstStyle/>
              <a:p>
                <a:r>
                  <a:rPr lang="en-US" sz="1000" smtClean="0">
                    <a:solidFill>
                      <a:schemeClr val="bg1">
                        <a:lumMod val="75000"/>
                      </a:schemeClr>
                    </a:solidFill>
                  </a:rPr>
                  <a:t>@IBMBlockchain</a:t>
                </a:r>
                <a:endParaRPr lang="en-US" sz="1000" dirty="0">
                  <a:solidFill>
                    <a:schemeClr val="bg1">
                      <a:lumMod val="75000"/>
                    </a:schemeClr>
                  </a:solidFill>
                </a:endParaRPr>
              </a:p>
            </p:txBody>
          </p:sp>
        </p:grpSp>
        <p:grpSp>
          <p:nvGrpSpPr>
            <p:cNvPr id="15" name="Group 14"/>
            <p:cNvGrpSpPr/>
            <p:nvPr/>
          </p:nvGrpSpPr>
          <p:grpSpPr>
            <a:xfrm>
              <a:off x="128913" y="3523757"/>
              <a:ext cx="1281821" cy="246221"/>
              <a:chOff x="128913" y="3570057"/>
              <a:chExt cx="1281821" cy="246221"/>
            </a:xfrm>
          </p:grpSpPr>
          <p:pic>
            <p:nvPicPr>
              <p:cNvPr id="19" name="Picture 18"/>
              <p:cNvPicPr>
                <a:picLocks noChangeAspect="1"/>
              </p:cNvPicPr>
              <p:nvPr/>
            </p:nvPicPr>
            <p:blipFill>
              <a:blip r:embed="rId7"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128913" y="3575824"/>
                <a:ext cx="229903" cy="229903"/>
              </a:xfrm>
              <a:prstGeom prst="rect">
                <a:avLst/>
              </a:prstGeom>
            </p:spPr>
          </p:pic>
          <p:sp>
            <p:nvSpPr>
              <p:cNvPr id="20" name="Rectangle 19"/>
              <p:cNvSpPr/>
              <p:nvPr/>
            </p:nvSpPr>
            <p:spPr>
              <a:xfrm>
                <a:off x="346019" y="3570057"/>
                <a:ext cx="1064715" cy="246221"/>
              </a:xfrm>
              <a:prstGeom prst="rect">
                <a:avLst/>
              </a:prstGeom>
            </p:spPr>
            <p:txBody>
              <a:bodyPr wrap="none">
                <a:spAutoFit/>
              </a:bodyPr>
              <a:lstStyle/>
              <a:p>
                <a:r>
                  <a:rPr lang="en-US" sz="1000" dirty="0" smtClean="0">
                    <a:solidFill>
                      <a:schemeClr val="bg1">
                        <a:lumMod val="75000"/>
                      </a:schemeClr>
                    </a:solidFill>
                  </a:rPr>
                  <a:t>IBM Blockchain</a:t>
                </a:r>
                <a:endParaRPr lang="en-US" sz="1000" dirty="0">
                  <a:solidFill>
                    <a:schemeClr val="bg1">
                      <a:lumMod val="75000"/>
                    </a:schemeClr>
                  </a:solidFill>
                </a:endParaRPr>
              </a:p>
            </p:txBody>
          </p:sp>
        </p:grpSp>
        <p:grpSp>
          <p:nvGrpSpPr>
            <p:cNvPr id="16" name="Group 15"/>
            <p:cNvGrpSpPr/>
            <p:nvPr/>
          </p:nvGrpSpPr>
          <p:grpSpPr>
            <a:xfrm>
              <a:off x="152867" y="3727787"/>
              <a:ext cx="1257866" cy="246221"/>
              <a:chOff x="152867" y="3947712"/>
              <a:chExt cx="1257866" cy="246221"/>
            </a:xfrm>
          </p:grpSpPr>
          <p:pic>
            <p:nvPicPr>
              <p:cNvPr id="17" name="Picture 16"/>
              <p:cNvPicPr>
                <a:picLocks noChangeAspect="1"/>
              </p:cNvPicPr>
              <p:nvPr/>
            </p:nvPicPr>
            <p:blipFill>
              <a:blip r:embed="rId8"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152867" y="4002806"/>
                <a:ext cx="183604" cy="129276"/>
              </a:xfrm>
              <a:prstGeom prst="rect">
                <a:avLst/>
              </a:prstGeom>
            </p:spPr>
          </p:pic>
          <p:sp>
            <p:nvSpPr>
              <p:cNvPr id="18" name="Rectangle 17"/>
              <p:cNvSpPr/>
              <p:nvPr/>
            </p:nvSpPr>
            <p:spPr>
              <a:xfrm>
                <a:off x="346018" y="3947712"/>
                <a:ext cx="1064715" cy="246221"/>
              </a:xfrm>
              <a:prstGeom prst="rect">
                <a:avLst/>
              </a:prstGeom>
            </p:spPr>
            <p:txBody>
              <a:bodyPr wrap="none">
                <a:spAutoFit/>
              </a:bodyPr>
              <a:lstStyle/>
              <a:p>
                <a:r>
                  <a:rPr lang="en-US" sz="1000" dirty="0" smtClean="0">
                    <a:solidFill>
                      <a:schemeClr val="bg1">
                        <a:lumMod val="75000"/>
                      </a:schemeClr>
                    </a:solidFill>
                  </a:rPr>
                  <a:t>IBM Blockchain</a:t>
                </a:r>
                <a:endParaRPr lang="en-US" sz="1000" dirty="0">
                  <a:solidFill>
                    <a:schemeClr val="bg1">
                      <a:lumMod val="75000"/>
                    </a:schemeClr>
                  </a:solidFill>
                </a:endParaRPr>
              </a:p>
            </p:txBody>
          </p:sp>
        </p:grpSp>
      </p:grpSp>
    </p:spTree>
    <p:extLst>
      <p:ext uri="{BB962C8B-B14F-4D97-AF65-F5344CB8AC3E}">
        <p14:creationId xmlns:p14="http://schemas.microsoft.com/office/powerpoint/2010/main" val="105279676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1620">
          <p15:clr>
            <a:srgbClr val="FBAE40"/>
          </p15:clr>
        </p15:guide>
        <p15:guide id="2" pos="2880">
          <p15:clr>
            <a:srgbClr val="FBAE40"/>
          </p15:clr>
        </p15:guide>
        <p15:guide id="3" pos="144">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p:bg>
      <p:bgPr>
        <a:solidFill>
          <a:srgbClr val="053BC8"/>
        </a:solidFill>
        <a:effectLst/>
      </p:bgPr>
    </p:bg>
    <p:spTree>
      <p:nvGrpSpPr>
        <p:cNvPr id="1" name=""/>
        <p:cNvGrpSpPr/>
        <p:nvPr/>
      </p:nvGrpSpPr>
      <p:grpSpPr>
        <a:xfrm>
          <a:off x="0" y="0"/>
          <a:ext cx="0" cy="0"/>
          <a:chOff x="0" y="0"/>
          <a:chExt cx="0" cy="0"/>
        </a:xfrm>
      </p:grpSpPr>
      <p:pic>
        <p:nvPicPr>
          <p:cNvPr id="2" name="Picture 1" descr="8bar_white.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925954" y="1712126"/>
            <a:ext cx="1289732" cy="526097"/>
          </a:xfrm>
          <a:prstGeom prst="rect">
            <a:avLst/>
          </a:prstGeom>
        </p:spPr>
      </p:pic>
      <p:sp>
        <p:nvSpPr>
          <p:cNvPr id="4" name="TextBox 3"/>
          <p:cNvSpPr txBox="1"/>
          <p:nvPr userDrawn="1"/>
        </p:nvSpPr>
        <p:spPr>
          <a:xfrm>
            <a:off x="1878666" y="2420623"/>
            <a:ext cx="5394826" cy="1169551"/>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0" i="0" dirty="0" smtClean="0">
                <a:solidFill>
                  <a:schemeClr val="bg1"/>
                </a:solidFill>
                <a:latin typeface="Arial"/>
                <a:ea typeface="Arial" charset="0"/>
                <a:cs typeface="Arial"/>
              </a:rPr>
              <a:t>© Copyright IBM Corporation 2017.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represents only goals and objectives.  IBM, the IBM logo, and other IBM products and services are trademarks of the International Business Machines Corporation, in the United States, other countries or both. Other company, product, or service names may be trademarks or service marks of others.</a:t>
            </a:r>
          </a:p>
        </p:txBody>
      </p:sp>
    </p:spTree>
    <p:extLst>
      <p:ext uri="{BB962C8B-B14F-4D97-AF65-F5344CB8AC3E}">
        <p14:creationId xmlns:p14="http://schemas.microsoft.com/office/powerpoint/2010/main" val="1855435474"/>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Divider">
    <p:bg>
      <p:bgPr>
        <a:solidFill>
          <a:srgbClr val="003BC9"/>
        </a:solidFill>
        <a:effectLst/>
      </p:bgPr>
    </p:bg>
    <p:spTree>
      <p:nvGrpSpPr>
        <p:cNvPr id="1" name=""/>
        <p:cNvGrpSpPr/>
        <p:nvPr/>
      </p:nvGrpSpPr>
      <p:grpSpPr>
        <a:xfrm>
          <a:off x="0" y="0"/>
          <a:ext cx="0" cy="0"/>
          <a:chOff x="0" y="0"/>
          <a:chExt cx="0" cy="0"/>
        </a:xfrm>
      </p:grpSpPr>
      <p:sp>
        <p:nvSpPr>
          <p:cNvPr id="20" name="Rectangle 19"/>
          <p:cNvSpPr/>
          <p:nvPr userDrawn="1"/>
        </p:nvSpPr>
        <p:spPr>
          <a:xfrm>
            <a:off x="8524240" y="4523739"/>
            <a:ext cx="619760" cy="619760"/>
          </a:xfrm>
          <a:prstGeom prst="rect">
            <a:avLst/>
          </a:prstGeom>
          <a:solidFill>
            <a:srgbClr val="003BC9"/>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457200" fontAlgn="auto">
              <a:spcBef>
                <a:spcPts val="0"/>
              </a:spcBef>
              <a:spcAft>
                <a:spcPts val="0"/>
              </a:spcAft>
            </a:pPr>
            <a:endParaRPr lang="en-US" b="0">
              <a:solidFill>
                <a:prstClr val="black"/>
              </a:solidFill>
            </a:endParaRPr>
          </a:p>
        </p:txBody>
      </p:sp>
      <p:sp>
        <p:nvSpPr>
          <p:cNvPr id="22" name="Text Placeholder 7"/>
          <p:cNvSpPr>
            <a:spLocks noGrp="1"/>
          </p:cNvSpPr>
          <p:nvPr>
            <p:ph type="body" sz="quarter" idx="13" hasCustomPrompt="1"/>
          </p:nvPr>
        </p:nvSpPr>
        <p:spPr>
          <a:xfrm>
            <a:off x="125731" y="997370"/>
            <a:ext cx="7138422" cy="1807745"/>
          </a:xfrm>
        </p:spPr>
        <p:txBody>
          <a:bodyPr>
            <a:normAutofit/>
          </a:bodyPr>
          <a:lstStyle>
            <a:lvl1pPr marL="0" indent="0">
              <a:buNone/>
              <a:defRPr sz="3200" b="0">
                <a:ln>
                  <a:noFill/>
                </a:ln>
                <a:solidFill>
                  <a:schemeClr val="bg1"/>
                </a:solidFil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Divider title</a:t>
            </a:r>
          </a:p>
        </p:txBody>
      </p:sp>
      <p:pic>
        <p:nvPicPr>
          <p:cNvPr id="2" name="Picture 1"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3" name="Picture 2"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pic>
        <p:nvPicPr>
          <p:cNvPr id="8" name="Picture 7" descr="BLOCKCHAIN5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5122478" y="965200"/>
            <a:ext cx="3746505" cy="3746505"/>
          </a:xfrm>
          <a:prstGeom prst="rect">
            <a:avLst/>
          </a:prstGeom>
        </p:spPr>
      </p:pic>
    </p:spTree>
    <p:extLst>
      <p:ext uri="{BB962C8B-B14F-4D97-AF65-F5344CB8AC3E}">
        <p14:creationId xmlns:p14="http://schemas.microsoft.com/office/powerpoint/2010/main" val="1191656977"/>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1620">
          <p15:clr>
            <a:srgbClr val="FBAE40"/>
          </p15:clr>
        </p15:guide>
        <p15:guide id="2" pos="2880">
          <p15:clr>
            <a:srgbClr val="FBAE40"/>
          </p15:clr>
        </p15:guide>
        <p15:guide id="3" pos="144">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Graphic slide">
    <p:bg>
      <p:bgPr>
        <a:solidFill>
          <a:srgbClr val="FFFFFF"/>
        </a:solidFill>
        <a:effectLst/>
      </p:bgPr>
    </p:bg>
    <p:spTree>
      <p:nvGrpSpPr>
        <p:cNvPr id="1" name=""/>
        <p:cNvGrpSpPr/>
        <p:nvPr/>
      </p:nvGrpSpPr>
      <p:grpSpPr>
        <a:xfrm>
          <a:off x="0" y="0"/>
          <a:ext cx="0" cy="0"/>
          <a:chOff x="0" y="0"/>
          <a:chExt cx="0" cy="0"/>
        </a:xfrm>
      </p:grpSpPr>
      <p:sp>
        <p:nvSpPr>
          <p:cNvPr id="3" name="Rectangle 2"/>
          <p:cNvSpPr>
            <a:spLocks noChangeArrowheads="1"/>
          </p:cNvSpPr>
          <p:nvPr/>
        </p:nvSpPr>
        <p:spPr bwMode="auto">
          <a:xfrm>
            <a:off x="8836025" y="4920720"/>
            <a:ext cx="307975" cy="92075"/>
          </a:xfrm>
          <a:prstGeom prst="rect">
            <a:avLst/>
          </a:prstGeom>
          <a:noFill/>
          <a:ln w="9525">
            <a:noFill/>
            <a:miter lim="800000"/>
            <a:headEnd/>
            <a:tailEnd/>
          </a:ln>
        </p:spPr>
        <p:txBody>
          <a:bodyPr lIns="0" tIns="0" rIns="0" bIns="0">
            <a:spAutoFit/>
          </a:bodyPr>
          <a:lstStyle/>
          <a:p>
            <a:pPr defTabSz="914400" fontAlgn="base">
              <a:spcBef>
                <a:spcPct val="0"/>
              </a:spcBef>
              <a:spcAft>
                <a:spcPct val="0"/>
              </a:spcAft>
              <a:defRPr/>
            </a:pPr>
            <a:fld id="{1C337AAC-EE4A-44E1-AA1C-47EAC237B301}" type="slidenum">
              <a:rPr lang="en-US" sz="600" b="0" i="0" smtClean="0">
                <a:solidFill>
                  <a:srgbClr val="5A5A5A"/>
                </a:solidFill>
                <a:ea typeface="MS PGothic" pitchFamily="34" charset="-128"/>
                <a:cs typeface="Arial" charset="0"/>
              </a:rPr>
              <a:pPr defTabSz="914400" fontAlgn="base">
                <a:spcBef>
                  <a:spcPct val="0"/>
                </a:spcBef>
                <a:spcAft>
                  <a:spcPct val="0"/>
                </a:spcAft>
                <a:defRPr/>
              </a:pPr>
              <a:t>‹#›</a:t>
            </a:fld>
            <a:endParaRPr lang="en-US" sz="600" b="0" i="0" dirty="0">
              <a:solidFill>
                <a:srgbClr val="5A5A5A"/>
              </a:solidFill>
              <a:ea typeface="MS PGothic" pitchFamily="34" charset="-128"/>
              <a:cs typeface="Arial" charset="0"/>
            </a:endParaRPr>
          </a:p>
        </p:txBody>
      </p:sp>
      <p:sp>
        <p:nvSpPr>
          <p:cNvPr id="5" name="Rectangle 4"/>
          <p:cNvSpPr>
            <a:spLocks noChangeArrowheads="1"/>
          </p:cNvSpPr>
          <p:nvPr/>
        </p:nvSpPr>
        <p:spPr bwMode="auto">
          <a:xfrm>
            <a:off x="612775" y="4867275"/>
            <a:ext cx="1192213" cy="92075"/>
          </a:xfrm>
          <a:prstGeom prst="rect">
            <a:avLst/>
          </a:prstGeom>
          <a:noFill/>
          <a:ln w="9525">
            <a:noFill/>
            <a:miter lim="800000"/>
            <a:headEnd/>
            <a:tailEnd/>
          </a:ln>
        </p:spPr>
        <p:txBody>
          <a:bodyPr lIns="0" tIns="0" rIns="0" bIns="0">
            <a:spAutoFit/>
          </a:bodyPr>
          <a:lstStyle/>
          <a:p>
            <a:pPr defTabSz="914400" fontAlgn="base">
              <a:spcBef>
                <a:spcPct val="0"/>
              </a:spcBef>
              <a:spcAft>
                <a:spcPct val="0"/>
              </a:spcAft>
              <a:defRPr/>
            </a:pPr>
            <a:r>
              <a:rPr lang="en-US" sz="600" b="0" i="0" dirty="0">
                <a:solidFill>
                  <a:srgbClr val="5A5A5A"/>
                </a:solidFill>
                <a:ea typeface="MS PGothic" pitchFamily="34" charset="-128"/>
                <a:cs typeface="Arial" charset="0"/>
              </a:rPr>
              <a:t>© </a:t>
            </a:r>
            <a:r>
              <a:rPr lang="en-US" sz="600" b="0" i="0" dirty="0" smtClean="0">
                <a:solidFill>
                  <a:srgbClr val="5A5A5A"/>
                </a:solidFill>
                <a:ea typeface="MS PGothic" pitchFamily="34" charset="-128"/>
                <a:cs typeface="Arial" charset="0"/>
              </a:rPr>
              <a:t>2017 </a:t>
            </a:r>
            <a:r>
              <a:rPr lang="en-US" sz="600" b="0" i="0" dirty="0">
                <a:solidFill>
                  <a:srgbClr val="5A5A5A"/>
                </a:solidFill>
                <a:ea typeface="MS PGothic" pitchFamily="34" charset="-128"/>
                <a:cs typeface="Arial" charset="0"/>
              </a:rPr>
              <a:t>IBM Corporation</a:t>
            </a:r>
          </a:p>
        </p:txBody>
      </p:sp>
      <p:sp>
        <p:nvSpPr>
          <p:cNvPr id="2" name="Title 1"/>
          <p:cNvSpPr>
            <a:spLocks noGrp="1"/>
          </p:cNvSpPr>
          <p:nvPr>
            <p:ph type="title"/>
          </p:nvPr>
        </p:nvSpPr>
        <p:spPr>
          <a:xfrm>
            <a:off x="592933" y="596556"/>
            <a:ext cx="3962400" cy="392415"/>
          </a:xfrm>
        </p:spPr>
        <p:txBody>
          <a:bodyPr/>
          <a:lstStyle>
            <a:lvl1pPr>
              <a:lnSpc>
                <a:spcPts val="3000"/>
              </a:lnSpc>
              <a:defRPr sz="2800" baseline="0">
                <a:solidFill>
                  <a:schemeClr val="accent5"/>
                </a:solidFill>
              </a:defRPr>
            </a:lvl1pPr>
          </a:lstStyle>
          <a:p>
            <a:r>
              <a:rPr lang="en-US" dirty="0" smtClean="0"/>
              <a:t>Click to edit Master title</a:t>
            </a:r>
            <a:endParaRPr lang="en-US" dirty="0"/>
          </a:p>
        </p:txBody>
      </p:sp>
    </p:spTree>
    <p:extLst>
      <p:ext uri="{BB962C8B-B14F-4D97-AF65-F5344CB8AC3E}">
        <p14:creationId xmlns:p14="http://schemas.microsoft.com/office/powerpoint/2010/main" val="1117642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smtClean="0"/>
              <a:t>Click to edit Master title style</a:t>
            </a:r>
            <a:endParaRPr lang="en-US" dirty="0"/>
          </a:p>
        </p:txBody>
      </p:sp>
      <p:sp>
        <p:nvSpPr>
          <p:cNvPr id="3" name="Slide Number Placeholder 2"/>
          <p:cNvSpPr>
            <a:spLocks noGrp="1"/>
          </p:cNvSpPr>
          <p:nvPr>
            <p:ph type="sldNum" sz="quarter" idx="10"/>
          </p:nvPr>
        </p:nvSpPr>
        <p:spPr>
          <a:xfrm>
            <a:off x="6858000" y="4826480"/>
            <a:ext cx="2057400" cy="137160"/>
          </a:xfrm>
          <a:prstGeom prst="rect">
            <a:avLst/>
          </a:prstGeom>
        </p:spPr>
        <p:txBody>
          <a:bodyPr/>
          <a:lstStyle/>
          <a:p>
            <a:fld id="{D0BE6F14-FF48-0F4F-A8AA-2E3F25371E4A}"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a:xfrm>
            <a:off x="228600" y="4826480"/>
            <a:ext cx="6400800" cy="137160"/>
          </a:xfrm>
          <a:prstGeom prst="rect">
            <a:avLst/>
          </a:prstGeom>
        </p:spPr>
        <p:txBody>
          <a:bodyPr/>
          <a:lstStyle/>
          <a:p>
            <a:r>
              <a:rPr lang="de-DE" smtClean="0">
                <a:solidFill>
                  <a:srgbClr val="000000"/>
                </a:solidFill>
              </a:rPr>
              <a:t>IBM Blockchain / DOC ID / Month XX, 2017 / © 2017 IBM Corporation</a:t>
            </a:r>
            <a:endParaRPr lang="en-US">
              <a:solidFill>
                <a:srgbClr val="000000"/>
              </a:solidFill>
            </a:endParaRPr>
          </a:p>
        </p:txBody>
      </p:sp>
    </p:spTree>
    <p:extLst>
      <p:ext uri="{BB962C8B-B14F-4D97-AF65-F5344CB8AC3E}">
        <p14:creationId xmlns:p14="http://schemas.microsoft.com/office/powerpoint/2010/main" val="390998143"/>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tx1"/>
        </a:solidFill>
        <a:effectLst/>
      </p:bgPr>
    </p:bg>
    <p:spTree>
      <p:nvGrpSpPr>
        <p:cNvPr id="1" name=""/>
        <p:cNvGrpSpPr/>
        <p:nvPr/>
      </p:nvGrpSpPr>
      <p:grpSpPr>
        <a:xfrm>
          <a:off x="0" y="0"/>
          <a:ext cx="0" cy="0"/>
          <a:chOff x="0" y="0"/>
          <a:chExt cx="0" cy="0"/>
        </a:xfrm>
      </p:grpSpPr>
      <p:pic>
        <p:nvPicPr>
          <p:cNvPr id="15" name="Picture 14" descr="8bar_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8389562" y="4790922"/>
            <a:ext cx="432460" cy="176405"/>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19156" y="1685036"/>
            <a:ext cx="2014444" cy="280270"/>
          </a:xfrm>
          <a:prstGeom prst="rect">
            <a:avLst/>
          </a:prstGeom>
        </p:spPr>
      </p:pic>
      <p:sp>
        <p:nvSpPr>
          <p:cNvPr id="4" name="Text Placeholder 3"/>
          <p:cNvSpPr>
            <a:spLocks noGrp="1"/>
          </p:cNvSpPr>
          <p:nvPr>
            <p:ph type="body" sz="quarter" idx="10"/>
          </p:nvPr>
        </p:nvSpPr>
        <p:spPr>
          <a:xfrm>
            <a:off x="139700" y="139700"/>
            <a:ext cx="6083300" cy="495300"/>
          </a:xfrm>
        </p:spPr>
        <p:txBody>
          <a:bodyPr>
            <a:normAutofit/>
          </a:bodyPr>
          <a:lstStyle>
            <a:lvl1pPr marL="0" indent="0">
              <a:buNone/>
              <a:defRPr sz="24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a:t>
            </a:r>
            <a:r>
              <a:rPr lang="en-US"/>
              <a:t>text styles</a:t>
            </a:r>
            <a:endParaRPr lang="en-US" dirty="0"/>
          </a:p>
        </p:txBody>
      </p:sp>
      <p:sp>
        <p:nvSpPr>
          <p:cNvPr id="8" name="Text Placeholder 7"/>
          <p:cNvSpPr>
            <a:spLocks noGrp="1"/>
          </p:cNvSpPr>
          <p:nvPr>
            <p:ph type="body" sz="quarter" idx="11" hasCustomPrompt="1"/>
          </p:nvPr>
        </p:nvSpPr>
        <p:spPr>
          <a:xfrm>
            <a:off x="139700" y="654266"/>
            <a:ext cx="3048000" cy="755434"/>
          </a:xfrm>
        </p:spPr>
        <p:txBody>
          <a:bodyPr>
            <a:noAutofit/>
          </a:bodyPr>
          <a:lstStyle>
            <a:lvl1pPr marL="0" indent="0">
              <a:spcBef>
                <a:spcPts val="0"/>
              </a:spcBef>
              <a:buNone/>
              <a:defRPr sz="1400" i="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Presenter Name</a:t>
            </a:r>
          </a:p>
          <a:p>
            <a:pPr lvl="0"/>
            <a:r>
              <a:rPr lang="en-US" dirty="0"/>
              <a:t>Presenter Title</a:t>
            </a:r>
          </a:p>
          <a:p>
            <a:pPr lvl="0"/>
            <a:r>
              <a:rPr lang="en-US" dirty="0"/>
              <a:t>Date</a:t>
            </a:r>
          </a:p>
        </p:txBody>
      </p:sp>
      <p:pic>
        <p:nvPicPr>
          <p:cNvPr id="2" name="Picture 1" descr="BLOCKCHAIN_PP_MARK_BLACK.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105976" y="-89450"/>
            <a:ext cx="8226906" cy="4790922"/>
          </a:xfrm>
          <a:prstGeom prst="rect">
            <a:avLst/>
          </a:prstGeom>
        </p:spPr>
      </p:pic>
    </p:spTree>
    <p:extLst>
      <p:ext uri="{BB962C8B-B14F-4D97-AF65-F5344CB8AC3E}">
        <p14:creationId xmlns:p14="http://schemas.microsoft.com/office/powerpoint/2010/main" val="1759164220"/>
      </p:ext>
    </p:extLst>
  </p:cSld>
  <p:clrMapOvr>
    <a:masterClrMapping/>
  </p:clrMapOvr>
  <p:extLst mod="1">
    <p:ext uri="{DCECCB84-F9BA-43D5-87BE-67443E8EF086}">
      <p15:sldGuideLst xmlns:p15="http://schemas.microsoft.com/office/powerpoint/2012/main">
        <p15:guide id="1" orient="horz" pos="1620">
          <p15:clr>
            <a:srgbClr val="FBAE40"/>
          </p15:clr>
        </p15:guide>
        <p15:guide id="2" pos="2880">
          <p15:clr>
            <a:srgbClr val="FBAE40"/>
          </p15:clr>
        </p15:guide>
        <p15:guide id="3" pos="144">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ibm sign-off">
    <p:bg>
      <p:bgPr>
        <a:solidFill>
          <a:srgbClr val="0000FF"/>
        </a:solidFill>
        <a:effectLst/>
      </p:bgPr>
    </p:bg>
    <p:spTree>
      <p:nvGrpSpPr>
        <p:cNvPr id="1" name=""/>
        <p:cNvGrpSpPr/>
        <p:nvPr/>
      </p:nvGrpSpPr>
      <p:grpSpPr>
        <a:xfrm>
          <a:off x="0" y="0"/>
          <a:ext cx="0" cy="0"/>
          <a:chOff x="0" y="0"/>
          <a:chExt cx="0" cy="0"/>
        </a:xfrm>
      </p:grpSpPr>
      <p:sp>
        <p:nvSpPr>
          <p:cNvPr id="7" name="Slide Number Placeholder 4"/>
          <p:cNvSpPr>
            <a:spLocks noGrp="1"/>
          </p:cNvSpPr>
          <p:nvPr>
            <p:ph type="sldNum" sz="quarter" idx="12"/>
          </p:nvPr>
        </p:nvSpPr>
        <p:spPr>
          <a:xfrm>
            <a:off x="6997700" y="4767263"/>
            <a:ext cx="2133600" cy="273844"/>
          </a:xfrm>
          <a:prstGeom prst="rect">
            <a:avLst/>
          </a:prstGeom>
        </p:spPr>
        <p:txBody>
          <a:bodyPr/>
          <a:lstStyle>
            <a:lvl1pPr>
              <a:defRPr sz="800">
                <a:solidFill>
                  <a:srgbClr val="FFFFFF"/>
                </a:solidFill>
              </a:defRPr>
            </a:lvl1pPr>
          </a:lstStyle>
          <a:p>
            <a:fld id="{08BF69C1-739F-1B47-B5E3-FA651BCAB105}" type="slidenum">
              <a:rPr lang="en-US" smtClean="0"/>
              <a:pPr/>
              <a:t>‹#›</a:t>
            </a:fld>
            <a:endParaRPr lang="en-US" dirty="0"/>
          </a:p>
        </p:txBody>
      </p:sp>
      <p:pic>
        <p:nvPicPr>
          <p:cNvPr id="2" name="Picture 1" descr="8bar_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925954" y="2195627"/>
            <a:ext cx="1289732" cy="526097"/>
          </a:xfrm>
          <a:prstGeom prst="rect">
            <a:avLst/>
          </a:prstGeom>
        </p:spPr>
      </p:pic>
    </p:spTree>
    <p:extLst>
      <p:ext uri="{BB962C8B-B14F-4D97-AF65-F5344CB8AC3E}">
        <p14:creationId xmlns:p14="http://schemas.microsoft.com/office/powerpoint/2010/main" val="102949999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3272" y="445294"/>
            <a:ext cx="8596093" cy="479822"/>
          </a:xfrm>
        </p:spPr>
        <p:txBody>
          <a:bodyPr/>
          <a:lstStyle/>
          <a:p>
            <a:r>
              <a:rPr lang="en-US" smtClean="0"/>
              <a:t>Click to edit Master title style</a:t>
            </a:r>
            <a:endParaRPr lang="en-GB"/>
          </a:p>
        </p:txBody>
      </p:sp>
      <p:sp>
        <p:nvSpPr>
          <p:cNvPr id="3" name="Content Placeholder 2"/>
          <p:cNvSpPr>
            <a:spLocks noGrp="1"/>
          </p:cNvSpPr>
          <p:nvPr>
            <p:ph idx="1"/>
          </p:nvPr>
        </p:nvSpPr>
        <p:spPr>
          <a:xfrm>
            <a:off x="273271" y="958453"/>
            <a:ext cx="8596094" cy="38076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7"/>
          <p:cNvSpPr>
            <a:spLocks noGrp="1" noChangeArrowheads="1"/>
          </p:cNvSpPr>
          <p:nvPr>
            <p:ph type="sldNum" sz="quarter" idx="10"/>
          </p:nvPr>
        </p:nvSpPr>
        <p:spPr>
          <a:xfrm>
            <a:off x="273270" y="4902914"/>
            <a:ext cx="366712" cy="138113"/>
          </a:xfrm>
          <a:prstGeom prst="rect">
            <a:avLst/>
          </a:prstGeom>
          <a:ln/>
        </p:spPr>
        <p:txBody>
          <a:bodyPr/>
          <a:lstStyle>
            <a:lvl1pPr>
              <a:defRPr/>
            </a:lvl1pPr>
          </a:lstStyle>
          <a:p>
            <a:fld id="{2BE3721B-BC17-4A85-B0F2-5F8FD43D750A}" type="slidenum">
              <a:rPr lang="en-GB" altLang="en-US">
                <a:solidFill>
                  <a:srgbClr val="000000"/>
                </a:solidFill>
              </a:rPr>
              <a:pPr/>
              <a:t>‹#›</a:t>
            </a:fld>
            <a:endParaRPr lang="en-GB" altLang="en-US">
              <a:solidFill>
                <a:srgbClr val="000000"/>
              </a:solidFill>
            </a:endParaRPr>
          </a:p>
        </p:txBody>
      </p:sp>
      <p:sp>
        <p:nvSpPr>
          <p:cNvPr id="5" name="Rectangle 8"/>
          <p:cNvSpPr>
            <a:spLocks noGrp="1" noChangeArrowheads="1"/>
          </p:cNvSpPr>
          <p:nvPr>
            <p:ph type="ftr" sz="quarter" idx="11"/>
          </p:nvPr>
        </p:nvSpPr>
        <p:spPr>
          <a:xfrm>
            <a:off x="228600" y="4826480"/>
            <a:ext cx="6400800" cy="137160"/>
          </a:xfrm>
          <a:prstGeom prst="rect">
            <a:avLst/>
          </a:prstGeom>
          <a:ln/>
        </p:spPr>
        <p:txBody>
          <a:bodyPr/>
          <a:lstStyle>
            <a:lvl1pPr algn="ctr">
              <a:defRPr/>
            </a:lvl1pPr>
          </a:lstStyle>
          <a:p>
            <a:pPr>
              <a:defRPr/>
            </a:pPr>
            <a:r>
              <a:rPr lang="en-GB" smtClean="0">
                <a:solidFill>
                  <a:srgbClr val="000000"/>
                </a:solidFill>
              </a:rPr>
              <a:t>IBM Confidential</a:t>
            </a:r>
            <a:endParaRPr lang="en-GB">
              <a:solidFill>
                <a:srgbClr val="000000"/>
              </a:solidFill>
            </a:endParaRPr>
          </a:p>
        </p:txBody>
      </p:sp>
      <p:sp>
        <p:nvSpPr>
          <p:cNvPr id="6" name="Rectangle 9"/>
          <p:cNvSpPr>
            <a:spLocks noGrp="1" noChangeArrowheads="1"/>
          </p:cNvSpPr>
          <p:nvPr>
            <p:ph type="dt" sz="half" idx="12"/>
          </p:nvPr>
        </p:nvSpPr>
        <p:spPr>
          <a:xfrm>
            <a:off x="639982" y="4902914"/>
            <a:ext cx="1004888" cy="138113"/>
          </a:xfrm>
          <a:prstGeom prst="rect">
            <a:avLst/>
          </a:prstGeom>
          <a:ln/>
        </p:spPr>
        <p:txBody>
          <a:bodyPr/>
          <a:lstStyle>
            <a:lvl1pPr>
              <a:defRPr/>
            </a:lvl1pPr>
          </a:lstStyle>
          <a:p>
            <a:pPr defTabSz="685783">
              <a:defRPr/>
            </a:pPr>
            <a:endParaRPr lang="en-GB">
              <a:solidFill>
                <a:srgbClr val="000000"/>
              </a:solidFill>
            </a:endParaRPr>
          </a:p>
        </p:txBody>
      </p:sp>
    </p:spTree>
    <p:extLst>
      <p:ext uri="{BB962C8B-B14F-4D97-AF65-F5344CB8AC3E}">
        <p14:creationId xmlns:p14="http://schemas.microsoft.com/office/powerpoint/2010/main" val="58847802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bg>
      <p:bgPr>
        <a:solidFill>
          <a:srgbClr val="003BC9"/>
        </a:solidFill>
        <a:effectLst/>
      </p:bgPr>
    </p:bg>
    <p:spTree>
      <p:nvGrpSpPr>
        <p:cNvPr id="1" name=""/>
        <p:cNvGrpSpPr/>
        <p:nvPr/>
      </p:nvGrpSpPr>
      <p:grpSpPr>
        <a:xfrm>
          <a:off x="0" y="0"/>
          <a:ext cx="0" cy="0"/>
          <a:chOff x="0" y="0"/>
          <a:chExt cx="0" cy="0"/>
        </a:xfrm>
      </p:grpSpPr>
      <p:sp>
        <p:nvSpPr>
          <p:cNvPr id="20" name="Rectangle 19"/>
          <p:cNvSpPr/>
          <p:nvPr userDrawn="1"/>
        </p:nvSpPr>
        <p:spPr>
          <a:xfrm>
            <a:off x="8524240" y="4523739"/>
            <a:ext cx="619760" cy="619760"/>
          </a:xfrm>
          <a:prstGeom prst="rect">
            <a:avLst/>
          </a:prstGeom>
          <a:solidFill>
            <a:srgbClr val="003BC9"/>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Text Placeholder 7"/>
          <p:cNvSpPr>
            <a:spLocks noGrp="1"/>
          </p:cNvSpPr>
          <p:nvPr>
            <p:ph type="body" sz="quarter" idx="13" hasCustomPrompt="1"/>
          </p:nvPr>
        </p:nvSpPr>
        <p:spPr>
          <a:xfrm>
            <a:off x="125731" y="997370"/>
            <a:ext cx="7138422" cy="1807745"/>
          </a:xfrm>
        </p:spPr>
        <p:txBody>
          <a:bodyPr>
            <a:normAutofit/>
          </a:bodyPr>
          <a:lstStyle>
            <a:lvl1pPr marL="0" indent="0">
              <a:buNone/>
              <a:defRPr sz="3200" b="0">
                <a:ln>
                  <a:noFill/>
                </a:ln>
                <a:solidFill>
                  <a:schemeClr val="bg1"/>
                </a:solidFil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Divider title</a:t>
            </a:r>
          </a:p>
        </p:txBody>
      </p:sp>
      <p:pic>
        <p:nvPicPr>
          <p:cNvPr id="2" name="Picture 1" descr="BlockchainLogo_White.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1" y="4764534"/>
            <a:ext cx="1348088" cy="146304"/>
          </a:xfrm>
          <a:prstGeom prst="rect">
            <a:avLst/>
          </a:prstGeom>
        </p:spPr>
      </p:pic>
      <p:pic>
        <p:nvPicPr>
          <p:cNvPr id="3" name="Picture 2" descr="IBMLogo_White.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55249" y="4764534"/>
            <a:ext cx="392601" cy="146304"/>
          </a:xfrm>
          <a:prstGeom prst="rect">
            <a:avLst/>
          </a:prstGeom>
        </p:spPr>
      </p:pic>
      <p:pic>
        <p:nvPicPr>
          <p:cNvPr id="8" name="Picture 7" descr="BLOCKCHAIN5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5122478" y="965200"/>
            <a:ext cx="3746505" cy="3746505"/>
          </a:xfrm>
          <a:prstGeom prst="rect">
            <a:avLst/>
          </a:prstGeom>
        </p:spPr>
      </p:pic>
    </p:spTree>
    <p:extLst>
      <p:ext uri="{BB962C8B-B14F-4D97-AF65-F5344CB8AC3E}">
        <p14:creationId xmlns:p14="http://schemas.microsoft.com/office/powerpoint/2010/main" val="17887531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pos="14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Width Copy">
    <p:bg>
      <p:bgRef idx="1001">
        <a:schemeClr val="bg1"/>
      </p:bgRef>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sp>
        <p:nvSpPr>
          <p:cNvPr id="11" name="Text Placeholder 5"/>
          <p:cNvSpPr>
            <a:spLocks noGrp="1"/>
          </p:cNvSpPr>
          <p:nvPr>
            <p:ph type="body" sz="quarter" idx="22" hasCustomPrompt="1"/>
          </p:nvPr>
        </p:nvSpPr>
        <p:spPr>
          <a:xfrm>
            <a:off x="125730" y="1269882"/>
            <a:ext cx="8897424" cy="2966219"/>
          </a:xfrm>
        </p:spPr>
        <p:txBody>
          <a:bodyPr>
            <a:normAutofit/>
          </a:bodyPr>
          <a:lstStyle>
            <a:lvl1pPr marL="171450" indent="-171450">
              <a:buFont typeface="Arial"/>
              <a:buChar char="•"/>
              <a:defRPr sz="1200" baseline="0"/>
            </a:lvl1pPr>
          </a:lstStyle>
          <a:p>
            <a:pPr lvl="0"/>
            <a:r>
              <a:rPr lang="en-US" dirty="0" smtClean="0"/>
              <a:t>Content</a:t>
            </a:r>
          </a:p>
        </p:txBody>
      </p:sp>
      <p:pic>
        <p:nvPicPr>
          <p:cNvPr id="2" name="Picture 1" descr="BlockchainLogo_DarkGray.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0" y="4764534"/>
            <a:ext cx="1348087" cy="146304"/>
          </a:xfrm>
          <a:prstGeom prst="rect">
            <a:avLst/>
          </a:prstGeom>
        </p:spPr>
      </p:pic>
      <p:pic>
        <p:nvPicPr>
          <p:cNvPr id="4" name="Picture 3" descr="IBMLogo_DarkGray.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30554" y="4764534"/>
            <a:ext cx="392600" cy="146304"/>
          </a:xfrm>
          <a:prstGeom prst="rect">
            <a:avLst/>
          </a:prstGeom>
        </p:spPr>
      </p:pic>
      <p:pic>
        <p:nvPicPr>
          <p:cNvPr id="7" name="Picture 6"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0" name="TextBox 9"/>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77435308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Full-Width Copy">
    <p:bg>
      <p:bgRef idx="1001">
        <a:schemeClr val="bg1"/>
      </p:bgRef>
    </p:bg>
    <p:spTree>
      <p:nvGrpSpPr>
        <p:cNvPr id="1" name=""/>
        <p:cNvGrpSpPr/>
        <p:nvPr/>
      </p:nvGrpSpPr>
      <p:grpSpPr>
        <a:xfrm>
          <a:off x="0" y="0"/>
          <a:ext cx="0" cy="0"/>
          <a:chOff x="0" y="0"/>
          <a:chExt cx="0" cy="0"/>
        </a:xfrm>
      </p:grpSpPr>
      <p:pic>
        <p:nvPicPr>
          <p:cNvPr id="2" name="Picture 1" descr="BlockchainLogo_DarkGray.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0" y="4764534"/>
            <a:ext cx="1348087" cy="146304"/>
          </a:xfrm>
          <a:prstGeom prst="rect">
            <a:avLst/>
          </a:prstGeom>
        </p:spPr>
      </p:pic>
      <p:pic>
        <p:nvPicPr>
          <p:cNvPr id="4" name="Picture 3" descr="IBMLogo_DarkGray.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30554" y="4764534"/>
            <a:ext cx="392600" cy="146304"/>
          </a:xfrm>
          <a:prstGeom prst="rect">
            <a:avLst/>
          </a:prstGeom>
        </p:spPr>
      </p:pic>
      <p:sp>
        <p:nvSpPr>
          <p:cNvPr id="5" name="Content Placeholder 4"/>
          <p:cNvSpPr>
            <a:spLocks noGrp="1"/>
          </p:cNvSpPr>
          <p:nvPr>
            <p:ph sz="quarter" idx="24" hasCustomPrompt="1"/>
          </p:nvPr>
        </p:nvSpPr>
        <p:spPr>
          <a:xfrm>
            <a:off x="125413" y="1270000"/>
            <a:ext cx="4376737" cy="2965450"/>
          </a:xfrm>
        </p:spPr>
        <p:txBody>
          <a:bodyPr>
            <a:normAutofit/>
          </a:bodyPr>
          <a:lstStyle>
            <a:lvl1pPr marL="0" indent="0">
              <a:buNone/>
              <a:defRPr sz="1200" baseline="0"/>
            </a:lvl1pPr>
          </a:lstStyle>
          <a:p>
            <a:pPr lvl="0"/>
            <a:r>
              <a:rPr lang="en-US" dirty="0" smtClean="0"/>
              <a:t>Content</a:t>
            </a:r>
            <a:endParaRPr lang="en-US" dirty="0"/>
          </a:p>
        </p:txBody>
      </p:sp>
      <p:sp>
        <p:nvSpPr>
          <p:cNvPr id="10" name="Content Placeholder 4"/>
          <p:cNvSpPr>
            <a:spLocks noGrp="1"/>
          </p:cNvSpPr>
          <p:nvPr>
            <p:ph sz="quarter" idx="25" hasCustomPrompt="1"/>
          </p:nvPr>
        </p:nvSpPr>
        <p:spPr>
          <a:xfrm>
            <a:off x="4646417" y="1270000"/>
            <a:ext cx="4376737" cy="2965450"/>
          </a:xfrm>
        </p:spPr>
        <p:txBody>
          <a:bodyPr>
            <a:normAutofit/>
          </a:bodyPr>
          <a:lstStyle>
            <a:lvl1pPr marL="0" indent="0">
              <a:buNone/>
              <a:defRPr sz="1200" baseline="0"/>
            </a:lvl1pPr>
          </a:lstStyle>
          <a:p>
            <a:pPr lvl="0"/>
            <a:r>
              <a:rPr lang="en-US" dirty="0" smtClean="0"/>
              <a:t>Content</a:t>
            </a:r>
            <a:endParaRPr lang="en-US" dirty="0"/>
          </a:p>
        </p:txBody>
      </p:sp>
      <p:sp>
        <p:nvSpPr>
          <p:cNvPr id="11"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12" name="Picture 11"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3" name="TextBox 12"/>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37492535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py w/ Supporting Object">
    <p:bg>
      <p:bgPr>
        <a:solidFill>
          <a:schemeClr val="bg1">
            <a:alpha val="30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125730" y="144464"/>
            <a:ext cx="3523340" cy="3068150"/>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2" name="Picture 1" descr="BlockchainLogo_DarkGray.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0" y="4764534"/>
            <a:ext cx="1348087" cy="146304"/>
          </a:xfrm>
          <a:prstGeom prst="rect">
            <a:avLst/>
          </a:prstGeom>
        </p:spPr>
      </p:pic>
      <p:pic>
        <p:nvPicPr>
          <p:cNvPr id="6" name="Picture 5" descr="3Grid_Light.eps"/>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2496651" y="236918"/>
            <a:ext cx="6353438" cy="4669664"/>
          </a:xfrm>
          <a:prstGeom prst="rect">
            <a:avLst/>
          </a:prstGeom>
        </p:spPr>
      </p:pic>
      <p:sp>
        <p:nvSpPr>
          <p:cNvPr id="9" name="Content Placeholder 4"/>
          <p:cNvSpPr>
            <a:spLocks noGrp="1"/>
          </p:cNvSpPr>
          <p:nvPr>
            <p:ph sz="quarter" idx="24" hasCustomPrompt="1"/>
          </p:nvPr>
        </p:nvSpPr>
        <p:spPr>
          <a:xfrm>
            <a:off x="4085966" y="341163"/>
            <a:ext cx="1495648" cy="1318152"/>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0" name="Content Placeholder 4"/>
          <p:cNvSpPr>
            <a:spLocks noGrp="1"/>
          </p:cNvSpPr>
          <p:nvPr>
            <p:ph sz="quarter" idx="25" hasCustomPrompt="1"/>
          </p:nvPr>
        </p:nvSpPr>
        <p:spPr>
          <a:xfrm>
            <a:off x="5773819" y="1922893"/>
            <a:ext cx="1495648" cy="1318152"/>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3" name="Content Placeholder 4"/>
          <p:cNvSpPr>
            <a:spLocks noGrp="1"/>
          </p:cNvSpPr>
          <p:nvPr>
            <p:ph sz="quarter" idx="27" hasCustomPrompt="1"/>
          </p:nvPr>
        </p:nvSpPr>
        <p:spPr>
          <a:xfrm>
            <a:off x="7461672" y="3523577"/>
            <a:ext cx="1495648" cy="1318152"/>
          </a:xfrm>
        </p:spPr>
        <p:txBody>
          <a:bodyPr anchor="ctr">
            <a:normAutofit/>
          </a:bodyPr>
          <a:lstStyle>
            <a:lvl1pPr marL="0" indent="0" algn="ctr">
              <a:buNone/>
              <a:defRPr sz="1200" baseline="0"/>
            </a:lvl1pPr>
          </a:lstStyle>
          <a:p>
            <a:pPr lvl="0"/>
            <a:r>
              <a:rPr lang="en-US" dirty="0" smtClean="0"/>
              <a:t>Content</a:t>
            </a:r>
            <a:endParaRPr lang="en-US" dirty="0"/>
          </a:p>
        </p:txBody>
      </p:sp>
      <p:pic>
        <p:nvPicPr>
          <p:cNvPr id="11" name="Picture 10" descr="IBMLogo_DarkGray.eps"/>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8630554" y="4764534"/>
            <a:ext cx="392600" cy="146304"/>
          </a:xfrm>
          <a:prstGeom prst="rect">
            <a:avLst/>
          </a:prstGeom>
        </p:spPr>
      </p:pic>
      <p:sp>
        <p:nvSpPr>
          <p:cNvPr id="12" name="TextBox 11"/>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184501960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Column">
    <p:bg>
      <p:bgRef idx="1001">
        <a:schemeClr val="bg1"/>
      </p:bgRef>
    </p:bg>
    <p:spTree>
      <p:nvGrpSpPr>
        <p:cNvPr id="1" name=""/>
        <p:cNvGrpSpPr/>
        <p:nvPr/>
      </p:nvGrpSpPr>
      <p:grpSpPr>
        <a:xfrm>
          <a:off x="0" y="0"/>
          <a:ext cx="0" cy="0"/>
          <a:chOff x="0" y="0"/>
          <a:chExt cx="0" cy="0"/>
        </a:xfrm>
      </p:grpSpPr>
      <p:pic>
        <p:nvPicPr>
          <p:cNvPr id="2" name="Picture 1" descr="BlockchainLogo_DarkGray.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0" y="4764534"/>
            <a:ext cx="1348087" cy="146304"/>
          </a:xfrm>
          <a:prstGeom prst="rect">
            <a:avLst/>
          </a:prstGeom>
        </p:spPr>
      </p:pic>
      <p:pic>
        <p:nvPicPr>
          <p:cNvPr id="4" name="Picture 3" descr="IBMLogo_DarkGray.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30554" y="4764534"/>
            <a:ext cx="392600" cy="146304"/>
          </a:xfrm>
          <a:prstGeom prst="rect">
            <a:avLst/>
          </a:prstGeom>
        </p:spPr>
      </p:pic>
      <p:sp>
        <p:nvSpPr>
          <p:cNvPr id="5" name="Content Placeholder 4"/>
          <p:cNvSpPr>
            <a:spLocks noGrp="1"/>
          </p:cNvSpPr>
          <p:nvPr>
            <p:ph sz="quarter" idx="24" hasCustomPrompt="1"/>
          </p:nvPr>
        </p:nvSpPr>
        <p:spPr>
          <a:xfrm>
            <a:off x="125730" y="1270000"/>
            <a:ext cx="2084695" cy="2965450"/>
          </a:xfrm>
        </p:spPr>
        <p:txBody>
          <a:bodyPr>
            <a:normAutofit/>
          </a:bodyPr>
          <a:lstStyle>
            <a:lvl1pPr marL="0" indent="0" algn="ctr">
              <a:buNone/>
              <a:defRPr sz="1200" baseline="0"/>
            </a:lvl1pPr>
          </a:lstStyle>
          <a:p>
            <a:pPr lvl="0"/>
            <a:r>
              <a:rPr lang="en-US" dirty="0" smtClean="0"/>
              <a:t>Content</a:t>
            </a:r>
            <a:endParaRPr lang="en-US" dirty="0"/>
          </a:p>
        </p:txBody>
      </p:sp>
      <p:sp>
        <p:nvSpPr>
          <p:cNvPr id="10" name="Content Placeholder 4"/>
          <p:cNvSpPr>
            <a:spLocks noGrp="1"/>
          </p:cNvSpPr>
          <p:nvPr>
            <p:ph sz="quarter" idx="25" hasCustomPrompt="1"/>
          </p:nvPr>
        </p:nvSpPr>
        <p:spPr>
          <a:xfrm>
            <a:off x="2396640" y="1270000"/>
            <a:ext cx="2084695" cy="2965450"/>
          </a:xfrm>
        </p:spPr>
        <p:txBody>
          <a:bodyPr>
            <a:normAutofit/>
          </a:bodyPr>
          <a:lstStyle>
            <a:lvl1pPr marL="0" indent="0" algn="ctr">
              <a:buNone/>
              <a:defRPr sz="1200" baseline="0"/>
            </a:lvl1pPr>
          </a:lstStyle>
          <a:p>
            <a:pPr lvl="0"/>
            <a:r>
              <a:rPr lang="en-US" dirty="0" smtClean="0"/>
              <a:t>Content</a:t>
            </a:r>
            <a:endParaRPr lang="en-US" dirty="0"/>
          </a:p>
        </p:txBody>
      </p:sp>
      <p:sp>
        <p:nvSpPr>
          <p:cNvPr id="9" name="Content Placeholder 4"/>
          <p:cNvSpPr>
            <a:spLocks noGrp="1"/>
          </p:cNvSpPr>
          <p:nvPr>
            <p:ph sz="quarter" idx="26" hasCustomPrompt="1"/>
          </p:nvPr>
        </p:nvSpPr>
        <p:spPr>
          <a:xfrm>
            <a:off x="4667550" y="1270000"/>
            <a:ext cx="2084695" cy="2965450"/>
          </a:xfrm>
        </p:spPr>
        <p:txBody>
          <a:bodyPr>
            <a:normAutofit/>
          </a:bodyPr>
          <a:lstStyle>
            <a:lvl1pPr marL="0" indent="0" algn="ctr">
              <a:buNone/>
              <a:defRPr sz="1200" baseline="0"/>
            </a:lvl1pPr>
          </a:lstStyle>
          <a:p>
            <a:pPr lvl="0"/>
            <a:r>
              <a:rPr lang="en-US" dirty="0" smtClean="0"/>
              <a:t>Content</a:t>
            </a:r>
            <a:endParaRPr lang="en-US" dirty="0"/>
          </a:p>
        </p:txBody>
      </p:sp>
      <p:sp>
        <p:nvSpPr>
          <p:cNvPr id="11" name="Content Placeholder 4"/>
          <p:cNvSpPr>
            <a:spLocks noGrp="1"/>
          </p:cNvSpPr>
          <p:nvPr>
            <p:ph sz="quarter" idx="27" hasCustomPrompt="1"/>
          </p:nvPr>
        </p:nvSpPr>
        <p:spPr>
          <a:xfrm>
            <a:off x="6938459" y="1270000"/>
            <a:ext cx="2084695" cy="2965450"/>
          </a:xfrm>
        </p:spPr>
        <p:txBody>
          <a:bodyPr>
            <a:normAutofit/>
          </a:bodyPr>
          <a:lstStyle>
            <a:lvl1pPr marL="0" indent="0" algn="ctr">
              <a:buNone/>
              <a:defRPr sz="1200" baseline="0"/>
            </a:lvl1pPr>
          </a:lstStyle>
          <a:p>
            <a:pPr lvl="0"/>
            <a:r>
              <a:rPr lang="en-US" dirty="0" smtClean="0"/>
              <a:t>Content</a:t>
            </a:r>
            <a:endParaRPr lang="en-US" dirty="0"/>
          </a:p>
        </p:txBody>
      </p:sp>
      <p:sp>
        <p:nvSpPr>
          <p:cNvPr id="14" name="Text Placeholder 7"/>
          <p:cNvSpPr>
            <a:spLocks noGrp="1"/>
          </p:cNvSpPr>
          <p:nvPr>
            <p:ph type="body" sz="quarter" idx="13"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15" name="Picture 14"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12" name="TextBox 11"/>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244635183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opy w/ Supporting Object">
    <p:bg>
      <p:bgPr>
        <a:solidFill>
          <a:schemeClr val="bg1">
            <a:alpha val="30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50800"/>
            <a:ext cx="9144000" cy="5021354"/>
          </a:xfrm>
          <a:prstGeom prst="rect">
            <a:avLst/>
          </a:prstGeom>
        </p:spPr>
      </p:pic>
      <p:sp>
        <p:nvSpPr>
          <p:cNvPr id="8" name="Text Placeholder 7"/>
          <p:cNvSpPr>
            <a:spLocks noGrp="1"/>
          </p:cNvSpPr>
          <p:nvPr>
            <p:ph type="body" sz="quarter" idx="13" hasCustomPrompt="1"/>
          </p:nvPr>
        </p:nvSpPr>
        <p:spPr>
          <a:xfrm>
            <a:off x="125729" y="144464"/>
            <a:ext cx="5286267" cy="1191756"/>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2" name="Picture 1" descr="BlockchainLogo_DarkGray.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25730" y="4764534"/>
            <a:ext cx="1348087" cy="146304"/>
          </a:xfrm>
          <a:prstGeom prst="rect">
            <a:avLst/>
          </a:prstGeom>
        </p:spPr>
      </p:pic>
      <p:sp>
        <p:nvSpPr>
          <p:cNvPr id="13" name="Content Placeholder 4"/>
          <p:cNvSpPr>
            <a:spLocks noGrp="1"/>
          </p:cNvSpPr>
          <p:nvPr>
            <p:ph sz="quarter" idx="27" hasCustomPrompt="1"/>
          </p:nvPr>
        </p:nvSpPr>
        <p:spPr>
          <a:xfrm>
            <a:off x="5149014" y="3172941"/>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7" name="Content Placeholder 4"/>
          <p:cNvSpPr>
            <a:spLocks noGrp="1"/>
          </p:cNvSpPr>
          <p:nvPr>
            <p:ph sz="quarter" idx="28" hasCustomPrompt="1"/>
          </p:nvPr>
        </p:nvSpPr>
        <p:spPr>
          <a:xfrm>
            <a:off x="6170993" y="2140748"/>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9" name="Content Placeholder 4"/>
          <p:cNvSpPr>
            <a:spLocks noGrp="1"/>
          </p:cNvSpPr>
          <p:nvPr>
            <p:ph sz="quarter" idx="29" hasCustomPrompt="1"/>
          </p:nvPr>
        </p:nvSpPr>
        <p:spPr>
          <a:xfrm>
            <a:off x="3088269" y="3182418"/>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0" name="Content Placeholder 4"/>
          <p:cNvSpPr>
            <a:spLocks noGrp="1"/>
          </p:cNvSpPr>
          <p:nvPr>
            <p:ph sz="quarter" idx="30" hasCustomPrompt="1"/>
          </p:nvPr>
        </p:nvSpPr>
        <p:spPr>
          <a:xfrm>
            <a:off x="4110248" y="2150225"/>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2" name="Content Placeholder 4"/>
          <p:cNvSpPr>
            <a:spLocks noGrp="1"/>
          </p:cNvSpPr>
          <p:nvPr>
            <p:ph sz="quarter" idx="31" hasCustomPrompt="1"/>
          </p:nvPr>
        </p:nvSpPr>
        <p:spPr>
          <a:xfrm>
            <a:off x="2059578" y="4206680"/>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sp>
        <p:nvSpPr>
          <p:cNvPr id="14" name="Content Placeholder 4"/>
          <p:cNvSpPr>
            <a:spLocks noGrp="1"/>
          </p:cNvSpPr>
          <p:nvPr>
            <p:ph sz="quarter" idx="32" hasCustomPrompt="1"/>
          </p:nvPr>
        </p:nvSpPr>
        <p:spPr>
          <a:xfrm>
            <a:off x="1024809" y="3174487"/>
            <a:ext cx="916971" cy="892584"/>
          </a:xfrm>
        </p:spPr>
        <p:txBody>
          <a:bodyPr anchor="ctr">
            <a:normAutofit/>
          </a:bodyPr>
          <a:lstStyle>
            <a:lvl1pPr marL="0" indent="0" algn="ctr">
              <a:buNone/>
              <a:defRPr sz="1200" baseline="0"/>
            </a:lvl1pPr>
          </a:lstStyle>
          <a:p>
            <a:pPr lvl="0"/>
            <a:r>
              <a:rPr lang="en-US" dirty="0" smtClean="0"/>
              <a:t>Content</a:t>
            </a:r>
            <a:endParaRPr lang="en-US" dirty="0"/>
          </a:p>
        </p:txBody>
      </p:sp>
      <p:pic>
        <p:nvPicPr>
          <p:cNvPr id="15" name="Picture 14" descr="IBMLogo_DarkGray.eps"/>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8630554" y="4764534"/>
            <a:ext cx="392600" cy="146304"/>
          </a:xfrm>
          <a:prstGeom prst="rect">
            <a:avLst/>
          </a:prstGeom>
        </p:spPr>
      </p:pic>
      <p:sp>
        <p:nvSpPr>
          <p:cNvPr id="16" name="TextBox 15"/>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112361028"/>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py w/ Supporting Object">
    <p:bg>
      <p:bgPr>
        <a:solidFill>
          <a:schemeClr val="bg1">
            <a:alpha val="30000"/>
          </a:schemeClr>
        </a:solidFill>
        <a:effectLst/>
      </p:bgPr>
    </p:bg>
    <p:spTree>
      <p:nvGrpSpPr>
        <p:cNvPr id="1" name=""/>
        <p:cNvGrpSpPr/>
        <p:nvPr/>
      </p:nvGrpSpPr>
      <p:grpSpPr>
        <a:xfrm>
          <a:off x="0" y="0"/>
          <a:ext cx="0" cy="0"/>
          <a:chOff x="0" y="0"/>
          <a:chExt cx="0" cy="0"/>
        </a:xfrm>
      </p:grpSpPr>
      <p:pic>
        <p:nvPicPr>
          <p:cNvPr id="2" name="Picture 1" descr="BlockchainLogo_DarkGray.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25730" y="4764534"/>
            <a:ext cx="1348087" cy="146304"/>
          </a:xfrm>
          <a:prstGeom prst="rect">
            <a:avLst/>
          </a:prstGeom>
        </p:spPr>
      </p:pic>
      <p:pic>
        <p:nvPicPr>
          <p:cNvPr id="7" name="Picture 6" descr="IBMLogo_DarkGray.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30554" y="4764534"/>
            <a:ext cx="392600" cy="146304"/>
          </a:xfrm>
          <a:prstGeom prst="rect">
            <a:avLst/>
          </a:prstGeom>
        </p:spPr>
      </p:pic>
      <p:sp>
        <p:nvSpPr>
          <p:cNvPr id="19" name="Content Placeholder 4"/>
          <p:cNvSpPr>
            <a:spLocks noGrp="1"/>
          </p:cNvSpPr>
          <p:nvPr>
            <p:ph sz="quarter" idx="24" hasCustomPrompt="1"/>
          </p:nvPr>
        </p:nvSpPr>
        <p:spPr>
          <a:xfrm>
            <a:off x="125413" y="1270000"/>
            <a:ext cx="4376737" cy="2965450"/>
          </a:xfrm>
        </p:spPr>
        <p:txBody>
          <a:bodyPr>
            <a:normAutofit/>
          </a:bodyPr>
          <a:lstStyle>
            <a:lvl1pPr marL="0" indent="0">
              <a:buNone/>
              <a:defRPr sz="1200" baseline="0"/>
            </a:lvl1pPr>
          </a:lstStyle>
          <a:p>
            <a:pPr lvl="0"/>
            <a:r>
              <a:rPr lang="en-US" dirty="0" smtClean="0"/>
              <a:t>Content</a:t>
            </a:r>
            <a:endParaRPr lang="en-US" dirty="0"/>
          </a:p>
        </p:txBody>
      </p:sp>
      <p:sp>
        <p:nvSpPr>
          <p:cNvPr id="20" name="Content Placeholder 4"/>
          <p:cNvSpPr>
            <a:spLocks noGrp="1"/>
          </p:cNvSpPr>
          <p:nvPr>
            <p:ph sz="quarter" idx="25" hasCustomPrompt="1"/>
          </p:nvPr>
        </p:nvSpPr>
        <p:spPr>
          <a:xfrm>
            <a:off x="4646417" y="1270000"/>
            <a:ext cx="4376737" cy="2965450"/>
          </a:xfrm>
        </p:spPr>
        <p:txBody>
          <a:bodyPr>
            <a:normAutofit/>
          </a:bodyPr>
          <a:lstStyle>
            <a:lvl1pPr marL="0" indent="0">
              <a:buNone/>
              <a:defRPr sz="1200" baseline="0"/>
            </a:lvl1pPr>
          </a:lstStyle>
          <a:p>
            <a:pPr lvl="0"/>
            <a:r>
              <a:rPr lang="en-US" dirty="0" smtClean="0"/>
              <a:t>Content</a:t>
            </a:r>
            <a:endParaRPr lang="en-US" dirty="0"/>
          </a:p>
        </p:txBody>
      </p:sp>
      <p:sp>
        <p:nvSpPr>
          <p:cNvPr id="21" name="Text Placeholder 7"/>
          <p:cNvSpPr>
            <a:spLocks noGrp="1"/>
          </p:cNvSpPr>
          <p:nvPr>
            <p:ph type="body" sz="quarter" idx="26" hasCustomPrompt="1"/>
          </p:nvPr>
        </p:nvSpPr>
        <p:spPr>
          <a:xfrm>
            <a:off x="125730" y="144464"/>
            <a:ext cx="7768590" cy="1011698"/>
          </a:xfrm>
        </p:spPr>
        <p:txBody>
          <a:bodyPr/>
          <a:lstStyle>
            <a:lvl1pPr marL="0" indent="0">
              <a:buNone/>
              <a:defRPr sz="2400" b="0">
                <a:ln>
                  <a:noFill/>
                </a:ln>
                <a:solidFill>
                  <a:srgbClr val="0064FF"/>
                </a:solidFill>
                <a:latin typeface="Arial"/>
                <a:cs typeface="Arial"/>
              </a:defRPr>
            </a:lvl1pPr>
            <a:lvl2pPr>
              <a:defRPr>
                <a:ln>
                  <a:noFill/>
                </a:ln>
                <a:solidFill>
                  <a:schemeClr val="accent1"/>
                </a:solidFill>
              </a:defRPr>
            </a:lvl2pPr>
            <a:lvl3pPr>
              <a:defRPr>
                <a:ln>
                  <a:noFill/>
                </a:ln>
                <a:solidFill>
                  <a:schemeClr val="accent1"/>
                </a:solidFill>
              </a:defRPr>
            </a:lvl3pPr>
            <a:lvl4pPr>
              <a:defRPr>
                <a:ln>
                  <a:noFill/>
                </a:ln>
                <a:solidFill>
                  <a:schemeClr val="accent1"/>
                </a:solidFill>
              </a:defRPr>
            </a:lvl4pPr>
            <a:lvl5pPr>
              <a:defRPr>
                <a:ln>
                  <a:noFill/>
                </a:ln>
                <a:solidFill>
                  <a:schemeClr val="accent1"/>
                </a:solidFill>
              </a:defRPr>
            </a:lvl5pPr>
          </a:lstStyle>
          <a:p>
            <a:pPr lvl="0"/>
            <a:r>
              <a:rPr lang="en-US" dirty="0" smtClean="0"/>
              <a:t>Headline</a:t>
            </a:r>
          </a:p>
        </p:txBody>
      </p:sp>
      <p:pic>
        <p:nvPicPr>
          <p:cNvPr id="22" name="Picture 21" descr="BLOCKCHAIN4_MARK_BLU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6200000">
            <a:off x="8267499" y="260345"/>
            <a:ext cx="871537" cy="639771"/>
          </a:xfrm>
          <a:prstGeom prst="rect">
            <a:avLst/>
          </a:prstGeom>
        </p:spPr>
      </p:pic>
      <p:sp>
        <p:nvSpPr>
          <p:cNvPr id="9" name="TextBox 8"/>
          <p:cNvSpPr txBox="1"/>
          <p:nvPr userDrawn="1"/>
        </p:nvSpPr>
        <p:spPr>
          <a:xfrm>
            <a:off x="8562694" y="4920492"/>
            <a:ext cx="528320" cy="230832"/>
          </a:xfrm>
          <a:prstGeom prst="rect">
            <a:avLst/>
          </a:prstGeom>
          <a:noFill/>
        </p:spPr>
        <p:txBody>
          <a:bodyPr wrap="square" rtlCol="0">
            <a:spAutoFit/>
          </a:bodyPr>
          <a:lstStyle/>
          <a:p>
            <a:pPr algn="r"/>
            <a:fld id="{213620BF-9500-5846-90F5-A7283DB76046}" type="slidenum">
              <a:rPr lang="en-US" sz="900" smtClean="0">
                <a:solidFill>
                  <a:schemeClr val="accent3"/>
                </a:solidFill>
              </a:rPr>
              <a:pPr algn="r"/>
              <a:t>‹#›</a:t>
            </a:fld>
            <a:endParaRPr lang="en-US" sz="900" dirty="0">
              <a:solidFill>
                <a:schemeClr val="accent3"/>
              </a:solidFill>
            </a:endParaRPr>
          </a:p>
        </p:txBody>
      </p:sp>
    </p:spTree>
    <p:extLst>
      <p:ext uri="{BB962C8B-B14F-4D97-AF65-F5344CB8AC3E}">
        <p14:creationId xmlns:p14="http://schemas.microsoft.com/office/powerpoint/2010/main" val="121226636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51392058"/>
      </p:ext>
    </p:extLst>
  </p:cSld>
  <p:clrMap bg1="lt1" tx1="dk1" bg2="lt2" tx2="dk2" accent1="accent1" accent2="accent2" accent3="accent3" accent4="accent4" accent5="accent5" accent6="accent6" hlink="hlink" folHlink="folHlink"/>
  <p:sldLayoutIdLst>
    <p:sldLayoutId id="2147483650" r:id="rId1"/>
    <p:sldLayoutId id="2147483652" r:id="rId2"/>
    <p:sldLayoutId id="2147483686" r:id="rId3"/>
    <p:sldLayoutId id="2147483687" r:id="rId4"/>
    <p:sldLayoutId id="2147483689" r:id="rId5"/>
    <p:sldLayoutId id="2147483693" r:id="rId6"/>
    <p:sldLayoutId id="2147483691" r:id="rId7"/>
    <p:sldLayoutId id="2147483694" r:id="rId8"/>
    <p:sldLayoutId id="2147483658" r:id="rId9"/>
    <p:sldLayoutId id="2147483688" r:id="rId10"/>
    <p:sldLayoutId id="2147483664" r:id="rId11"/>
    <p:sldLayoutId id="2147483669" r:id="rId12"/>
    <p:sldLayoutId id="2147483695" r:id="rId13"/>
    <p:sldLayoutId id="2147483696" r:id="rId14"/>
    <p:sldLayoutId id="2147483697" r:id="rId15"/>
    <p:sldLayoutId id="2147483698" r:id="rId16"/>
    <p:sldLayoutId id="2147483699" r:id="rId17"/>
    <p:sldLayoutId id="2147483700" r:id="rId18"/>
    <p:sldLayoutId id="2147483701" r:id="rId19"/>
    <p:sldLayoutId id="2147483703" r:id="rId20"/>
    <p:sldLayoutId id="2147483651" r:id="rId21"/>
    <p:sldLayoutId id="2147483653" r:id="rId22"/>
    <p:sldLayoutId id="2147483654" r:id="rId23"/>
    <p:sldLayoutId id="2147483704" r:id="rId24"/>
    <p:sldLayoutId id="2147483705" r:id="rId25"/>
    <p:sldLayoutId id="2147483707" r:id="rId26"/>
    <p:sldLayoutId id="2147483708" r:id="rId27"/>
    <p:sldLayoutId id="2147483709" r:id="rId28"/>
    <p:sldLayoutId id="2147483710" r:id="rId29"/>
  </p:sldLayoutIdLst>
  <p:timing>
    <p:tnLst>
      <p:par>
        <p:cTn id="1" dur="indefinite" restart="never" nodeType="tmRoot"/>
      </p:par>
    </p:tnLst>
  </p:timing>
  <p:hf hdr="0" ftr="0" dt="0"/>
  <p:txStyles>
    <p:titleStyle>
      <a:lvl1pPr algn="ctr" defTabSz="457200" rtl="0" eaLnBrk="1" latinLnBrk="0" hangingPunct="1">
        <a:spcBef>
          <a:spcPct val="0"/>
        </a:spcBef>
        <a:buNone/>
        <a:defRPr sz="4400" kern="1200">
          <a:solidFill>
            <a:schemeClr val="tx1"/>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1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1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tiff"/><Relationship Id="rId5" Type="http://schemas.openxmlformats.org/officeDocument/2006/relationships/image" Target="../media/image21.png"/><Relationship Id="rId6" Type="http://schemas.microsoft.com/office/2007/relationships/hdphoto" Target="../media/hdphoto3.wdp"/><Relationship Id="rId7" Type="http://schemas.openxmlformats.org/officeDocument/2006/relationships/image" Target="../media/image22.tiff"/><Relationship Id="rId8" Type="http://schemas.openxmlformats.org/officeDocument/2006/relationships/image" Target="../media/image23.png"/><Relationship Id="rId9" Type="http://schemas.microsoft.com/office/2007/relationships/hdphoto" Target="../media/hdphoto4.wdp"/><Relationship Id="rId10" Type="http://schemas.openxmlformats.org/officeDocument/2006/relationships/image" Target="../media/image24.png"/><Relationship Id="rId11"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4.png"/></Relationships>
</file>

<file path=ppt/slides/_rels/slide11.xml.rels><?xml version="1.0" encoding="UTF-8" standalone="yes"?>
<Relationships xmlns="http://schemas.openxmlformats.org/package/2006/relationships"><Relationship Id="rId3" Type="http://schemas.openxmlformats.org/officeDocument/2006/relationships/image" Target="../media/image44.png"/><Relationship Id="rId4" Type="http://schemas.openxmlformats.org/officeDocument/2006/relationships/image" Target="../media/image45.png"/><Relationship Id="rId5" Type="http://schemas.openxmlformats.org/officeDocument/2006/relationships/image" Target="../media/image46.jpeg"/><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47.png"/><Relationship Id="rId4" Type="http://schemas.openxmlformats.org/officeDocument/2006/relationships/image" Target="../media/image48.png"/><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45.png"/><Relationship Id="rId4" Type="http://schemas.openxmlformats.org/officeDocument/2006/relationships/image" Target="../media/image46.jpe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image" Target="../media/image51.png"/><Relationship Id="rId8" Type="http://schemas.openxmlformats.org/officeDocument/2006/relationships/image" Target="../media/image52.png"/><Relationship Id="rId9" Type="http://schemas.openxmlformats.org/officeDocument/2006/relationships/image" Target="../media/image44.png"/><Relationship Id="rId10" Type="http://schemas.openxmlformats.org/officeDocument/2006/relationships/image" Target="../media/image53.png"/><Relationship Id="rId11" Type="http://schemas.openxmlformats.org/officeDocument/2006/relationships/image" Target="../media/image54.png"/><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55.png"/><Relationship Id="rId4" Type="http://schemas.openxmlformats.org/officeDocument/2006/relationships/image" Target="../media/image56.png"/><Relationship Id="rId5" Type="http://schemas.openxmlformats.org/officeDocument/2006/relationships/image" Target="../media/image57.png"/><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58.png"/><Relationship Id="rId4" Type="http://schemas.openxmlformats.org/officeDocument/2006/relationships/image" Target="../media/image59.png"/><Relationship Id="rId5" Type="http://schemas.openxmlformats.org/officeDocument/2006/relationships/image" Target="../media/image60.png"/><Relationship Id="rId6" Type="http://schemas.openxmlformats.org/officeDocument/2006/relationships/image" Target="../media/image61.png"/><Relationship Id="rId7" Type="http://schemas.openxmlformats.org/officeDocument/2006/relationships/image" Target="../media/image62.png"/><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hyperlink" Target="http://composer-playground.mybluemix.net/" TargetMode="External"/><Relationship Id="rId4" Type="http://schemas.openxmlformats.org/officeDocument/2006/relationships/image" Target="../media/image63.png"/><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64.png"/><Relationship Id="rId4" Type="http://schemas.openxmlformats.org/officeDocument/2006/relationships/image" Target="../media/image65.png"/><Relationship Id="rId5" Type="http://schemas.openxmlformats.org/officeDocument/2006/relationships/image" Target="../media/image66.png"/><Relationship Id="rId6" Type="http://schemas.openxmlformats.org/officeDocument/2006/relationships/image" Target="../media/image67.png"/><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1" Type="http://schemas.openxmlformats.org/officeDocument/2006/relationships/image" Target="../media/image74.png"/><Relationship Id="rId12" Type="http://schemas.openxmlformats.org/officeDocument/2006/relationships/image" Target="../media/image75.png"/><Relationship Id="rId13" Type="http://schemas.openxmlformats.org/officeDocument/2006/relationships/image" Target="../media/image44.png"/><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68.png"/><Relationship Id="rId4" Type="http://schemas.openxmlformats.org/officeDocument/2006/relationships/image" Target="../media/image69.png"/><Relationship Id="rId5" Type="http://schemas.openxmlformats.org/officeDocument/2006/relationships/image" Target="../media/image70.png"/><Relationship Id="rId6" Type="http://schemas.openxmlformats.org/officeDocument/2006/relationships/image" Target="../media/image71.png"/><Relationship Id="rId7" Type="http://schemas.openxmlformats.org/officeDocument/2006/relationships/image" Target="../media/image72.png"/><Relationship Id="rId8" Type="http://schemas.openxmlformats.org/officeDocument/2006/relationships/image" Target="../media/image45.png"/><Relationship Id="rId9" Type="http://schemas.openxmlformats.org/officeDocument/2006/relationships/image" Target="../media/image46.jpeg"/><Relationship Id="rId10" Type="http://schemas.openxmlformats.org/officeDocument/2006/relationships/image" Target="../media/image73.png"/></Relationships>
</file>

<file path=ppt/slides/_rels/slide19.xml.rels><?xml version="1.0" encoding="UTF-8" standalone="yes"?>
<Relationships xmlns="http://schemas.openxmlformats.org/package/2006/relationships"><Relationship Id="rId3" Type="http://schemas.openxmlformats.org/officeDocument/2006/relationships/image" Target="../media/image76.png"/><Relationship Id="rId4" Type="http://schemas.openxmlformats.org/officeDocument/2006/relationships/image" Target="../media/image77.png"/><Relationship Id="rId5" Type="http://schemas.openxmlformats.org/officeDocument/2006/relationships/hyperlink" Target="https://hyperledger.github.io/composer/problems/diagnostics.html" TargetMode="External"/><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1.xml"/><Relationship Id="rId3" Type="http://schemas.openxmlformats.org/officeDocument/2006/relationships/image" Target="../media/image4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4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44.png"/></Relationships>
</file>

<file path=ppt/slides/_rels/slide24.xml.rels><?xml version="1.0" encoding="UTF-8" standalone="yes"?>
<Relationships xmlns="http://schemas.openxmlformats.org/package/2006/relationships"><Relationship Id="rId3" Type="http://schemas.openxmlformats.org/officeDocument/2006/relationships/image" Target="../media/image78.png"/><Relationship Id="rId4" Type="http://schemas.openxmlformats.org/officeDocument/2006/relationships/image" Target="../media/image79.png"/><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80.png"/><Relationship Id="rId4" Type="http://schemas.openxmlformats.org/officeDocument/2006/relationships/image" Target="../media/image81.png"/><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82.png"/><Relationship Id="rId4" Type="http://schemas.openxmlformats.org/officeDocument/2006/relationships/image" Target="../media/image83.png"/><Relationship Id="rId5" Type="http://schemas.openxmlformats.org/officeDocument/2006/relationships/image" Target="../media/image84.png"/><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hyperlink" Target="https://loopback.io/" TargetMode="External"/><Relationship Id="rId4" Type="http://schemas.openxmlformats.org/officeDocument/2006/relationships/image" Target="../media/image85.png"/><Relationship Id="rId5" Type="http://schemas.openxmlformats.org/officeDocument/2006/relationships/image" Target="../media/image86.png"/><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87.png"/><Relationship Id="rId4" Type="http://schemas.openxmlformats.org/officeDocument/2006/relationships/image" Target="../media/image88.png"/><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6.png"/></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hyperledger/composer/issues" TargetMode="External"/><Relationship Id="rId4" Type="http://schemas.openxmlformats.org/officeDocument/2006/relationships/image" Target="../media/image89.png"/><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hyperlink" Target="https://hyperledger.github.io/composer/" TargetMode="External"/><Relationship Id="rId4" Type="http://schemas.openxmlformats.org/officeDocument/2006/relationships/hyperlink" Target="http://composer-playground.mybluemix.net/" TargetMode="External"/><Relationship Id="rId5" Type="http://schemas.openxmlformats.org/officeDocument/2006/relationships/image" Target="../media/image43.png"/><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hyperlink" Target="http://composer-playground.mybluemix.net/" TargetMode="External"/><Relationship Id="rId7" Type="http://schemas.openxmlformats.org/officeDocument/2006/relationships/image" Target="../media/image30.png"/><Relationship Id="rId8" Type="http://schemas.openxmlformats.org/officeDocument/2006/relationships/hyperlink" Target="https://hyperledger.github.io/composer/" TargetMode="External"/><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1.tiff"/><Relationship Id="rId4" Type="http://schemas.openxmlformats.org/officeDocument/2006/relationships/image" Target="../media/image32.tiff"/><Relationship Id="rId5" Type="http://schemas.openxmlformats.org/officeDocument/2006/relationships/image" Target="../media/image33.tiff"/><Relationship Id="rId6" Type="http://schemas.openxmlformats.org/officeDocument/2006/relationships/image" Target="../media/image34.tiff"/><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tiff"/><Relationship Id="rId5" Type="http://schemas.openxmlformats.org/officeDocument/2006/relationships/image" Target="../media/image37.tiff"/><Relationship Id="rId6" Type="http://schemas.openxmlformats.org/officeDocument/2006/relationships/image" Target="../media/image38.tiff"/><Relationship Id="rId7" Type="http://schemas.openxmlformats.org/officeDocument/2006/relationships/image" Target="../media/image39.tiff"/><Relationship Id="rId8" Type="http://schemas.openxmlformats.org/officeDocument/2006/relationships/image" Target="../media/image40.tiff"/><Relationship Id="rId9" Type="http://schemas.openxmlformats.org/officeDocument/2006/relationships/image" Target="../media/image41.tiff"/><Relationship Id="rId10" Type="http://schemas.openxmlformats.org/officeDocument/2006/relationships/image" Target="../media/image42.tiff"/><Relationship Id="rId11" Type="http://schemas.openxmlformats.org/officeDocument/2006/relationships/image" Target="../media/image43.png"/><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7.xml"/><Relationship Id="rId3" Type="http://schemas.openxmlformats.org/officeDocument/2006/relationships/image" Target="../media/image4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 Id="rId3" Type="http://schemas.openxmlformats.org/officeDocument/2006/relationships/image" Target="../media/image4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latin typeface="Arial" charset="0"/>
                <a:ea typeface="Arial" charset="0"/>
                <a:cs typeface="Arial" charset="0"/>
              </a:rPr>
              <a:t>Blockchain Composed</a:t>
            </a:r>
            <a:endParaRPr lang="en-US" dirty="0">
              <a:latin typeface="Arial" charset="0"/>
              <a:ea typeface="Arial" charset="0"/>
              <a:cs typeface="Arial" charset="0"/>
            </a:endParaRPr>
          </a:p>
        </p:txBody>
      </p:sp>
      <p:sp>
        <p:nvSpPr>
          <p:cNvPr id="7" name="Text Placeholder 6"/>
          <p:cNvSpPr>
            <a:spLocks noGrp="1"/>
          </p:cNvSpPr>
          <p:nvPr>
            <p:ph type="body" sz="quarter" idx="13"/>
          </p:nvPr>
        </p:nvSpPr>
        <p:spPr/>
        <p:txBody>
          <a:bodyPr/>
          <a:lstStyle/>
          <a:p>
            <a:pPr fontAlgn="auto">
              <a:spcAft>
                <a:spcPts val="0"/>
              </a:spcAft>
            </a:pPr>
            <a:r>
              <a:rPr lang="en-US" dirty="0"/>
              <a:t>A Technical Introduction to Hyperledger Composer</a:t>
            </a:r>
          </a:p>
        </p:txBody>
      </p:sp>
      <p:grpSp>
        <p:nvGrpSpPr>
          <p:cNvPr id="8" name="Group 7"/>
          <p:cNvGrpSpPr/>
          <p:nvPr/>
        </p:nvGrpSpPr>
        <p:grpSpPr>
          <a:xfrm>
            <a:off x="6084106" y="2916837"/>
            <a:ext cx="2933688" cy="2022565"/>
            <a:chOff x="9437844" y="3908247"/>
            <a:chExt cx="2515498" cy="2369583"/>
          </a:xfrm>
        </p:grpSpPr>
        <p:sp>
          <p:nvSpPr>
            <p:cNvPr id="9" name="Rectangle 8"/>
            <p:cNvSpPr/>
            <p:nvPr/>
          </p:nvSpPr>
          <p:spPr>
            <a:xfrm>
              <a:off x="9437844" y="3908247"/>
              <a:ext cx="2515498" cy="2369583"/>
            </a:xfrm>
            <a:custGeom>
              <a:avLst/>
              <a:gdLst>
                <a:gd name="connsiteX0" fmla="*/ 0 w 2932575"/>
                <a:gd name="connsiteY0" fmla="*/ 0 h 2022564"/>
                <a:gd name="connsiteX1" fmla="*/ 2932575 w 2932575"/>
                <a:gd name="connsiteY1" fmla="*/ 0 h 2022564"/>
                <a:gd name="connsiteX2" fmla="*/ 2932575 w 2932575"/>
                <a:gd name="connsiteY2" fmla="*/ 2022564 h 2022564"/>
                <a:gd name="connsiteX3" fmla="*/ 0 w 2932575"/>
                <a:gd name="connsiteY3" fmla="*/ 2022564 h 2022564"/>
                <a:gd name="connsiteX4" fmla="*/ 0 w 2932575"/>
                <a:gd name="connsiteY4" fmla="*/ 0 h 2022564"/>
                <a:gd name="connsiteX0" fmla="*/ 0 w 2944150"/>
                <a:gd name="connsiteY0" fmla="*/ 0 h 2022564"/>
                <a:gd name="connsiteX1" fmla="*/ 2932575 w 2944150"/>
                <a:gd name="connsiteY1" fmla="*/ 0 h 2022564"/>
                <a:gd name="connsiteX2" fmla="*/ 2944150 w 2944150"/>
                <a:gd name="connsiteY2" fmla="*/ 1686898 h 2022564"/>
                <a:gd name="connsiteX3" fmla="*/ 0 w 2944150"/>
                <a:gd name="connsiteY3" fmla="*/ 2022564 h 2022564"/>
                <a:gd name="connsiteX4" fmla="*/ 0 w 2944150"/>
                <a:gd name="connsiteY4" fmla="*/ 0 h 2022564"/>
                <a:gd name="connsiteX0" fmla="*/ 0 w 2944150"/>
                <a:gd name="connsiteY0" fmla="*/ 0 h 2022564"/>
                <a:gd name="connsiteX1" fmla="*/ 2932575 w 2944150"/>
                <a:gd name="connsiteY1" fmla="*/ 0 h 2022564"/>
                <a:gd name="connsiteX2" fmla="*/ 2944150 w 2944150"/>
                <a:gd name="connsiteY2" fmla="*/ 1686898 h 2022564"/>
                <a:gd name="connsiteX3" fmla="*/ 2631633 w 2944150"/>
                <a:gd name="connsiteY3" fmla="*/ 1721622 h 2022564"/>
                <a:gd name="connsiteX4" fmla="*/ 0 w 2944150"/>
                <a:gd name="connsiteY4" fmla="*/ 2022564 h 2022564"/>
                <a:gd name="connsiteX5" fmla="*/ 0 w 2944150"/>
                <a:gd name="connsiteY5" fmla="*/ 0 h 2022564"/>
                <a:gd name="connsiteX0" fmla="*/ 0 w 2944150"/>
                <a:gd name="connsiteY0" fmla="*/ 0 h 2022564"/>
                <a:gd name="connsiteX1" fmla="*/ 2932575 w 2944150"/>
                <a:gd name="connsiteY1" fmla="*/ 0 h 2022564"/>
                <a:gd name="connsiteX2" fmla="*/ 2944150 w 2944150"/>
                <a:gd name="connsiteY2" fmla="*/ 1686898 h 2022564"/>
                <a:gd name="connsiteX3" fmla="*/ 2458013 w 2944150"/>
                <a:gd name="connsiteY3" fmla="*/ 1698473 h 2022564"/>
                <a:gd name="connsiteX4" fmla="*/ 0 w 2944150"/>
                <a:gd name="connsiteY4" fmla="*/ 2022564 h 2022564"/>
                <a:gd name="connsiteX5" fmla="*/ 0 w 2944150"/>
                <a:gd name="connsiteY5" fmla="*/ 0 h 2022564"/>
                <a:gd name="connsiteX0" fmla="*/ 0 w 2944150"/>
                <a:gd name="connsiteY0" fmla="*/ 0 h 2022564"/>
                <a:gd name="connsiteX1" fmla="*/ 2932575 w 2944150"/>
                <a:gd name="connsiteY1" fmla="*/ 0 h 2022564"/>
                <a:gd name="connsiteX2" fmla="*/ 2944150 w 2944150"/>
                <a:gd name="connsiteY2" fmla="*/ 1686898 h 2022564"/>
                <a:gd name="connsiteX3" fmla="*/ 2458013 w 2944150"/>
                <a:gd name="connsiteY3" fmla="*/ 1698473 h 2022564"/>
                <a:gd name="connsiteX4" fmla="*/ 0 w 2944150"/>
                <a:gd name="connsiteY4" fmla="*/ 2022564 h 2022564"/>
                <a:gd name="connsiteX5" fmla="*/ 0 w 2944150"/>
                <a:gd name="connsiteY5" fmla="*/ 0 h 2022564"/>
                <a:gd name="connsiteX0" fmla="*/ 0 w 2944150"/>
                <a:gd name="connsiteY0" fmla="*/ 0 h 2022564"/>
                <a:gd name="connsiteX1" fmla="*/ 2932575 w 2944150"/>
                <a:gd name="connsiteY1" fmla="*/ 0 h 2022564"/>
                <a:gd name="connsiteX2" fmla="*/ 2944150 w 2944150"/>
                <a:gd name="connsiteY2" fmla="*/ 1686898 h 2022564"/>
                <a:gd name="connsiteX3" fmla="*/ 2458013 w 2944150"/>
                <a:gd name="connsiteY3" fmla="*/ 1698473 h 2022564"/>
                <a:gd name="connsiteX4" fmla="*/ 0 w 2944150"/>
                <a:gd name="connsiteY4" fmla="*/ 2022564 h 2022564"/>
                <a:gd name="connsiteX5" fmla="*/ 0 w 2944150"/>
                <a:gd name="connsiteY5" fmla="*/ 0 h 2022564"/>
                <a:gd name="connsiteX0" fmla="*/ 0 w 2944150"/>
                <a:gd name="connsiteY0" fmla="*/ 0 h 2022564"/>
                <a:gd name="connsiteX1" fmla="*/ 2932575 w 2944150"/>
                <a:gd name="connsiteY1" fmla="*/ 0 h 2022564"/>
                <a:gd name="connsiteX2" fmla="*/ 2944150 w 2944150"/>
                <a:gd name="connsiteY2" fmla="*/ 1686898 h 2022564"/>
                <a:gd name="connsiteX3" fmla="*/ 2458013 w 2944150"/>
                <a:gd name="connsiteY3" fmla="*/ 1698473 h 2022564"/>
                <a:gd name="connsiteX4" fmla="*/ 2191795 w 2944150"/>
                <a:gd name="connsiteY4" fmla="*/ 1744772 h 2022564"/>
                <a:gd name="connsiteX5" fmla="*/ 0 w 2944150"/>
                <a:gd name="connsiteY5" fmla="*/ 2022564 h 2022564"/>
                <a:gd name="connsiteX6" fmla="*/ 0 w 2944150"/>
                <a:gd name="connsiteY6" fmla="*/ 0 h 2022564"/>
                <a:gd name="connsiteX0" fmla="*/ 0 w 2944150"/>
                <a:gd name="connsiteY0" fmla="*/ 0 h 2022565"/>
                <a:gd name="connsiteX1" fmla="*/ 2932575 w 2944150"/>
                <a:gd name="connsiteY1" fmla="*/ 0 h 2022565"/>
                <a:gd name="connsiteX2" fmla="*/ 2944150 w 2944150"/>
                <a:gd name="connsiteY2" fmla="*/ 1686898 h 2022565"/>
                <a:gd name="connsiteX3" fmla="*/ 2458013 w 2944150"/>
                <a:gd name="connsiteY3" fmla="*/ 1698473 h 2022565"/>
                <a:gd name="connsiteX4" fmla="*/ 2469587 w 2944150"/>
                <a:gd name="connsiteY4" fmla="*/ 2022565 h 2022565"/>
                <a:gd name="connsiteX5" fmla="*/ 0 w 2944150"/>
                <a:gd name="connsiteY5" fmla="*/ 2022564 h 2022565"/>
                <a:gd name="connsiteX6" fmla="*/ 0 w 2944150"/>
                <a:gd name="connsiteY6" fmla="*/ 0 h 2022565"/>
                <a:gd name="connsiteX0" fmla="*/ 0 w 2955724"/>
                <a:gd name="connsiteY0" fmla="*/ 0 h 2022565"/>
                <a:gd name="connsiteX1" fmla="*/ 2932575 w 2955724"/>
                <a:gd name="connsiteY1" fmla="*/ 0 h 2022565"/>
                <a:gd name="connsiteX2" fmla="*/ 2955724 w 2955724"/>
                <a:gd name="connsiteY2" fmla="*/ 1710048 h 2022565"/>
                <a:gd name="connsiteX3" fmla="*/ 2458013 w 2955724"/>
                <a:gd name="connsiteY3" fmla="*/ 1698473 h 2022565"/>
                <a:gd name="connsiteX4" fmla="*/ 2469587 w 2955724"/>
                <a:gd name="connsiteY4" fmla="*/ 2022565 h 2022565"/>
                <a:gd name="connsiteX5" fmla="*/ 0 w 2955724"/>
                <a:gd name="connsiteY5" fmla="*/ 2022564 h 2022565"/>
                <a:gd name="connsiteX6" fmla="*/ 0 w 2955724"/>
                <a:gd name="connsiteY6" fmla="*/ 0 h 2022565"/>
                <a:gd name="connsiteX0" fmla="*/ 0 w 2955724"/>
                <a:gd name="connsiteY0" fmla="*/ 0 h 2022565"/>
                <a:gd name="connsiteX1" fmla="*/ 2932575 w 2955724"/>
                <a:gd name="connsiteY1" fmla="*/ 0 h 2022565"/>
                <a:gd name="connsiteX2" fmla="*/ 2955724 w 2955724"/>
                <a:gd name="connsiteY2" fmla="*/ 1710048 h 2022565"/>
                <a:gd name="connsiteX3" fmla="*/ 2492737 w 2955724"/>
                <a:gd name="connsiteY3" fmla="*/ 1721623 h 2022565"/>
                <a:gd name="connsiteX4" fmla="*/ 2469587 w 2955724"/>
                <a:gd name="connsiteY4" fmla="*/ 2022565 h 2022565"/>
                <a:gd name="connsiteX5" fmla="*/ 0 w 2955724"/>
                <a:gd name="connsiteY5" fmla="*/ 2022564 h 2022565"/>
                <a:gd name="connsiteX6" fmla="*/ 0 w 2955724"/>
                <a:gd name="connsiteY6" fmla="*/ 0 h 2022565"/>
                <a:gd name="connsiteX0" fmla="*/ 0 w 2955724"/>
                <a:gd name="connsiteY0" fmla="*/ 0 h 2022565"/>
                <a:gd name="connsiteX1" fmla="*/ 2932575 w 2955724"/>
                <a:gd name="connsiteY1" fmla="*/ 0 h 2022565"/>
                <a:gd name="connsiteX2" fmla="*/ 2955724 w 2955724"/>
                <a:gd name="connsiteY2" fmla="*/ 1710048 h 2022565"/>
                <a:gd name="connsiteX3" fmla="*/ 2469588 w 2955724"/>
                <a:gd name="connsiteY3" fmla="*/ 1721623 h 2022565"/>
                <a:gd name="connsiteX4" fmla="*/ 2469587 w 2955724"/>
                <a:gd name="connsiteY4" fmla="*/ 2022565 h 2022565"/>
                <a:gd name="connsiteX5" fmla="*/ 0 w 2955724"/>
                <a:gd name="connsiteY5" fmla="*/ 2022564 h 2022565"/>
                <a:gd name="connsiteX6" fmla="*/ 0 w 2955724"/>
                <a:gd name="connsiteY6" fmla="*/ 0 h 2022565"/>
                <a:gd name="connsiteX0" fmla="*/ 0 w 2955724"/>
                <a:gd name="connsiteY0" fmla="*/ 0 h 2022565"/>
                <a:gd name="connsiteX1" fmla="*/ 2932575 w 2955724"/>
                <a:gd name="connsiteY1" fmla="*/ 0 h 2022565"/>
                <a:gd name="connsiteX2" fmla="*/ 2955724 w 2955724"/>
                <a:gd name="connsiteY2" fmla="*/ 1733197 h 2022565"/>
                <a:gd name="connsiteX3" fmla="*/ 2469588 w 2955724"/>
                <a:gd name="connsiteY3" fmla="*/ 1721623 h 2022565"/>
                <a:gd name="connsiteX4" fmla="*/ 2469587 w 2955724"/>
                <a:gd name="connsiteY4" fmla="*/ 2022565 h 2022565"/>
                <a:gd name="connsiteX5" fmla="*/ 0 w 2955724"/>
                <a:gd name="connsiteY5" fmla="*/ 2022564 h 2022565"/>
                <a:gd name="connsiteX6" fmla="*/ 0 w 2955724"/>
                <a:gd name="connsiteY6" fmla="*/ 0 h 2022565"/>
                <a:gd name="connsiteX0" fmla="*/ 0 w 2955724"/>
                <a:gd name="connsiteY0" fmla="*/ 0 h 2022565"/>
                <a:gd name="connsiteX1" fmla="*/ 2932575 w 2955724"/>
                <a:gd name="connsiteY1" fmla="*/ 0 h 2022565"/>
                <a:gd name="connsiteX2" fmla="*/ 2955724 w 2955724"/>
                <a:gd name="connsiteY2" fmla="*/ 1721622 h 2022565"/>
                <a:gd name="connsiteX3" fmla="*/ 2469588 w 2955724"/>
                <a:gd name="connsiteY3" fmla="*/ 1721623 h 2022565"/>
                <a:gd name="connsiteX4" fmla="*/ 2469587 w 2955724"/>
                <a:gd name="connsiteY4" fmla="*/ 2022565 h 2022565"/>
                <a:gd name="connsiteX5" fmla="*/ 0 w 2955724"/>
                <a:gd name="connsiteY5" fmla="*/ 2022564 h 2022565"/>
                <a:gd name="connsiteX6" fmla="*/ 0 w 2955724"/>
                <a:gd name="connsiteY6" fmla="*/ 0 h 2022565"/>
                <a:gd name="connsiteX0" fmla="*/ 0 w 2955724"/>
                <a:gd name="connsiteY0" fmla="*/ 0 h 2022565"/>
                <a:gd name="connsiteX1" fmla="*/ 2932575 w 2955724"/>
                <a:gd name="connsiteY1" fmla="*/ 0 h 2022565"/>
                <a:gd name="connsiteX2" fmla="*/ 2955724 w 2955724"/>
                <a:gd name="connsiteY2" fmla="*/ 1721622 h 2022565"/>
                <a:gd name="connsiteX3" fmla="*/ 2469588 w 2955724"/>
                <a:gd name="connsiteY3" fmla="*/ 1779497 h 2022565"/>
                <a:gd name="connsiteX4" fmla="*/ 2469587 w 2955724"/>
                <a:gd name="connsiteY4" fmla="*/ 2022565 h 2022565"/>
                <a:gd name="connsiteX5" fmla="*/ 0 w 2955724"/>
                <a:gd name="connsiteY5" fmla="*/ 2022564 h 2022565"/>
                <a:gd name="connsiteX6" fmla="*/ 0 w 2955724"/>
                <a:gd name="connsiteY6" fmla="*/ 0 h 2022565"/>
                <a:gd name="connsiteX0" fmla="*/ 0 w 2955724"/>
                <a:gd name="connsiteY0" fmla="*/ 0 h 2022565"/>
                <a:gd name="connsiteX1" fmla="*/ 2932575 w 2955724"/>
                <a:gd name="connsiteY1" fmla="*/ 0 h 2022565"/>
                <a:gd name="connsiteX2" fmla="*/ 2955724 w 2955724"/>
                <a:gd name="connsiteY2" fmla="*/ 1767920 h 2022565"/>
                <a:gd name="connsiteX3" fmla="*/ 2469588 w 2955724"/>
                <a:gd name="connsiteY3" fmla="*/ 1779497 h 2022565"/>
                <a:gd name="connsiteX4" fmla="*/ 2469587 w 2955724"/>
                <a:gd name="connsiteY4" fmla="*/ 2022565 h 2022565"/>
                <a:gd name="connsiteX5" fmla="*/ 0 w 2955724"/>
                <a:gd name="connsiteY5" fmla="*/ 2022564 h 2022565"/>
                <a:gd name="connsiteX6" fmla="*/ 0 w 2955724"/>
                <a:gd name="connsiteY6" fmla="*/ 0 h 2022565"/>
                <a:gd name="connsiteX0" fmla="*/ 0 w 2933688"/>
                <a:gd name="connsiteY0" fmla="*/ 0 h 2022565"/>
                <a:gd name="connsiteX1" fmla="*/ 2932575 w 2933688"/>
                <a:gd name="connsiteY1" fmla="*/ 0 h 2022565"/>
                <a:gd name="connsiteX2" fmla="*/ 2932574 w 2933688"/>
                <a:gd name="connsiteY2" fmla="*/ 1779495 h 2022565"/>
                <a:gd name="connsiteX3" fmla="*/ 2469588 w 2933688"/>
                <a:gd name="connsiteY3" fmla="*/ 1779497 h 2022565"/>
                <a:gd name="connsiteX4" fmla="*/ 2469587 w 2933688"/>
                <a:gd name="connsiteY4" fmla="*/ 2022565 h 2022565"/>
                <a:gd name="connsiteX5" fmla="*/ 0 w 2933688"/>
                <a:gd name="connsiteY5" fmla="*/ 2022564 h 2022565"/>
                <a:gd name="connsiteX6" fmla="*/ 0 w 2933688"/>
                <a:gd name="connsiteY6" fmla="*/ 0 h 202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33688" h="2022565">
                  <a:moveTo>
                    <a:pt x="0" y="0"/>
                  </a:moveTo>
                  <a:lnTo>
                    <a:pt x="2932575" y="0"/>
                  </a:lnTo>
                  <a:cubicBezTo>
                    <a:pt x="2936433" y="562299"/>
                    <a:pt x="2928716" y="1217196"/>
                    <a:pt x="2932574" y="1779495"/>
                  </a:cubicBezTo>
                  <a:lnTo>
                    <a:pt x="2469588" y="1779497"/>
                  </a:lnTo>
                  <a:cubicBezTo>
                    <a:pt x="2469588" y="1879811"/>
                    <a:pt x="2469587" y="1922251"/>
                    <a:pt x="2469587" y="2022565"/>
                  </a:cubicBezTo>
                  <a:lnTo>
                    <a:pt x="0" y="2022564"/>
                  </a:lnTo>
                  <a:lnTo>
                    <a:pt x="0" y="0"/>
                  </a:lnTo>
                  <a:close/>
                </a:path>
              </a:pathLst>
            </a:cu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endParaRPr lang="en-US" sz="1600" b="0" dirty="0">
                <a:solidFill>
                  <a:prstClr val="white"/>
                </a:solidFill>
                <a:ea typeface="Arial" charset="0"/>
                <a:cs typeface="Arial" charset="0"/>
              </a:endParaRPr>
            </a:p>
          </p:txBody>
        </p:sp>
        <p:sp>
          <p:nvSpPr>
            <p:cNvPr id="10" name="TextBox 32"/>
            <p:cNvSpPr txBox="1"/>
            <p:nvPr/>
          </p:nvSpPr>
          <p:spPr>
            <a:xfrm>
              <a:off x="9887800" y="5298294"/>
              <a:ext cx="1383021" cy="306495"/>
            </a:xfrm>
            <a:prstGeom prst="rect">
              <a:avLst/>
            </a:prstGeom>
            <a:noFill/>
          </p:spPr>
          <p:txBody>
            <a:bodyPr wrap="none" rtlCol="0">
              <a:spAutoFit/>
            </a:bodyPr>
            <a:lstStyle>
              <a:defPPr>
                <a:defRPr lang="en-US"/>
              </a:defPPr>
              <a:lvl1pPr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1pPr>
              <a:lvl2pPr marL="4572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2pPr>
              <a:lvl3pPr marL="9144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3pPr>
              <a:lvl4pPr marL="13716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4pPr>
              <a:lvl5pPr marL="18288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5pPr>
              <a:lvl6pPr marL="22860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6pPr>
              <a:lvl7pPr marL="27432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7pPr>
              <a:lvl8pPr marL="32004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8pPr>
              <a:lvl9pPr marL="36576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9pPr>
            </a:lstStyle>
            <a:p>
              <a:pPr defTabSz="457200" fontAlgn="auto">
                <a:spcBef>
                  <a:spcPts val="0"/>
                </a:spcBef>
                <a:spcAft>
                  <a:spcPts val="0"/>
                </a:spcAft>
              </a:pPr>
              <a:r>
                <a:rPr lang="en-US" sz="1100" b="0" kern="0" dirty="0" smtClean="0">
                  <a:solidFill>
                    <a:prstClr val="black">
                      <a:lumMod val="50000"/>
                      <a:lumOff val="50000"/>
                    </a:prstClr>
                  </a:solidFill>
                  <a:latin typeface="Arial" charset="0"/>
                  <a:ea typeface="Arial" charset="0"/>
                  <a:cs typeface="Arial" charset="0"/>
                </a:rPr>
                <a:t>Blockchain Architected</a:t>
              </a:r>
              <a:endParaRPr lang="en-US" sz="1100" b="0" kern="0" dirty="0">
                <a:solidFill>
                  <a:prstClr val="black">
                    <a:lumMod val="50000"/>
                    <a:lumOff val="50000"/>
                  </a:prstClr>
                </a:solidFill>
                <a:latin typeface="Arial" charset="0"/>
                <a:ea typeface="Arial" charset="0"/>
                <a:cs typeface="Arial" charset="0"/>
              </a:endParaRPr>
            </a:p>
          </p:txBody>
        </p:sp>
        <p:pic>
          <p:nvPicPr>
            <p:cNvPr id="11" name="Picture 10"/>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9575229" y="5325374"/>
              <a:ext cx="221988" cy="259547"/>
            </a:xfrm>
            <a:prstGeom prst="rect">
              <a:avLst/>
            </a:prstGeom>
          </p:spPr>
        </p:pic>
        <p:sp>
          <p:nvSpPr>
            <p:cNvPr id="12" name="TextBox 30"/>
            <p:cNvSpPr txBox="1"/>
            <p:nvPr/>
          </p:nvSpPr>
          <p:spPr>
            <a:xfrm>
              <a:off x="9887800" y="5619430"/>
              <a:ext cx="1256567" cy="306495"/>
            </a:xfrm>
            <a:prstGeom prst="rect">
              <a:avLst/>
            </a:prstGeom>
            <a:noFill/>
          </p:spPr>
          <p:txBody>
            <a:bodyPr wrap="none" rtlCol="0">
              <a:spAutoFit/>
            </a:bodyPr>
            <a:lstStyle>
              <a:defPPr>
                <a:defRPr lang="en-US"/>
              </a:defPPr>
              <a:lvl1pPr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1pPr>
              <a:lvl2pPr marL="4572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2pPr>
              <a:lvl3pPr marL="9144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3pPr>
              <a:lvl4pPr marL="13716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4pPr>
              <a:lvl5pPr marL="18288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5pPr>
              <a:lvl6pPr marL="22860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6pPr>
              <a:lvl7pPr marL="27432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7pPr>
              <a:lvl8pPr marL="32004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8pPr>
              <a:lvl9pPr marL="36576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9pPr>
            </a:lstStyle>
            <a:p>
              <a:pPr defTabSz="457200" fontAlgn="auto">
                <a:spcBef>
                  <a:spcPts val="0"/>
                </a:spcBef>
                <a:spcAft>
                  <a:spcPts val="0"/>
                </a:spcAft>
              </a:pPr>
              <a:r>
                <a:rPr lang="en-US" sz="1100" b="0" kern="0" dirty="0" smtClean="0">
                  <a:solidFill>
                    <a:prstClr val="black">
                      <a:lumMod val="50000"/>
                      <a:lumOff val="50000"/>
                    </a:prstClr>
                  </a:solidFill>
                  <a:latin typeface="Arial" charset="0"/>
                  <a:ea typeface="Arial" charset="0"/>
                  <a:cs typeface="Arial" charset="0"/>
                </a:rPr>
                <a:t>Blockchain Explored</a:t>
              </a:r>
              <a:endParaRPr lang="en-US" sz="1100" b="0" kern="0" dirty="0">
                <a:solidFill>
                  <a:prstClr val="black">
                    <a:lumMod val="50000"/>
                    <a:lumOff val="50000"/>
                  </a:prstClr>
                </a:solidFill>
                <a:latin typeface="Arial" charset="0"/>
                <a:ea typeface="Arial" charset="0"/>
                <a:cs typeface="Arial" charset="0"/>
              </a:endParaRPr>
            </a:p>
          </p:txBody>
        </p:sp>
        <p:pic>
          <p:nvPicPr>
            <p:cNvPr id="13" name="Picture 12"/>
            <p:cNvPicPr>
              <a:picLocks noChangeAspect="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9579619" y="5626098"/>
              <a:ext cx="214480" cy="248235"/>
            </a:xfrm>
            <a:prstGeom prst="rect">
              <a:avLst/>
            </a:prstGeom>
          </p:spPr>
        </p:pic>
        <p:sp>
          <p:nvSpPr>
            <p:cNvPr id="14" name="TextBox 34"/>
            <p:cNvSpPr txBox="1"/>
            <p:nvPr/>
          </p:nvSpPr>
          <p:spPr>
            <a:xfrm>
              <a:off x="9887800" y="4656022"/>
              <a:ext cx="1277184" cy="306495"/>
            </a:xfrm>
            <a:prstGeom prst="rect">
              <a:avLst/>
            </a:prstGeom>
            <a:noFill/>
          </p:spPr>
          <p:txBody>
            <a:bodyPr wrap="none" rtlCol="0">
              <a:spAutoFit/>
            </a:bodyPr>
            <a:lstStyle>
              <a:defPPr>
                <a:defRPr lang="en-US"/>
              </a:defPPr>
              <a:lvl1pPr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1pPr>
              <a:lvl2pPr marL="4572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2pPr>
              <a:lvl3pPr marL="9144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3pPr>
              <a:lvl4pPr marL="13716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4pPr>
              <a:lvl5pPr marL="18288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5pPr>
              <a:lvl6pPr marL="22860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6pPr>
              <a:lvl7pPr marL="27432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7pPr>
              <a:lvl8pPr marL="32004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8pPr>
              <a:lvl9pPr marL="36576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9pPr>
            </a:lstStyle>
            <a:p>
              <a:pPr defTabSz="457200" fontAlgn="auto">
                <a:spcBef>
                  <a:spcPts val="0"/>
                </a:spcBef>
                <a:spcAft>
                  <a:spcPts val="0"/>
                </a:spcAft>
              </a:pPr>
              <a:r>
                <a:rPr lang="en-US" sz="1100" b="0" kern="0" dirty="0" smtClean="0">
                  <a:solidFill>
                    <a:schemeClr val="tx1">
                      <a:lumMod val="50000"/>
                      <a:lumOff val="50000"/>
                    </a:schemeClr>
                  </a:solidFill>
                  <a:latin typeface="Arial" charset="0"/>
                  <a:ea typeface="Arial" charset="0"/>
                  <a:cs typeface="Arial" charset="0"/>
                </a:rPr>
                <a:t>Blockchain Solutions</a:t>
              </a:r>
              <a:endParaRPr lang="en-US" sz="1100" b="0" kern="0" dirty="0">
                <a:solidFill>
                  <a:schemeClr val="tx1">
                    <a:lumMod val="50000"/>
                    <a:lumOff val="50000"/>
                  </a:schemeClr>
                </a:solidFill>
                <a:latin typeface="Arial" charset="0"/>
                <a:ea typeface="Arial" charset="0"/>
                <a:cs typeface="Arial" charset="0"/>
              </a:endParaRPr>
            </a:p>
          </p:txBody>
        </p:sp>
        <p:sp>
          <p:nvSpPr>
            <p:cNvPr id="16" name="TextBox 27"/>
            <p:cNvSpPr txBox="1"/>
            <p:nvPr/>
          </p:nvSpPr>
          <p:spPr>
            <a:xfrm>
              <a:off x="9887800" y="4977158"/>
              <a:ext cx="1464116" cy="306495"/>
            </a:xfrm>
            <a:prstGeom prst="rect">
              <a:avLst/>
            </a:prstGeom>
            <a:noFill/>
          </p:spPr>
          <p:txBody>
            <a:bodyPr wrap="none" rtlCol="0">
              <a:spAutoFit/>
            </a:bodyPr>
            <a:lstStyle>
              <a:defPPr>
                <a:defRPr lang="en-US"/>
              </a:defPPr>
              <a:lvl1pPr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1pPr>
              <a:lvl2pPr marL="4572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2pPr>
              <a:lvl3pPr marL="9144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3pPr>
              <a:lvl4pPr marL="13716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4pPr>
              <a:lvl5pPr marL="18288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5pPr>
              <a:lvl6pPr marL="22860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6pPr>
              <a:lvl7pPr marL="27432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7pPr>
              <a:lvl8pPr marL="32004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8pPr>
              <a:lvl9pPr marL="36576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9pPr>
            </a:lstStyle>
            <a:p>
              <a:pPr defTabSz="457200" fontAlgn="auto">
                <a:spcBef>
                  <a:spcPts val="0"/>
                </a:spcBef>
                <a:spcAft>
                  <a:spcPts val="0"/>
                </a:spcAft>
              </a:pPr>
              <a:r>
                <a:rPr lang="en-US" sz="1100" kern="0" dirty="0" smtClean="0">
                  <a:solidFill>
                    <a:srgbClr val="0564FF"/>
                  </a:solidFill>
                  <a:latin typeface="Arial" charset="0"/>
                  <a:ea typeface="Arial" charset="0"/>
                  <a:cs typeface="Arial" charset="0"/>
                </a:rPr>
                <a:t>Blockchain Composed</a:t>
              </a:r>
              <a:endParaRPr lang="en-US" sz="1100" kern="0" dirty="0">
                <a:solidFill>
                  <a:srgbClr val="0564FF"/>
                </a:solidFill>
                <a:latin typeface="Arial" charset="0"/>
                <a:ea typeface="Arial" charset="0"/>
                <a:cs typeface="Arial" charset="0"/>
              </a:endParaRPr>
            </a:p>
          </p:txBody>
        </p:sp>
        <p:pic>
          <p:nvPicPr>
            <p:cNvPr id="17" name="Picture 16"/>
            <p:cNvPicPr>
              <a:picLocks noChangeAspect="1"/>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colorTemperature colorTemp="6629"/>
                      </a14:imgEffect>
                      <a14:imgEffect>
                        <a14:saturation sat="298000"/>
                      </a14:imgEffect>
                      <a14:imgEffect>
                        <a14:brightnessContrast bright="100000" contrast="100000"/>
                      </a14:imgEffect>
                    </a14:imgLayer>
                  </a14:imgProps>
                </a:ext>
                <a:ext uri="{28A0092B-C50C-407E-A947-70E740481C1C}">
                  <a14:useLocalDpi xmlns:a14="http://schemas.microsoft.com/office/drawing/2010/main"/>
                </a:ext>
              </a:extLst>
            </a:blip>
            <a:stretch>
              <a:fillRect/>
            </a:stretch>
          </p:blipFill>
          <p:spPr>
            <a:xfrm>
              <a:off x="9577019" y="5001132"/>
              <a:ext cx="218926" cy="255966"/>
            </a:xfrm>
            <a:prstGeom prst="rect">
              <a:avLst/>
            </a:prstGeom>
          </p:spPr>
        </p:pic>
        <p:sp>
          <p:nvSpPr>
            <p:cNvPr id="18" name="TextBox 26"/>
            <p:cNvSpPr txBox="1"/>
            <p:nvPr/>
          </p:nvSpPr>
          <p:spPr>
            <a:xfrm>
              <a:off x="9887800" y="5940568"/>
              <a:ext cx="958937" cy="306495"/>
            </a:xfrm>
            <a:prstGeom prst="rect">
              <a:avLst/>
            </a:prstGeom>
            <a:noFill/>
          </p:spPr>
          <p:txBody>
            <a:bodyPr wrap="square" rtlCol="0">
              <a:spAutoFit/>
            </a:bodyPr>
            <a:lstStyle>
              <a:defPPr>
                <a:defRPr lang="en-US"/>
              </a:defPPr>
              <a:lvl1pPr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1pPr>
              <a:lvl2pPr marL="4572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2pPr>
              <a:lvl3pPr marL="9144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3pPr>
              <a:lvl4pPr marL="13716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4pPr>
              <a:lvl5pPr marL="18288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5pPr>
              <a:lvl6pPr marL="22860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6pPr>
              <a:lvl7pPr marL="27432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7pPr>
              <a:lvl8pPr marL="32004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8pPr>
              <a:lvl9pPr marL="36576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9pPr>
            </a:lstStyle>
            <a:p>
              <a:pPr defTabSz="457200" fontAlgn="auto">
                <a:spcBef>
                  <a:spcPts val="0"/>
                </a:spcBef>
                <a:spcAft>
                  <a:spcPts val="0"/>
                </a:spcAft>
              </a:pPr>
              <a:r>
                <a:rPr lang="en-US" sz="1100" b="0" kern="0" dirty="0">
                  <a:solidFill>
                    <a:prstClr val="black">
                      <a:lumMod val="50000"/>
                      <a:lumOff val="50000"/>
                    </a:prstClr>
                  </a:solidFill>
                  <a:latin typeface="Arial" charset="0"/>
                  <a:ea typeface="Arial" charset="0"/>
                  <a:cs typeface="Arial" charset="0"/>
                </a:rPr>
                <a:t>Next Steps</a:t>
              </a:r>
            </a:p>
          </p:txBody>
        </p:sp>
        <p:pic>
          <p:nvPicPr>
            <p:cNvPr id="19" name="Picture 18"/>
            <p:cNvPicPr>
              <a:picLocks noChangeAspect="1"/>
            </p:cNvPicPr>
            <p:nvPr/>
          </p:nvPicPr>
          <p:blipFill>
            <a:blip r:embed="rId7" cstate="print">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9581206" y="5965114"/>
              <a:ext cx="211764" cy="245042"/>
            </a:xfrm>
            <a:prstGeom prst="rect">
              <a:avLst/>
            </a:prstGeom>
          </p:spPr>
        </p:pic>
        <p:sp>
          <p:nvSpPr>
            <p:cNvPr id="20" name="TextBox 35"/>
            <p:cNvSpPr txBox="1"/>
            <p:nvPr/>
          </p:nvSpPr>
          <p:spPr>
            <a:xfrm>
              <a:off x="9887800" y="4013750"/>
              <a:ext cx="1311547" cy="306495"/>
            </a:xfrm>
            <a:prstGeom prst="rect">
              <a:avLst/>
            </a:prstGeom>
            <a:noFill/>
          </p:spPr>
          <p:txBody>
            <a:bodyPr wrap="none" rtlCol="0">
              <a:spAutoFit/>
            </a:bodyPr>
            <a:lstStyle>
              <a:defPPr>
                <a:defRPr lang="en-US"/>
              </a:defPPr>
              <a:lvl1pPr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1pPr>
              <a:lvl2pPr marL="4572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2pPr>
              <a:lvl3pPr marL="9144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3pPr>
              <a:lvl4pPr marL="13716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4pPr>
              <a:lvl5pPr marL="18288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5pPr>
              <a:lvl6pPr marL="22860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6pPr>
              <a:lvl7pPr marL="27432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7pPr>
              <a:lvl8pPr marL="32004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8pPr>
              <a:lvl9pPr marL="36576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9pPr>
            </a:lstStyle>
            <a:p>
              <a:pPr defTabSz="457200" fontAlgn="auto">
                <a:spcBef>
                  <a:spcPts val="0"/>
                </a:spcBef>
                <a:spcAft>
                  <a:spcPts val="0"/>
                </a:spcAft>
                <a:defRPr/>
              </a:pPr>
              <a:r>
                <a:rPr lang="en-US" sz="1100" b="0" kern="0" dirty="0">
                  <a:solidFill>
                    <a:prstClr val="black">
                      <a:lumMod val="50000"/>
                      <a:lumOff val="50000"/>
                    </a:prstClr>
                  </a:solidFill>
                  <a:latin typeface="Arial" charset="0"/>
                  <a:ea typeface="Arial" charset="0"/>
                  <a:cs typeface="Arial" charset="0"/>
                </a:rPr>
                <a:t>Blockchain Explained</a:t>
              </a:r>
            </a:p>
          </p:txBody>
        </p:sp>
        <p:pic>
          <p:nvPicPr>
            <p:cNvPr id="21" name="Picture 20"/>
            <p:cNvPicPr>
              <a:picLocks noChangeAspect="1"/>
            </p:cNvPicPr>
            <p:nvPr/>
          </p:nvPicPr>
          <p:blipFill>
            <a:blip r:embed="rId8" cstate="print">
              <a:duotone>
                <a:schemeClr val="bg2">
                  <a:shade val="45000"/>
                  <a:satMod val="135000"/>
                </a:schemeClr>
                <a:prstClr val="white"/>
              </a:duotone>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a:ext>
              </a:extLst>
            </a:blip>
            <a:stretch>
              <a:fillRect/>
            </a:stretch>
          </p:blipFill>
          <p:spPr>
            <a:xfrm>
              <a:off x="9575070" y="4030884"/>
              <a:ext cx="222260" cy="259865"/>
            </a:xfrm>
            <a:prstGeom prst="rect">
              <a:avLst/>
            </a:prstGeom>
          </p:spPr>
        </p:pic>
        <p:pic>
          <p:nvPicPr>
            <p:cNvPr id="22" name="Picture 21"/>
            <p:cNvPicPr>
              <a:picLocks noChangeAspect="1"/>
            </p:cNvPicPr>
            <p:nvPr/>
          </p:nvPicPr>
          <p:blipFill>
            <a:blip r:embed="rId10" cstate="print">
              <a:lum bright="70000" contrast="-70000"/>
              <a:extLst>
                <a:ext uri="{28A0092B-C50C-407E-A947-70E740481C1C}">
                  <a14:useLocalDpi xmlns:a14="http://schemas.microsoft.com/office/drawing/2010/main"/>
                </a:ext>
              </a:extLst>
            </a:blip>
            <a:stretch>
              <a:fillRect/>
            </a:stretch>
          </p:blipFill>
          <p:spPr>
            <a:xfrm>
              <a:off x="9522206" y="4316288"/>
              <a:ext cx="312691" cy="365595"/>
            </a:xfrm>
            <a:prstGeom prst="rect">
              <a:avLst/>
            </a:prstGeom>
          </p:spPr>
        </p:pic>
        <p:sp>
          <p:nvSpPr>
            <p:cNvPr id="23" name="TextBox 22"/>
            <p:cNvSpPr txBox="1"/>
            <p:nvPr/>
          </p:nvSpPr>
          <p:spPr>
            <a:xfrm>
              <a:off x="9887800" y="4334886"/>
              <a:ext cx="1505351" cy="306495"/>
            </a:xfrm>
            <a:prstGeom prst="rect">
              <a:avLst/>
            </a:prstGeom>
            <a:noFill/>
          </p:spPr>
          <p:txBody>
            <a:bodyPr wrap="none" rtlCol="0">
              <a:spAutoFit/>
            </a:bodyPr>
            <a:lstStyle/>
            <a:p>
              <a:pPr defTabSz="457200" fontAlgn="auto">
                <a:spcBef>
                  <a:spcPts val="0"/>
                </a:spcBef>
                <a:spcAft>
                  <a:spcPts val="0"/>
                </a:spcAft>
                <a:defRPr/>
              </a:pPr>
              <a:r>
                <a:rPr lang="en-US" sz="1100" b="0" kern="0" dirty="0">
                  <a:solidFill>
                    <a:prstClr val="black">
                      <a:lumMod val="50000"/>
                      <a:lumOff val="50000"/>
                    </a:prstClr>
                  </a:solidFill>
                  <a:latin typeface="Arial" charset="0"/>
                  <a:ea typeface="Arial" charset="0"/>
                  <a:cs typeface="Arial" charset="0"/>
                </a:rPr>
                <a:t>IBM Blockchain Platform</a:t>
              </a:r>
            </a:p>
          </p:txBody>
        </p:sp>
      </p:grpSp>
      <p:sp>
        <p:nvSpPr>
          <p:cNvPr id="24" name="TextBox 23"/>
          <p:cNvSpPr txBox="1"/>
          <p:nvPr/>
        </p:nvSpPr>
        <p:spPr>
          <a:xfrm>
            <a:off x="27500" y="4543809"/>
            <a:ext cx="1284326" cy="215444"/>
          </a:xfrm>
          <a:prstGeom prst="rect">
            <a:avLst/>
          </a:prstGeom>
          <a:noFill/>
        </p:spPr>
        <p:txBody>
          <a:bodyPr wrap="none" rtlCol="0">
            <a:spAutoFit/>
          </a:bodyPr>
          <a:lstStyle>
            <a:defPPr>
              <a:defRPr lang="en-US"/>
            </a:defPPr>
            <a:lvl1pPr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1pPr>
            <a:lvl2pPr marL="4572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2pPr>
            <a:lvl3pPr marL="9144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3pPr>
            <a:lvl4pPr marL="13716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4pPr>
            <a:lvl5pPr marL="1828800" algn="l" rtl="0" fontAlgn="base">
              <a:spcBef>
                <a:spcPct val="0"/>
              </a:spcBef>
              <a:spcAft>
                <a:spcPct val="0"/>
              </a:spcAft>
              <a:defRPr b="1" kern="1200">
                <a:solidFill>
                  <a:schemeClr val="tx1"/>
                </a:solidFill>
                <a:latin typeface="Arial" pitchFamily="34" charset="0"/>
                <a:ea typeface="ＭＳ Ｐゴシック" pitchFamily="34" charset="-128"/>
                <a:cs typeface="Arial" pitchFamily="34" charset="0"/>
              </a:defRPr>
            </a:lvl5pPr>
            <a:lvl6pPr marL="22860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6pPr>
            <a:lvl7pPr marL="27432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7pPr>
            <a:lvl8pPr marL="32004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8pPr>
            <a:lvl9pPr marL="3657600" algn="l" defTabSz="914400" rtl="0" eaLnBrk="1" latinLnBrk="0" hangingPunct="1">
              <a:defRPr b="1" kern="1200">
                <a:solidFill>
                  <a:schemeClr val="tx1"/>
                </a:solidFill>
                <a:latin typeface="Arial" pitchFamily="34" charset="0"/>
                <a:ea typeface="ＭＳ Ｐゴシック" pitchFamily="34" charset="-128"/>
                <a:cs typeface="Arial" pitchFamily="34" charset="0"/>
              </a:defRPr>
            </a:lvl9pPr>
          </a:lstStyle>
          <a:p>
            <a:pPr defTabSz="457200" fontAlgn="auto">
              <a:spcBef>
                <a:spcPts val="0"/>
              </a:spcBef>
              <a:spcAft>
                <a:spcPts val="0"/>
              </a:spcAft>
              <a:defRPr/>
            </a:pPr>
            <a:r>
              <a:rPr lang="en-US" sz="800" b="0" kern="0" smtClean="0">
                <a:solidFill>
                  <a:prstClr val="white"/>
                </a:solidFill>
                <a:latin typeface="Arial" charset="0"/>
                <a:ea typeface="Arial" charset="0"/>
                <a:cs typeface="Arial" charset="0"/>
              </a:rPr>
              <a:t>V2.07, 23 </a:t>
            </a:r>
            <a:r>
              <a:rPr lang="en-US" sz="800" b="0" kern="0" dirty="0" smtClean="0">
                <a:solidFill>
                  <a:prstClr val="white"/>
                </a:solidFill>
                <a:latin typeface="Arial" charset="0"/>
                <a:ea typeface="Arial" charset="0"/>
                <a:cs typeface="Arial" charset="0"/>
              </a:rPr>
              <a:t>January 2018</a:t>
            </a:r>
            <a:endParaRPr lang="en-US" sz="800" b="0" kern="0" dirty="0">
              <a:solidFill>
                <a:prstClr val="white"/>
              </a:solidFill>
              <a:latin typeface="Arial" charset="0"/>
              <a:ea typeface="Arial" charset="0"/>
              <a:cs typeface="Arial" charset="0"/>
            </a:endParaRPr>
          </a:p>
        </p:txBody>
      </p:sp>
      <p:sp>
        <p:nvSpPr>
          <p:cNvPr id="2" name="Text Placeholder 1"/>
          <p:cNvSpPr>
            <a:spLocks noGrp="1"/>
          </p:cNvSpPr>
          <p:nvPr>
            <p:ph type="body" sz="quarter" idx="11"/>
          </p:nvPr>
        </p:nvSpPr>
        <p:spPr/>
        <p:txBody>
          <a:bodyPr/>
          <a:lstStyle/>
          <a:p>
            <a:endParaRPr lang="en-US" dirty="0"/>
          </a:p>
        </p:txBody>
      </p:sp>
      <p:pic>
        <p:nvPicPr>
          <p:cNvPr id="25" name="Picture 24"/>
          <p:cNvPicPr>
            <a:picLocks noChangeAspect="1"/>
          </p:cNvPicPr>
          <p:nvPr/>
        </p:nvPicPr>
        <p:blipFill>
          <a:blip r:embed="rId11">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6246984" y="3577980"/>
            <a:ext cx="254355" cy="217653"/>
          </a:xfrm>
          <a:prstGeom prst="rect">
            <a:avLst/>
          </a:prstGeom>
        </p:spPr>
      </p:pic>
    </p:spTree>
    <p:extLst>
      <p:ext uri="{BB962C8B-B14F-4D97-AF65-F5344CB8AC3E}">
        <p14:creationId xmlns:p14="http://schemas.microsoft.com/office/powerpoint/2010/main" val="11480165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Rectangle 149"/>
          <p:cNvSpPr/>
          <p:nvPr/>
        </p:nvSpPr>
        <p:spPr>
          <a:xfrm>
            <a:off x="3975077" y="801621"/>
            <a:ext cx="1685474" cy="461665"/>
          </a:xfrm>
          <a:prstGeom prst="rect">
            <a:avLst/>
          </a:prstGeom>
          <a:ln>
            <a:noFill/>
          </a:ln>
        </p:spPr>
        <p:txBody>
          <a:bodyPr wrap="square">
            <a:spAutoFit/>
          </a:bodyPr>
          <a:lstStyle/>
          <a:p>
            <a:pPr lvl="0" algn="ctr"/>
            <a:r>
              <a:rPr lang="en-US" sz="1200" b="1" dirty="0">
                <a:solidFill>
                  <a:srgbClr val="FF866A"/>
                </a:solidFill>
                <a:ea typeface="Arial" charset="0"/>
                <a:cs typeface="Arial" charset="0"/>
              </a:rPr>
              <a:t>Business Service </a:t>
            </a:r>
            <a:r>
              <a:rPr lang="en-US" sz="1200" b="1" dirty="0" smtClean="0">
                <a:solidFill>
                  <a:srgbClr val="FF866A"/>
                </a:solidFill>
                <a:ea typeface="Arial" charset="0"/>
                <a:cs typeface="Arial" charset="0"/>
              </a:rPr>
              <a:t>Provider</a:t>
            </a:r>
            <a:endParaRPr lang="en-US" sz="1200" b="1" dirty="0">
              <a:solidFill>
                <a:srgbClr val="FF866A"/>
              </a:solidFill>
              <a:ea typeface="Arial" charset="0"/>
              <a:cs typeface="Arial" charset="0"/>
            </a:endParaRPr>
          </a:p>
        </p:txBody>
      </p:sp>
      <p:sp>
        <p:nvSpPr>
          <p:cNvPr id="4" name="Text Placeholder 3"/>
          <p:cNvSpPr>
            <a:spLocks noGrp="1"/>
          </p:cNvSpPr>
          <p:nvPr>
            <p:ph type="body" sz="quarter" idx="13"/>
          </p:nvPr>
        </p:nvSpPr>
        <p:spPr>
          <a:xfrm>
            <a:off x="125730" y="144464"/>
            <a:ext cx="7768590" cy="467962"/>
          </a:xfrm>
        </p:spPr>
        <p:txBody>
          <a:bodyPr/>
          <a:lstStyle/>
          <a:p>
            <a:r>
              <a:rPr lang="en-US" dirty="0">
                <a:solidFill>
                  <a:srgbClr val="0164FF"/>
                </a:solidFill>
                <a:ea typeface="Arial" charset="0"/>
                <a:cs typeface="Arial" charset="0"/>
              </a:rPr>
              <a:t>Key Concepts for </a:t>
            </a:r>
            <a:r>
              <a:rPr lang="en-US" dirty="0" smtClean="0">
                <a:solidFill>
                  <a:srgbClr val="0164FF"/>
                </a:solidFill>
                <a:ea typeface="Arial" charset="0"/>
                <a:cs typeface="Arial" charset="0"/>
              </a:rPr>
              <a:t>the </a:t>
            </a:r>
            <a:r>
              <a:rPr lang="en-US" dirty="0" smtClean="0">
                <a:solidFill>
                  <a:srgbClr val="FF866A"/>
                </a:solidFill>
                <a:latin typeface="+mn-lt"/>
                <a:ea typeface="Arial" charset="0"/>
                <a:cs typeface="Arial" charset="0"/>
              </a:rPr>
              <a:t>Business Service Provider</a:t>
            </a:r>
            <a:endParaRPr lang="en-US" dirty="0">
              <a:solidFill>
                <a:srgbClr val="FF866A"/>
              </a:solidFill>
              <a:latin typeface="+mn-lt"/>
              <a:ea typeface="Arial" charset="0"/>
              <a:cs typeface="Arial" charset="0"/>
            </a:endParaRPr>
          </a:p>
        </p:txBody>
      </p:sp>
      <p:pic>
        <p:nvPicPr>
          <p:cNvPr id="152" name="Picture 151"/>
          <p:cNvPicPr>
            <a:picLocks noChangeAspect="1"/>
          </p:cNvPicPr>
          <p:nvPr/>
        </p:nvPicPr>
        <p:blipFill>
          <a:blip r:embed="rId3">
            <a:clrChange>
              <a:clrFrom>
                <a:srgbClr val="B4D7F9"/>
              </a:clrFrom>
              <a:clrTo>
                <a:srgbClr val="B4D7F9">
                  <a:alpha val="0"/>
                </a:srgbClr>
              </a:clrTo>
            </a:clrChange>
            <a:duotone>
              <a:prstClr val="black"/>
              <a:srgbClr val="FFFF00">
                <a:tint val="45000"/>
                <a:satMod val="400000"/>
              </a:srgbClr>
            </a:duotone>
          </a:blip>
          <a:stretch>
            <a:fillRect/>
          </a:stretch>
        </p:blipFill>
        <p:spPr>
          <a:xfrm>
            <a:off x="4589486" y="1287609"/>
            <a:ext cx="424650" cy="638532"/>
          </a:xfrm>
          <a:prstGeom prst="rect">
            <a:avLst/>
          </a:prstGeom>
          <a:effectLst/>
        </p:spPr>
      </p:pic>
      <p:grpSp>
        <p:nvGrpSpPr>
          <p:cNvPr id="12" name="Group 11"/>
          <p:cNvGrpSpPr/>
          <p:nvPr/>
        </p:nvGrpSpPr>
        <p:grpSpPr>
          <a:xfrm>
            <a:off x="805108" y="992846"/>
            <a:ext cx="3282944" cy="1584111"/>
            <a:chOff x="805108" y="992846"/>
            <a:chExt cx="3282944" cy="1584111"/>
          </a:xfrm>
        </p:grpSpPr>
        <p:grpSp>
          <p:nvGrpSpPr>
            <p:cNvPr id="9" name="Group 8"/>
            <p:cNvGrpSpPr/>
            <p:nvPr/>
          </p:nvGrpSpPr>
          <p:grpSpPr>
            <a:xfrm>
              <a:off x="1679261" y="1879642"/>
              <a:ext cx="691889" cy="697315"/>
              <a:chOff x="1679261" y="1879642"/>
              <a:chExt cx="691889" cy="697315"/>
            </a:xfrm>
          </p:grpSpPr>
          <p:grpSp>
            <p:nvGrpSpPr>
              <p:cNvPr id="129" name="Group 128"/>
              <p:cNvGrpSpPr/>
              <p:nvPr/>
            </p:nvGrpSpPr>
            <p:grpSpPr>
              <a:xfrm>
                <a:off x="1679261" y="2000381"/>
                <a:ext cx="511939" cy="331501"/>
                <a:chOff x="6961351" y="2040220"/>
                <a:chExt cx="418214" cy="331501"/>
              </a:xfrm>
              <a:solidFill>
                <a:schemeClr val="bg2"/>
              </a:solidFill>
            </p:grpSpPr>
            <p:sp>
              <p:nvSpPr>
                <p:cNvPr id="131" name="Rectangle 130"/>
                <p:cNvSpPr/>
                <p:nvPr/>
              </p:nvSpPr>
              <p:spPr>
                <a:xfrm>
                  <a:off x="7003512" y="2123282"/>
                  <a:ext cx="335479" cy="248439"/>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132" name="Freeform 131"/>
                <p:cNvSpPr/>
                <p:nvPr/>
              </p:nvSpPr>
              <p:spPr>
                <a:xfrm>
                  <a:off x="6961351" y="2040220"/>
                  <a:ext cx="418214" cy="127305"/>
                </a:xfrm>
                <a:custGeom>
                  <a:avLst/>
                  <a:gdLst>
                    <a:gd name="connsiteX0" fmla="*/ 137786 w 745299"/>
                    <a:gd name="connsiteY0" fmla="*/ 125260 h 131523"/>
                    <a:gd name="connsiteX1" fmla="*/ 0 w 745299"/>
                    <a:gd name="connsiteY1" fmla="*/ 131523 h 131523"/>
                    <a:gd name="connsiteX2" fmla="*/ 150312 w 745299"/>
                    <a:gd name="connsiteY2" fmla="*/ 0 h 131523"/>
                    <a:gd name="connsiteX3" fmla="*/ 620038 w 745299"/>
                    <a:gd name="connsiteY3" fmla="*/ 6263 h 131523"/>
                    <a:gd name="connsiteX4" fmla="*/ 745299 w 745299"/>
                    <a:gd name="connsiteY4" fmla="*/ 131523 h 131523"/>
                    <a:gd name="connsiteX5" fmla="*/ 626301 w 745299"/>
                    <a:gd name="connsiteY5" fmla="*/ 131523 h 131523"/>
                    <a:gd name="connsiteX0" fmla="*/ 99895 w 707408"/>
                    <a:gd name="connsiteY0" fmla="*/ 125260 h 131523"/>
                    <a:gd name="connsiteX1" fmla="*/ 0 w 707408"/>
                    <a:gd name="connsiteY1" fmla="*/ 131523 h 131523"/>
                    <a:gd name="connsiteX2" fmla="*/ 112421 w 707408"/>
                    <a:gd name="connsiteY2" fmla="*/ 0 h 131523"/>
                    <a:gd name="connsiteX3" fmla="*/ 582147 w 707408"/>
                    <a:gd name="connsiteY3" fmla="*/ 6263 h 131523"/>
                    <a:gd name="connsiteX4" fmla="*/ 707408 w 707408"/>
                    <a:gd name="connsiteY4" fmla="*/ 131523 h 131523"/>
                    <a:gd name="connsiteX5" fmla="*/ 588410 w 707408"/>
                    <a:gd name="connsiteY5" fmla="*/ 131523 h 131523"/>
                    <a:gd name="connsiteX0" fmla="*/ 125155 w 732668"/>
                    <a:gd name="connsiteY0" fmla="*/ 125260 h 131523"/>
                    <a:gd name="connsiteX1" fmla="*/ 0 w 732668"/>
                    <a:gd name="connsiteY1" fmla="*/ 115016 h 131523"/>
                    <a:gd name="connsiteX2" fmla="*/ 137681 w 732668"/>
                    <a:gd name="connsiteY2" fmla="*/ 0 h 131523"/>
                    <a:gd name="connsiteX3" fmla="*/ 607407 w 732668"/>
                    <a:gd name="connsiteY3" fmla="*/ 6263 h 131523"/>
                    <a:gd name="connsiteX4" fmla="*/ 732668 w 732668"/>
                    <a:gd name="connsiteY4" fmla="*/ 131523 h 131523"/>
                    <a:gd name="connsiteX5" fmla="*/ 613670 w 732668"/>
                    <a:gd name="connsiteY5" fmla="*/ 131523 h 131523"/>
                    <a:gd name="connsiteX0" fmla="*/ 134430 w 741943"/>
                    <a:gd name="connsiteY0" fmla="*/ 125260 h 131523"/>
                    <a:gd name="connsiteX1" fmla="*/ 0 w 741943"/>
                    <a:gd name="connsiteY1" fmla="*/ 125118 h 131523"/>
                    <a:gd name="connsiteX2" fmla="*/ 146956 w 741943"/>
                    <a:gd name="connsiteY2" fmla="*/ 0 h 131523"/>
                    <a:gd name="connsiteX3" fmla="*/ 616682 w 741943"/>
                    <a:gd name="connsiteY3" fmla="*/ 6263 h 131523"/>
                    <a:gd name="connsiteX4" fmla="*/ 741943 w 741943"/>
                    <a:gd name="connsiteY4" fmla="*/ 131523 h 131523"/>
                    <a:gd name="connsiteX5" fmla="*/ 622945 w 741943"/>
                    <a:gd name="connsiteY5" fmla="*/ 131523 h 131523"/>
                    <a:gd name="connsiteX0" fmla="*/ 134430 w 723393"/>
                    <a:gd name="connsiteY0" fmla="*/ 125260 h 131523"/>
                    <a:gd name="connsiteX1" fmla="*/ 0 w 723393"/>
                    <a:gd name="connsiteY1" fmla="*/ 125118 h 131523"/>
                    <a:gd name="connsiteX2" fmla="*/ 146956 w 723393"/>
                    <a:gd name="connsiteY2" fmla="*/ 0 h 131523"/>
                    <a:gd name="connsiteX3" fmla="*/ 616682 w 723393"/>
                    <a:gd name="connsiteY3" fmla="*/ 6263 h 131523"/>
                    <a:gd name="connsiteX4" fmla="*/ 723393 w 723393"/>
                    <a:gd name="connsiteY4" fmla="*/ 131523 h 131523"/>
                    <a:gd name="connsiteX5" fmla="*/ 622945 w 723393"/>
                    <a:gd name="connsiteY5" fmla="*/ 131523 h 131523"/>
                    <a:gd name="connsiteX0" fmla="*/ 134430 w 723393"/>
                    <a:gd name="connsiteY0" fmla="*/ 118997 h 125260"/>
                    <a:gd name="connsiteX1" fmla="*/ 0 w 723393"/>
                    <a:gd name="connsiteY1" fmla="*/ 118855 h 125260"/>
                    <a:gd name="connsiteX2" fmla="*/ 122222 w 723393"/>
                    <a:gd name="connsiteY2" fmla="*/ 46269 h 125260"/>
                    <a:gd name="connsiteX3" fmla="*/ 616682 w 723393"/>
                    <a:gd name="connsiteY3" fmla="*/ 0 h 125260"/>
                    <a:gd name="connsiteX4" fmla="*/ 723393 w 723393"/>
                    <a:gd name="connsiteY4" fmla="*/ 125260 h 125260"/>
                    <a:gd name="connsiteX5" fmla="*/ 622945 w 723393"/>
                    <a:gd name="connsiteY5" fmla="*/ 125260 h 125260"/>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622945 w 723393"/>
                    <a:gd name="connsiteY5" fmla="*/ 78991 h 78991"/>
                    <a:gd name="connsiteX0" fmla="*/ 134430 w 723393"/>
                    <a:gd name="connsiteY0" fmla="*/ 72728 h 81011"/>
                    <a:gd name="connsiteX1" fmla="*/ 0 w 723393"/>
                    <a:gd name="connsiteY1" fmla="*/ 72586 h 81011"/>
                    <a:gd name="connsiteX2" fmla="*/ 122222 w 723393"/>
                    <a:gd name="connsiteY2" fmla="*/ 0 h 81011"/>
                    <a:gd name="connsiteX3" fmla="*/ 619774 w 723393"/>
                    <a:gd name="connsiteY3" fmla="*/ 2222 h 81011"/>
                    <a:gd name="connsiteX4" fmla="*/ 723393 w 723393"/>
                    <a:gd name="connsiteY4" fmla="*/ 78991 h 81011"/>
                    <a:gd name="connsiteX5" fmla="*/ 607487 w 723393"/>
                    <a:gd name="connsiteY5" fmla="*/ 81011 h 81011"/>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592029 w 723393"/>
                    <a:gd name="connsiteY5" fmla="*/ 78991 h 78991"/>
                    <a:gd name="connsiteX0" fmla="*/ 134430 w 652283"/>
                    <a:gd name="connsiteY0" fmla="*/ 72728 h 78991"/>
                    <a:gd name="connsiteX1" fmla="*/ 0 w 652283"/>
                    <a:gd name="connsiteY1" fmla="*/ 72586 h 78991"/>
                    <a:gd name="connsiteX2" fmla="*/ 122222 w 652283"/>
                    <a:gd name="connsiteY2" fmla="*/ 0 h 78991"/>
                    <a:gd name="connsiteX3" fmla="*/ 619774 w 652283"/>
                    <a:gd name="connsiteY3" fmla="*/ 2222 h 78991"/>
                    <a:gd name="connsiteX4" fmla="*/ 652283 w 652283"/>
                    <a:gd name="connsiteY4" fmla="*/ 78991 h 78991"/>
                    <a:gd name="connsiteX5" fmla="*/ 592029 w 65228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548664 w 581173"/>
                    <a:gd name="connsiteY3" fmla="*/ 2222 h 78991"/>
                    <a:gd name="connsiteX4" fmla="*/ 581173 w 581173"/>
                    <a:gd name="connsiteY4" fmla="*/ 78991 h 78991"/>
                    <a:gd name="connsiteX5" fmla="*/ 520919 w 58117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483738 w 581173"/>
                    <a:gd name="connsiteY3" fmla="*/ 2222 h 78991"/>
                    <a:gd name="connsiteX4" fmla="*/ 581173 w 581173"/>
                    <a:gd name="connsiteY4" fmla="*/ 78991 h 78991"/>
                    <a:gd name="connsiteX5" fmla="*/ 520919 w 581173"/>
                    <a:gd name="connsiteY5" fmla="*/ 78991 h 78991"/>
                    <a:gd name="connsiteX0" fmla="*/ 63320 w 581173"/>
                    <a:gd name="connsiteY0" fmla="*/ 70506 h 76769"/>
                    <a:gd name="connsiteX1" fmla="*/ 0 w 581173"/>
                    <a:gd name="connsiteY1" fmla="*/ 76425 h 76769"/>
                    <a:gd name="connsiteX2" fmla="*/ 125314 w 581173"/>
                    <a:gd name="connsiteY2" fmla="*/ 1819 h 76769"/>
                    <a:gd name="connsiteX3" fmla="*/ 483738 w 581173"/>
                    <a:gd name="connsiteY3" fmla="*/ 0 h 76769"/>
                    <a:gd name="connsiteX4" fmla="*/ 581173 w 581173"/>
                    <a:gd name="connsiteY4" fmla="*/ 76769 h 76769"/>
                    <a:gd name="connsiteX5" fmla="*/ 520919 w 581173"/>
                    <a:gd name="connsiteY5" fmla="*/ 76769 h 76769"/>
                    <a:gd name="connsiteX0" fmla="*/ 63320 w 581173"/>
                    <a:gd name="connsiteY0" fmla="*/ 74749 h 81012"/>
                    <a:gd name="connsiteX1" fmla="*/ 0 w 581173"/>
                    <a:gd name="connsiteY1" fmla="*/ 80668 h 81012"/>
                    <a:gd name="connsiteX2" fmla="*/ 103672 w 581173"/>
                    <a:gd name="connsiteY2" fmla="*/ 0 h 81012"/>
                    <a:gd name="connsiteX3" fmla="*/ 483738 w 581173"/>
                    <a:gd name="connsiteY3" fmla="*/ 4243 h 81012"/>
                    <a:gd name="connsiteX4" fmla="*/ 581173 w 581173"/>
                    <a:gd name="connsiteY4" fmla="*/ 81012 h 81012"/>
                    <a:gd name="connsiteX5" fmla="*/ 520919 w 581173"/>
                    <a:gd name="connsiteY5" fmla="*/ 81012 h 81012"/>
                    <a:gd name="connsiteX0" fmla="*/ 67870 w 585723"/>
                    <a:gd name="connsiteY0" fmla="*/ 74749 h 81012"/>
                    <a:gd name="connsiteX1" fmla="*/ 0 w 585723"/>
                    <a:gd name="connsiteY1" fmla="*/ 78647 h 81012"/>
                    <a:gd name="connsiteX2" fmla="*/ 108222 w 585723"/>
                    <a:gd name="connsiteY2" fmla="*/ 0 h 81012"/>
                    <a:gd name="connsiteX3" fmla="*/ 488288 w 585723"/>
                    <a:gd name="connsiteY3" fmla="*/ 4243 h 81012"/>
                    <a:gd name="connsiteX4" fmla="*/ 585723 w 585723"/>
                    <a:gd name="connsiteY4" fmla="*/ 81012 h 81012"/>
                    <a:gd name="connsiteX5" fmla="*/ 525469 w 585723"/>
                    <a:gd name="connsiteY5" fmla="*/ 81012 h 81012"/>
                    <a:gd name="connsiteX0" fmla="*/ 81521 w 599374"/>
                    <a:gd name="connsiteY0" fmla="*/ 74749 h 81012"/>
                    <a:gd name="connsiteX1" fmla="*/ 0 w 599374"/>
                    <a:gd name="connsiteY1" fmla="*/ 74606 h 81012"/>
                    <a:gd name="connsiteX2" fmla="*/ 121873 w 599374"/>
                    <a:gd name="connsiteY2" fmla="*/ 0 h 81012"/>
                    <a:gd name="connsiteX3" fmla="*/ 501939 w 599374"/>
                    <a:gd name="connsiteY3" fmla="*/ 4243 h 81012"/>
                    <a:gd name="connsiteX4" fmla="*/ 599374 w 599374"/>
                    <a:gd name="connsiteY4" fmla="*/ 81012 h 81012"/>
                    <a:gd name="connsiteX5" fmla="*/ 539120 w 599374"/>
                    <a:gd name="connsiteY5" fmla="*/ 81012 h 8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374" h="81012">
                      <a:moveTo>
                        <a:pt x="81521" y="74749"/>
                      </a:moveTo>
                      <a:lnTo>
                        <a:pt x="0" y="74606"/>
                      </a:lnTo>
                      <a:lnTo>
                        <a:pt x="121873" y="0"/>
                      </a:lnTo>
                      <a:lnTo>
                        <a:pt x="501939" y="4243"/>
                      </a:lnTo>
                      <a:lnTo>
                        <a:pt x="599374" y="81012"/>
                      </a:lnTo>
                      <a:lnTo>
                        <a:pt x="539120" y="81012"/>
                      </a:lnTo>
                    </a:path>
                  </a:pathLst>
                </a:custGeom>
                <a:grpFill/>
                <a:ln w="25400">
                  <a:solidFill>
                    <a:schemeClr val="tx2"/>
                  </a:solidFill>
                </a:ln>
              </p:spPr>
              <p:txBody>
                <a:bodyPr rtlCol="0" anchor="ctr"/>
                <a:lstStyle/>
                <a:p>
                  <a:pPr algn="ctr"/>
                  <a:endParaRPr lang="en-US" sz="2800"/>
                </a:p>
              </p:txBody>
            </p:sp>
            <p:sp>
              <p:nvSpPr>
                <p:cNvPr id="133" name="Rectangle 132"/>
                <p:cNvSpPr/>
                <p:nvPr/>
              </p:nvSpPr>
              <p:spPr>
                <a:xfrm>
                  <a:off x="7137906" y="2183960"/>
                  <a:ext cx="75459" cy="180467"/>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134" name="Rectangle 133"/>
                <p:cNvSpPr/>
                <p:nvPr/>
              </p:nvSpPr>
              <p:spPr>
                <a:xfrm flipH="1" flipV="1">
                  <a:off x="7052449" y="2154659"/>
                  <a:ext cx="51470" cy="77651"/>
                </a:xfrm>
                <a:prstGeom prst="rect">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135" name="Rectangle 134"/>
                <p:cNvSpPr/>
                <p:nvPr/>
              </p:nvSpPr>
              <p:spPr>
                <a:xfrm flipH="1" flipV="1">
                  <a:off x="7248672" y="2153493"/>
                  <a:ext cx="51470" cy="77651"/>
                </a:xfrm>
                <a:prstGeom prst="rect">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grpSp>
          <p:sp>
            <p:nvSpPr>
              <p:cNvPr id="130" name="Rectangle 129"/>
              <p:cNvSpPr/>
              <p:nvPr/>
            </p:nvSpPr>
            <p:spPr>
              <a:xfrm>
                <a:off x="1679261" y="2323041"/>
                <a:ext cx="691889" cy="253916"/>
              </a:xfrm>
              <a:prstGeom prst="rect">
                <a:avLst/>
              </a:prstGeom>
              <a:noFill/>
              <a:ln>
                <a:noFill/>
              </a:ln>
            </p:spPr>
            <p:txBody>
              <a:bodyPr wrap="square">
                <a:spAutoFit/>
              </a:bodyPr>
              <a:lstStyle/>
              <a:p>
                <a:pPr lvl="0" algn="ctr"/>
                <a:r>
                  <a:rPr lang="en-US" sz="1050" b="1" dirty="0" smtClean="0">
                    <a:solidFill>
                      <a:prstClr val="black"/>
                    </a:solidFill>
                    <a:cs typeface="Calibri"/>
                  </a:rPr>
                  <a:t>Assets</a:t>
                </a:r>
                <a:endParaRPr lang="en-US" sz="1050" b="1" dirty="0">
                  <a:solidFill>
                    <a:prstClr val="black"/>
                  </a:solidFill>
                  <a:cs typeface="Calibri"/>
                </a:endParaRPr>
              </a:p>
            </p:txBody>
          </p:sp>
          <p:grpSp>
            <p:nvGrpSpPr>
              <p:cNvPr id="136" name="Group 135"/>
              <p:cNvGrpSpPr/>
              <p:nvPr/>
            </p:nvGrpSpPr>
            <p:grpSpPr>
              <a:xfrm>
                <a:off x="1732021" y="1943252"/>
                <a:ext cx="511939" cy="331501"/>
                <a:chOff x="6961351" y="2040220"/>
                <a:chExt cx="418214" cy="331501"/>
              </a:xfrm>
              <a:solidFill>
                <a:schemeClr val="bg2"/>
              </a:solidFill>
            </p:grpSpPr>
            <p:sp>
              <p:nvSpPr>
                <p:cNvPr id="137" name="Rectangle 136"/>
                <p:cNvSpPr/>
                <p:nvPr/>
              </p:nvSpPr>
              <p:spPr>
                <a:xfrm>
                  <a:off x="7003512" y="2123282"/>
                  <a:ext cx="335479" cy="248439"/>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138" name="Freeform 137"/>
                <p:cNvSpPr/>
                <p:nvPr/>
              </p:nvSpPr>
              <p:spPr>
                <a:xfrm>
                  <a:off x="6961351" y="2040220"/>
                  <a:ext cx="418214" cy="127305"/>
                </a:xfrm>
                <a:custGeom>
                  <a:avLst/>
                  <a:gdLst>
                    <a:gd name="connsiteX0" fmla="*/ 137786 w 745299"/>
                    <a:gd name="connsiteY0" fmla="*/ 125260 h 131523"/>
                    <a:gd name="connsiteX1" fmla="*/ 0 w 745299"/>
                    <a:gd name="connsiteY1" fmla="*/ 131523 h 131523"/>
                    <a:gd name="connsiteX2" fmla="*/ 150312 w 745299"/>
                    <a:gd name="connsiteY2" fmla="*/ 0 h 131523"/>
                    <a:gd name="connsiteX3" fmla="*/ 620038 w 745299"/>
                    <a:gd name="connsiteY3" fmla="*/ 6263 h 131523"/>
                    <a:gd name="connsiteX4" fmla="*/ 745299 w 745299"/>
                    <a:gd name="connsiteY4" fmla="*/ 131523 h 131523"/>
                    <a:gd name="connsiteX5" fmla="*/ 626301 w 745299"/>
                    <a:gd name="connsiteY5" fmla="*/ 131523 h 131523"/>
                    <a:gd name="connsiteX0" fmla="*/ 99895 w 707408"/>
                    <a:gd name="connsiteY0" fmla="*/ 125260 h 131523"/>
                    <a:gd name="connsiteX1" fmla="*/ 0 w 707408"/>
                    <a:gd name="connsiteY1" fmla="*/ 131523 h 131523"/>
                    <a:gd name="connsiteX2" fmla="*/ 112421 w 707408"/>
                    <a:gd name="connsiteY2" fmla="*/ 0 h 131523"/>
                    <a:gd name="connsiteX3" fmla="*/ 582147 w 707408"/>
                    <a:gd name="connsiteY3" fmla="*/ 6263 h 131523"/>
                    <a:gd name="connsiteX4" fmla="*/ 707408 w 707408"/>
                    <a:gd name="connsiteY4" fmla="*/ 131523 h 131523"/>
                    <a:gd name="connsiteX5" fmla="*/ 588410 w 707408"/>
                    <a:gd name="connsiteY5" fmla="*/ 131523 h 131523"/>
                    <a:gd name="connsiteX0" fmla="*/ 125155 w 732668"/>
                    <a:gd name="connsiteY0" fmla="*/ 125260 h 131523"/>
                    <a:gd name="connsiteX1" fmla="*/ 0 w 732668"/>
                    <a:gd name="connsiteY1" fmla="*/ 115016 h 131523"/>
                    <a:gd name="connsiteX2" fmla="*/ 137681 w 732668"/>
                    <a:gd name="connsiteY2" fmla="*/ 0 h 131523"/>
                    <a:gd name="connsiteX3" fmla="*/ 607407 w 732668"/>
                    <a:gd name="connsiteY3" fmla="*/ 6263 h 131523"/>
                    <a:gd name="connsiteX4" fmla="*/ 732668 w 732668"/>
                    <a:gd name="connsiteY4" fmla="*/ 131523 h 131523"/>
                    <a:gd name="connsiteX5" fmla="*/ 613670 w 732668"/>
                    <a:gd name="connsiteY5" fmla="*/ 131523 h 131523"/>
                    <a:gd name="connsiteX0" fmla="*/ 134430 w 741943"/>
                    <a:gd name="connsiteY0" fmla="*/ 125260 h 131523"/>
                    <a:gd name="connsiteX1" fmla="*/ 0 w 741943"/>
                    <a:gd name="connsiteY1" fmla="*/ 125118 h 131523"/>
                    <a:gd name="connsiteX2" fmla="*/ 146956 w 741943"/>
                    <a:gd name="connsiteY2" fmla="*/ 0 h 131523"/>
                    <a:gd name="connsiteX3" fmla="*/ 616682 w 741943"/>
                    <a:gd name="connsiteY3" fmla="*/ 6263 h 131523"/>
                    <a:gd name="connsiteX4" fmla="*/ 741943 w 741943"/>
                    <a:gd name="connsiteY4" fmla="*/ 131523 h 131523"/>
                    <a:gd name="connsiteX5" fmla="*/ 622945 w 741943"/>
                    <a:gd name="connsiteY5" fmla="*/ 131523 h 131523"/>
                    <a:gd name="connsiteX0" fmla="*/ 134430 w 723393"/>
                    <a:gd name="connsiteY0" fmla="*/ 125260 h 131523"/>
                    <a:gd name="connsiteX1" fmla="*/ 0 w 723393"/>
                    <a:gd name="connsiteY1" fmla="*/ 125118 h 131523"/>
                    <a:gd name="connsiteX2" fmla="*/ 146956 w 723393"/>
                    <a:gd name="connsiteY2" fmla="*/ 0 h 131523"/>
                    <a:gd name="connsiteX3" fmla="*/ 616682 w 723393"/>
                    <a:gd name="connsiteY3" fmla="*/ 6263 h 131523"/>
                    <a:gd name="connsiteX4" fmla="*/ 723393 w 723393"/>
                    <a:gd name="connsiteY4" fmla="*/ 131523 h 131523"/>
                    <a:gd name="connsiteX5" fmla="*/ 622945 w 723393"/>
                    <a:gd name="connsiteY5" fmla="*/ 131523 h 131523"/>
                    <a:gd name="connsiteX0" fmla="*/ 134430 w 723393"/>
                    <a:gd name="connsiteY0" fmla="*/ 118997 h 125260"/>
                    <a:gd name="connsiteX1" fmla="*/ 0 w 723393"/>
                    <a:gd name="connsiteY1" fmla="*/ 118855 h 125260"/>
                    <a:gd name="connsiteX2" fmla="*/ 122222 w 723393"/>
                    <a:gd name="connsiteY2" fmla="*/ 46269 h 125260"/>
                    <a:gd name="connsiteX3" fmla="*/ 616682 w 723393"/>
                    <a:gd name="connsiteY3" fmla="*/ 0 h 125260"/>
                    <a:gd name="connsiteX4" fmla="*/ 723393 w 723393"/>
                    <a:gd name="connsiteY4" fmla="*/ 125260 h 125260"/>
                    <a:gd name="connsiteX5" fmla="*/ 622945 w 723393"/>
                    <a:gd name="connsiteY5" fmla="*/ 125260 h 125260"/>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622945 w 723393"/>
                    <a:gd name="connsiteY5" fmla="*/ 78991 h 78991"/>
                    <a:gd name="connsiteX0" fmla="*/ 134430 w 723393"/>
                    <a:gd name="connsiteY0" fmla="*/ 72728 h 81011"/>
                    <a:gd name="connsiteX1" fmla="*/ 0 w 723393"/>
                    <a:gd name="connsiteY1" fmla="*/ 72586 h 81011"/>
                    <a:gd name="connsiteX2" fmla="*/ 122222 w 723393"/>
                    <a:gd name="connsiteY2" fmla="*/ 0 h 81011"/>
                    <a:gd name="connsiteX3" fmla="*/ 619774 w 723393"/>
                    <a:gd name="connsiteY3" fmla="*/ 2222 h 81011"/>
                    <a:gd name="connsiteX4" fmla="*/ 723393 w 723393"/>
                    <a:gd name="connsiteY4" fmla="*/ 78991 h 81011"/>
                    <a:gd name="connsiteX5" fmla="*/ 607487 w 723393"/>
                    <a:gd name="connsiteY5" fmla="*/ 81011 h 81011"/>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592029 w 723393"/>
                    <a:gd name="connsiteY5" fmla="*/ 78991 h 78991"/>
                    <a:gd name="connsiteX0" fmla="*/ 134430 w 652283"/>
                    <a:gd name="connsiteY0" fmla="*/ 72728 h 78991"/>
                    <a:gd name="connsiteX1" fmla="*/ 0 w 652283"/>
                    <a:gd name="connsiteY1" fmla="*/ 72586 h 78991"/>
                    <a:gd name="connsiteX2" fmla="*/ 122222 w 652283"/>
                    <a:gd name="connsiteY2" fmla="*/ 0 h 78991"/>
                    <a:gd name="connsiteX3" fmla="*/ 619774 w 652283"/>
                    <a:gd name="connsiteY3" fmla="*/ 2222 h 78991"/>
                    <a:gd name="connsiteX4" fmla="*/ 652283 w 652283"/>
                    <a:gd name="connsiteY4" fmla="*/ 78991 h 78991"/>
                    <a:gd name="connsiteX5" fmla="*/ 592029 w 65228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548664 w 581173"/>
                    <a:gd name="connsiteY3" fmla="*/ 2222 h 78991"/>
                    <a:gd name="connsiteX4" fmla="*/ 581173 w 581173"/>
                    <a:gd name="connsiteY4" fmla="*/ 78991 h 78991"/>
                    <a:gd name="connsiteX5" fmla="*/ 520919 w 58117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483738 w 581173"/>
                    <a:gd name="connsiteY3" fmla="*/ 2222 h 78991"/>
                    <a:gd name="connsiteX4" fmla="*/ 581173 w 581173"/>
                    <a:gd name="connsiteY4" fmla="*/ 78991 h 78991"/>
                    <a:gd name="connsiteX5" fmla="*/ 520919 w 581173"/>
                    <a:gd name="connsiteY5" fmla="*/ 78991 h 78991"/>
                    <a:gd name="connsiteX0" fmla="*/ 63320 w 581173"/>
                    <a:gd name="connsiteY0" fmla="*/ 70506 h 76769"/>
                    <a:gd name="connsiteX1" fmla="*/ 0 w 581173"/>
                    <a:gd name="connsiteY1" fmla="*/ 76425 h 76769"/>
                    <a:gd name="connsiteX2" fmla="*/ 125314 w 581173"/>
                    <a:gd name="connsiteY2" fmla="*/ 1819 h 76769"/>
                    <a:gd name="connsiteX3" fmla="*/ 483738 w 581173"/>
                    <a:gd name="connsiteY3" fmla="*/ 0 h 76769"/>
                    <a:gd name="connsiteX4" fmla="*/ 581173 w 581173"/>
                    <a:gd name="connsiteY4" fmla="*/ 76769 h 76769"/>
                    <a:gd name="connsiteX5" fmla="*/ 520919 w 581173"/>
                    <a:gd name="connsiteY5" fmla="*/ 76769 h 76769"/>
                    <a:gd name="connsiteX0" fmla="*/ 63320 w 581173"/>
                    <a:gd name="connsiteY0" fmla="*/ 74749 h 81012"/>
                    <a:gd name="connsiteX1" fmla="*/ 0 w 581173"/>
                    <a:gd name="connsiteY1" fmla="*/ 80668 h 81012"/>
                    <a:gd name="connsiteX2" fmla="*/ 103672 w 581173"/>
                    <a:gd name="connsiteY2" fmla="*/ 0 h 81012"/>
                    <a:gd name="connsiteX3" fmla="*/ 483738 w 581173"/>
                    <a:gd name="connsiteY3" fmla="*/ 4243 h 81012"/>
                    <a:gd name="connsiteX4" fmla="*/ 581173 w 581173"/>
                    <a:gd name="connsiteY4" fmla="*/ 81012 h 81012"/>
                    <a:gd name="connsiteX5" fmla="*/ 520919 w 581173"/>
                    <a:gd name="connsiteY5" fmla="*/ 81012 h 81012"/>
                    <a:gd name="connsiteX0" fmla="*/ 67870 w 585723"/>
                    <a:gd name="connsiteY0" fmla="*/ 74749 h 81012"/>
                    <a:gd name="connsiteX1" fmla="*/ 0 w 585723"/>
                    <a:gd name="connsiteY1" fmla="*/ 78647 h 81012"/>
                    <a:gd name="connsiteX2" fmla="*/ 108222 w 585723"/>
                    <a:gd name="connsiteY2" fmla="*/ 0 h 81012"/>
                    <a:gd name="connsiteX3" fmla="*/ 488288 w 585723"/>
                    <a:gd name="connsiteY3" fmla="*/ 4243 h 81012"/>
                    <a:gd name="connsiteX4" fmla="*/ 585723 w 585723"/>
                    <a:gd name="connsiteY4" fmla="*/ 81012 h 81012"/>
                    <a:gd name="connsiteX5" fmla="*/ 525469 w 585723"/>
                    <a:gd name="connsiteY5" fmla="*/ 81012 h 81012"/>
                    <a:gd name="connsiteX0" fmla="*/ 81521 w 599374"/>
                    <a:gd name="connsiteY0" fmla="*/ 74749 h 81012"/>
                    <a:gd name="connsiteX1" fmla="*/ 0 w 599374"/>
                    <a:gd name="connsiteY1" fmla="*/ 74606 h 81012"/>
                    <a:gd name="connsiteX2" fmla="*/ 121873 w 599374"/>
                    <a:gd name="connsiteY2" fmla="*/ 0 h 81012"/>
                    <a:gd name="connsiteX3" fmla="*/ 501939 w 599374"/>
                    <a:gd name="connsiteY3" fmla="*/ 4243 h 81012"/>
                    <a:gd name="connsiteX4" fmla="*/ 599374 w 599374"/>
                    <a:gd name="connsiteY4" fmla="*/ 81012 h 81012"/>
                    <a:gd name="connsiteX5" fmla="*/ 539120 w 599374"/>
                    <a:gd name="connsiteY5" fmla="*/ 81012 h 8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374" h="81012">
                      <a:moveTo>
                        <a:pt x="81521" y="74749"/>
                      </a:moveTo>
                      <a:lnTo>
                        <a:pt x="0" y="74606"/>
                      </a:lnTo>
                      <a:lnTo>
                        <a:pt x="121873" y="0"/>
                      </a:lnTo>
                      <a:lnTo>
                        <a:pt x="501939" y="4243"/>
                      </a:lnTo>
                      <a:lnTo>
                        <a:pt x="599374" y="81012"/>
                      </a:lnTo>
                      <a:lnTo>
                        <a:pt x="539120" y="81012"/>
                      </a:lnTo>
                    </a:path>
                  </a:pathLst>
                </a:custGeom>
                <a:grpFill/>
                <a:ln w="25400">
                  <a:solidFill>
                    <a:schemeClr val="tx2"/>
                  </a:solidFill>
                </a:ln>
              </p:spPr>
              <p:txBody>
                <a:bodyPr rtlCol="0" anchor="ctr"/>
                <a:lstStyle/>
                <a:p>
                  <a:pPr algn="ctr"/>
                  <a:endParaRPr lang="en-US" sz="2800"/>
                </a:p>
              </p:txBody>
            </p:sp>
            <p:sp>
              <p:nvSpPr>
                <p:cNvPr id="139" name="Rectangle 138"/>
                <p:cNvSpPr/>
                <p:nvPr/>
              </p:nvSpPr>
              <p:spPr>
                <a:xfrm>
                  <a:off x="7137906" y="2183960"/>
                  <a:ext cx="75459" cy="180467"/>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140" name="Rectangle 139"/>
                <p:cNvSpPr/>
                <p:nvPr/>
              </p:nvSpPr>
              <p:spPr>
                <a:xfrm flipH="1" flipV="1">
                  <a:off x="7052449" y="2154659"/>
                  <a:ext cx="51470" cy="77651"/>
                </a:xfrm>
                <a:prstGeom prst="rect">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141" name="Rectangle 140"/>
                <p:cNvSpPr/>
                <p:nvPr/>
              </p:nvSpPr>
              <p:spPr>
                <a:xfrm flipH="1" flipV="1">
                  <a:off x="7248672" y="2153493"/>
                  <a:ext cx="51470" cy="77651"/>
                </a:xfrm>
                <a:prstGeom prst="rect">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grpSp>
          <p:grpSp>
            <p:nvGrpSpPr>
              <p:cNvPr id="142" name="Group 141"/>
              <p:cNvGrpSpPr/>
              <p:nvPr/>
            </p:nvGrpSpPr>
            <p:grpSpPr>
              <a:xfrm>
                <a:off x="1784483" y="1879642"/>
                <a:ext cx="511939" cy="331501"/>
                <a:chOff x="6961351" y="2040220"/>
                <a:chExt cx="418214" cy="331501"/>
              </a:xfrm>
              <a:solidFill>
                <a:schemeClr val="bg2"/>
              </a:solidFill>
            </p:grpSpPr>
            <p:sp>
              <p:nvSpPr>
                <p:cNvPr id="143" name="Rectangle 142"/>
                <p:cNvSpPr/>
                <p:nvPr/>
              </p:nvSpPr>
              <p:spPr>
                <a:xfrm>
                  <a:off x="7003512" y="2123282"/>
                  <a:ext cx="335479" cy="248439"/>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144" name="Freeform 143"/>
                <p:cNvSpPr/>
                <p:nvPr/>
              </p:nvSpPr>
              <p:spPr>
                <a:xfrm>
                  <a:off x="6961351" y="2040220"/>
                  <a:ext cx="418214" cy="127305"/>
                </a:xfrm>
                <a:custGeom>
                  <a:avLst/>
                  <a:gdLst>
                    <a:gd name="connsiteX0" fmla="*/ 137786 w 745299"/>
                    <a:gd name="connsiteY0" fmla="*/ 125260 h 131523"/>
                    <a:gd name="connsiteX1" fmla="*/ 0 w 745299"/>
                    <a:gd name="connsiteY1" fmla="*/ 131523 h 131523"/>
                    <a:gd name="connsiteX2" fmla="*/ 150312 w 745299"/>
                    <a:gd name="connsiteY2" fmla="*/ 0 h 131523"/>
                    <a:gd name="connsiteX3" fmla="*/ 620038 w 745299"/>
                    <a:gd name="connsiteY3" fmla="*/ 6263 h 131523"/>
                    <a:gd name="connsiteX4" fmla="*/ 745299 w 745299"/>
                    <a:gd name="connsiteY4" fmla="*/ 131523 h 131523"/>
                    <a:gd name="connsiteX5" fmla="*/ 626301 w 745299"/>
                    <a:gd name="connsiteY5" fmla="*/ 131523 h 131523"/>
                    <a:gd name="connsiteX0" fmla="*/ 99895 w 707408"/>
                    <a:gd name="connsiteY0" fmla="*/ 125260 h 131523"/>
                    <a:gd name="connsiteX1" fmla="*/ 0 w 707408"/>
                    <a:gd name="connsiteY1" fmla="*/ 131523 h 131523"/>
                    <a:gd name="connsiteX2" fmla="*/ 112421 w 707408"/>
                    <a:gd name="connsiteY2" fmla="*/ 0 h 131523"/>
                    <a:gd name="connsiteX3" fmla="*/ 582147 w 707408"/>
                    <a:gd name="connsiteY3" fmla="*/ 6263 h 131523"/>
                    <a:gd name="connsiteX4" fmla="*/ 707408 w 707408"/>
                    <a:gd name="connsiteY4" fmla="*/ 131523 h 131523"/>
                    <a:gd name="connsiteX5" fmla="*/ 588410 w 707408"/>
                    <a:gd name="connsiteY5" fmla="*/ 131523 h 131523"/>
                    <a:gd name="connsiteX0" fmla="*/ 125155 w 732668"/>
                    <a:gd name="connsiteY0" fmla="*/ 125260 h 131523"/>
                    <a:gd name="connsiteX1" fmla="*/ 0 w 732668"/>
                    <a:gd name="connsiteY1" fmla="*/ 115016 h 131523"/>
                    <a:gd name="connsiteX2" fmla="*/ 137681 w 732668"/>
                    <a:gd name="connsiteY2" fmla="*/ 0 h 131523"/>
                    <a:gd name="connsiteX3" fmla="*/ 607407 w 732668"/>
                    <a:gd name="connsiteY3" fmla="*/ 6263 h 131523"/>
                    <a:gd name="connsiteX4" fmla="*/ 732668 w 732668"/>
                    <a:gd name="connsiteY4" fmla="*/ 131523 h 131523"/>
                    <a:gd name="connsiteX5" fmla="*/ 613670 w 732668"/>
                    <a:gd name="connsiteY5" fmla="*/ 131523 h 131523"/>
                    <a:gd name="connsiteX0" fmla="*/ 134430 w 741943"/>
                    <a:gd name="connsiteY0" fmla="*/ 125260 h 131523"/>
                    <a:gd name="connsiteX1" fmla="*/ 0 w 741943"/>
                    <a:gd name="connsiteY1" fmla="*/ 125118 h 131523"/>
                    <a:gd name="connsiteX2" fmla="*/ 146956 w 741943"/>
                    <a:gd name="connsiteY2" fmla="*/ 0 h 131523"/>
                    <a:gd name="connsiteX3" fmla="*/ 616682 w 741943"/>
                    <a:gd name="connsiteY3" fmla="*/ 6263 h 131523"/>
                    <a:gd name="connsiteX4" fmla="*/ 741943 w 741943"/>
                    <a:gd name="connsiteY4" fmla="*/ 131523 h 131523"/>
                    <a:gd name="connsiteX5" fmla="*/ 622945 w 741943"/>
                    <a:gd name="connsiteY5" fmla="*/ 131523 h 131523"/>
                    <a:gd name="connsiteX0" fmla="*/ 134430 w 723393"/>
                    <a:gd name="connsiteY0" fmla="*/ 125260 h 131523"/>
                    <a:gd name="connsiteX1" fmla="*/ 0 w 723393"/>
                    <a:gd name="connsiteY1" fmla="*/ 125118 h 131523"/>
                    <a:gd name="connsiteX2" fmla="*/ 146956 w 723393"/>
                    <a:gd name="connsiteY2" fmla="*/ 0 h 131523"/>
                    <a:gd name="connsiteX3" fmla="*/ 616682 w 723393"/>
                    <a:gd name="connsiteY3" fmla="*/ 6263 h 131523"/>
                    <a:gd name="connsiteX4" fmla="*/ 723393 w 723393"/>
                    <a:gd name="connsiteY4" fmla="*/ 131523 h 131523"/>
                    <a:gd name="connsiteX5" fmla="*/ 622945 w 723393"/>
                    <a:gd name="connsiteY5" fmla="*/ 131523 h 131523"/>
                    <a:gd name="connsiteX0" fmla="*/ 134430 w 723393"/>
                    <a:gd name="connsiteY0" fmla="*/ 118997 h 125260"/>
                    <a:gd name="connsiteX1" fmla="*/ 0 w 723393"/>
                    <a:gd name="connsiteY1" fmla="*/ 118855 h 125260"/>
                    <a:gd name="connsiteX2" fmla="*/ 122222 w 723393"/>
                    <a:gd name="connsiteY2" fmla="*/ 46269 h 125260"/>
                    <a:gd name="connsiteX3" fmla="*/ 616682 w 723393"/>
                    <a:gd name="connsiteY3" fmla="*/ 0 h 125260"/>
                    <a:gd name="connsiteX4" fmla="*/ 723393 w 723393"/>
                    <a:gd name="connsiteY4" fmla="*/ 125260 h 125260"/>
                    <a:gd name="connsiteX5" fmla="*/ 622945 w 723393"/>
                    <a:gd name="connsiteY5" fmla="*/ 125260 h 125260"/>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622945 w 723393"/>
                    <a:gd name="connsiteY5" fmla="*/ 78991 h 78991"/>
                    <a:gd name="connsiteX0" fmla="*/ 134430 w 723393"/>
                    <a:gd name="connsiteY0" fmla="*/ 72728 h 81011"/>
                    <a:gd name="connsiteX1" fmla="*/ 0 w 723393"/>
                    <a:gd name="connsiteY1" fmla="*/ 72586 h 81011"/>
                    <a:gd name="connsiteX2" fmla="*/ 122222 w 723393"/>
                    <a:gd name="connsiteY2" fmla="*/ 0 h 81011"/>
                    <a:gd name="connsiteX3" fmla="*/ 619774 w 723393"/>
                    <a:gd name="connsiteY3" fmla="*/ 2222 h 81011"/>
                    <a:gd name="connsiteX4" fmla="*/ 723393 w 723393"/>
                    <a:gd name="connsiteY4" fmla="*/ 78991 h 81011"/>
                    <a:gd name="connsiteX5" fmla="*/ 607487 w 723393"/>
                    <a:gd name="connsiteY5" fmla="*/ 81011 h 81011"/>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592029 w 723393"/>
                    <a:gd name="connsiteY5" fmla="*/ 78991 h 78991"/>
                    <a:gd name="connsiteX0" fmla="*/ 134430 w 652283"/>
                    <a:gd name="connsiteY0" fmla="*/ 72728 h 78991"/>
                    <a:gd name="connsiteX1" fmla="*/ 0 w 652283"/>
                    <a:gd name="connsiteY1" fmla="*/ 72586 h 78991"/>
                    <a:gd name="connsiteX2" fmla="*/ 122222 w 652283"/>
                    <a:gd name="connsiteY2" fmla="*/ 0 h 78991"/>
                    <a:gd name="connsiteX3" fmla="*/ 619774 w 652283"/>
                    <a:gd name="connsiteY3" fmla="*/ 2222 h 78991"/>
                    <a:gd name="connsiteX4" fmla="*/ 652283 w 652283"/>
                    <a:gd name="connsiteY4" fmla="*/ 78991 h 78991"/>
                    <a:gd name="connsiteX5" fmla="*/ 592029 w 65228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548664 w 581173"/>
                    <a:gd name="connsiteY3" fmla="*/ 2222 h 78991"/>
                    <a:gd name="connsiteX4" fmla="*/ 581173 w 581173"/>
                    <a:gd name="connsiteY4" fmla="*/ 78991 h 78991"/>
                    <a:gd name="connsiteX5" fmla="*/ 520919 w 58117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483738 w 581173"/>
                    <a:gd name="connsiteY3" fmla="*/ 2222 h 78991"/>
                    <a:gd name="connsiteX4" fmla="*/ 581173 w 581173"/>
                    <a:gd name="connsiteY4" fmla="*/ 78991 h 78991"/>
                    <a:gd name="connsiteX5" fmla="*/ 520919 w 581173"/>
                    <a:gd name="connsiteY5" fmla="*/ 78991 h 78991"/>
                    <a:gd name="connsiteX0" fmla="*/ 63320 w 581173"/>
                    <a:gd name="connsiteY0" fmla="*/ 70506 h 76769"/>
                    <a:gd name="connsiteX1" fmla="*/ 0 w 581173"/>
                    <a:gd name="connsiteY1" fmla="*/ 76425 h 76769"/>
                    <a:gd name="connsiteX2" fmla="*/ 125314 w 581173"/>
                    <a:gd name="connsiteY2" fmla="*/ 1819 h 76769"/>
                    <a:gd name="connsiteX3" fmla="*/ 483738 w 581173"/>
                    <a:gd name="connsiteY3" fmla="*/ 0 h 76769"/>
                    <a:gd name="connsiteX4" fmla="*/ 581173 w 581173"/>
                    <a:gd name="connsiteY4" fmla="*/ 76769 h 76769"/>
                    <a:gd name="connsiteX5" fmla="*/ 520919 w 581173"/>
                    <a:gd name="connsiteY5" fmla="*/ 76769 h 76769"/>
                    <a:gd name="connsiteX0" fmla="*/ 63320 w 581173"/>
                    <a:gd name="connsiteY0" fmla="*/ 74749 h 81012"/>
                    <a:gd name="connsiteX1" fmla="*/ 0 w 581173"/>
                    <a:gd name="connsiteY1" fmla="*/ 80668 h 81012"/>
                    <a:gd name="connsiteX2" fmla="*/ 103672 w 581173"/>
                    <a:gd name="connsiteY2" fmla="*/ 0 h 81012"/>
                    <a:gd name="connsiteX3" fmla="*/ 483738 w 581173"/>
                    <a:gd name="connsiteY3" fmla="*/ 4243 h 81012"/>
                    <a:gd name="connsiteX4" fmla="*/ 581173 w 581173"/>
                    <a:gd name="connsiteY4" fmla="*/ 81012 h 81012"/>
                    <a:gd name="connsiteX5" fmla="*/ 520919 w 581173"/>
                    <a:gd name="connsiteY5" fmla="*/ 81012 h 81012"/>
                    <a:gd name="connsiteX0" fmla="*/ 67870 w 585723"/>
                    <a:gd name="connsiteY0" fmla="*/ 74749 h 81012"/>
                    <a:gd name="connsiteX1" fmla="*/ 0 w 585723"/>
                    <a:gd name="connsiteY1" fmla="*/ 78647 h 81012"/>
                    <a:gd name="connsiteX2" fmla="*/ 108222 w 585723"/>
                    <a:gd name="connsiteY2" fmla="*/ 0 h 81012"/>
                    <a:gd name="connsiteX3" fmla="*/ 488288 w 585723"/>
                    <a:gd name="connsiteY3" fmla="*/ 4243 h 81012"/>
                    <a:gd name="connsiteX4" fmla="*/ 585723 w 585723"/>
                    <a:gd name="connsiteY4" fmla="*/ 81012 h 81012"/>
                    <a:gd name="connsiteX5" fmla="*/ 525469 w 585723"/>
                    <a:gd name="connsiteY5" fmla="*/ 81012 h 81012"/>
                    <a:gd name="connsiteX0" fmla="*/ 81521 w 599374"/>
                    <a:gd name="connsiteY0" fmla="*/ 74749 h 81012"/>
                    <a:gd name="connsiteX1" fmla="*/ 0 w 599374"/>
                    <a:gd name="connsiteY1" fmla="*/ 74606 h 81012"/>
                    <a:gd name="connsiteX2" fmla="*/ 121873 w 599374"/>
                    <a:gd name="connsiteY2" fmla="*/ 0 h 81012"/>
                    <a:gd name="connsiteX3" fmla="*/ 501939 w 599374"/>
                    <a:gd name="connsiteY3" fmla="*/ 4243 h 81012"/>
                    <a:gd name="connsiteX4" fmla="*/ 599374 w 599374"/>
                    <a:gd name="connsiteY4" fmla="*/ 81012 h 81012"/>
                    <a:gd name="connsiteX5" fmla="*/ 539120 w 599374"/>
                    <a:gd name="connsiteY5" fmla="*/ 81012 h 8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374" h="81012">
                      <a:moveTo>
                        <a:pt x="81521" y="74749"/>
                      </a:moveTo>
                      <a:lnTo>
                        <a:pt x="0" y="74606"/>
                      </a:lnTo>
                      <a:lnTo>
                        <a:pt x="121873" y="0"/>
                      </a:lnTo>
                      <a:lnTo>
                        <a:pt x="501939" y="4243"/>
                      </a:lnTo>
                      <a:lnTo>
                        <a:pt x="599374" y="81012"/>
                      </a:lnTo>
                      <a:lnTo>
                        <a:pt x="539120" y="81012"/>
                      </a:lnTo>
                    </a:path>
                  </a:pathLst>
                </a:custGeom>
                <a:grpFill/>
                <a:ln w="25400">
                  <a:solidFill>
                    <a:schemeClr val="tx2"/>
                  </a:solidFill>
                </a:ln>
              </p:spPr>
              <p:txBody>
                <a:bodyPr rtlCol="0" anchor="ctr"/>
                <a:lstStyle/>
                <a:p>
                  <a:pPr algn="ctr"/>
                  <a:endParaRPr lang="en-US" sz="2800"/>
                </a:p>
              </p:txBody>
            </p:sp>
            <p:sp>
              <p:nvSpPr>
                <p:cNvPr id="145" name="Rectangle 144"/>
                <p:cNvSpPr/>
                <p:nvPr/>
              </p:nvSpPr>
              <p:spPr>
                <a:xfrm>
                  <a:off x="7137906" y="2183960"/>
                  <a:ext cx="75459" cy="180467"/>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146" name="Rectangle 145"/>
                <p:cNvSpPr/>
                <p:nvPr/>
              </p:nvSpPr>
              <p:spPr>
                <a:xfrm flipH="1" flipV="1">
                  <a:off x="7052449" y="2154659"/>
                  <a:ext cx="51470" cy="77651"/>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147" name="Rectangle 146"/>
                <p:cNvSpPr/>
                <p:nvPr/>
              </p:nvSpPr>
              <p:spPr>
                <a:xfrm flipH="1" flipV="1">
                  <a:off x="7248672" y="2153493"/>
                  <a:ext cx="51470" cy="77651"/>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grpSp>
        </p:grpSp>
        <p:sp>
          <p:nvSpPr>
            <p:cNvPr id="189" name="Rectangle 188"/>
            <p:cNvSpPr/>
            <p:nvPr/>
          </p:nvSpPr>
          <p:spPr>
            <a:xfrm>
              <a:off x="1777069" y="1295465"/>
              <a:ext cx="506645" cy="253916"/>
            </a:xfrm>
            <a:prstGeom prst="rect">
              <a:avLst/>
            </a:prstGeom>
            <a:ln>
              <a:noFill/>
            </a:ln>
          </p:spPr>
          <p:txBody>
            <a:bodyPr wrap="square">
              <a:spAutoFit/>
            </a:bodyPr>
            <a:lstStyle/>
            <a:p>
              <a:pPr lvl="0" algn="ctr"/>
              <a:r>
                <a:rPr lang="en-US" sz="1050" i="1" dirty="0" smtClean="0">
                  <a:solidFill>
                    <a:prstClr val="black"/>
                  </a:solidFill>
                  <a:cs typeface="Calibri"/>
                </a:rPr>
                <a:t>uses</a:t>
              </a:r>
              <a:endParaRPr lang="en-US" sz="1050" i="1" dirty="0">
                <a:solidFill>
                  <a:prstClr val="black"/>
                </a:solidFill>
                <a:cs typeface="Calibri"/>
              </a:endParaRPr>
            </a:p>
          </p:txBody>
        </p:sp>
        <p:cxnSp>
          <p:nvCxnSpPr>
            <p:cNvPr id="190" name="Straight Arrow Connector 189"/>
            <p:cNvCxnSpPr/>
            <p:nvPr/>
          </p:nvCxnSpPr>
          <p:spPr>
            <a:xfrm>
              <a:off x="1514541" y="1350641"/>
              <a:ext cx="871138" cy="3770"/>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91" name="Straight Arrow Connector 190"/>
            <p:cNvCxnSpPr/>
            <p:nvPr/>
          </p:nvCxnSpPr>
          <p:spPr>
            <a:xfrm>
              <a:off x="2916112" y="1532114"/>
              <a:ext cx="1171940" cy="927264"/>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a:off x="805108" y="992846"/>
              <a:ext cx="1058481" cy="892449"/>
              <a:chOff x="805108" y="992846"/>
              <a:chExt cx="1058481" cy="892449"/>
            </a:xfrm>
          </p:grpSpPr>
          <p:pic>
            <p:nvPicPr>
              <p:cNvPr id="186" name="Picture 185"/>
              <p:cNvPicPr>
                <a:picLocks noChangeAspect="1"/>
              </p:cNvPicPr>
              <p:nvPr/>
            </p:nvPicPr>
            <p:blipFill>
              <a:blip r:embed="rId3">
                <a:clrChange>
                  <a:clrFrom>
                    <a:srgbClr val="B4D7F9"/>
                  </a:clrFrom>
                  <a:clrTo>
                    <a:srgbClr val="B4D7F9">
                      <a:alpha val="0"/>
                    </a:srgbClr>
                  </a:clrTo>
                </a:clrChange>
                <a:duotone>
                  <a:prstClr val="black"/>
                  <a:srgbClr val="7030A0">
                    <a:tint val="45000"/>
                    <a:satMod val="400000"/>
                  </a:srgbClr>
                </a:duotone>
              </a:blip>
              <a:stretch>
                <a:fillRect/>
              </a:stretch>
            </p:blipFill>
            <p:spPr>
              <a:xfrm>
                <a:off x="1113105" y="992846"/>
                <a:ext cx="424650" cy="638532"/>
              </a:xfrm>
              <a:prstGeom prst="rect">
                <a:avLst/>
              </a:prstGeom>
              <a:effectLst/>
            </p:spPr>
          </p:pic>
          <p:sp>
            <p:nvSpPr>
              <p:cNvPr id="192" name="Rectangle 191"/>
              <p:cNvSpPr/>
              <p:nvPr/>
            </p:nvSpPr>
            <p:spPr>
              <a:xfrm>
                <a:off x="805108" y="1608296"/>
                <a:ext cx="1058481" cy="276999"/>
              </a:xfrm>
              <a:prstGeom prst="rect">
                <a:avLst/>
              </a:prstGeom>
              <a:ln>
                <a:noFill/>
              </a:ln>
            </p:spPr>
            <p:txBody>
              <a:bodyPr wrap="square">
                <a:spAutoFit/>
              </a:bodyPr>
              <a:lstStyle/>
              <a:p>
                <a:pPr lvl="0" algn="ctr"/>
                <a:r>
                  <a:rPr lang="en-US" sz="1200" b="1" dirty="0">
                    <a:solidFill>
                      <a:srgbClr val="7030A0"/>
                    </a:solidFill>
                    <a:ea typeface="Arial" charset="0"/>
                    <a:cs typeface="Arial" charset="0"/>
                  </a:rPr>
                  <a:t>End user</a:t>
                </a:r>
              </a:p>
            </p:txBody>
          </p:sp>
        </p:grpSp>
        <p:sp>
          <p:nvSpPr>
            <p:cNvPr id="198" name="Rectangle 197"/>
            <p:cNvSpPr/>
            <p:nvPr/>
          </p:nvSpPr>
          <p:spPr>
            <a:xfrm>
              <a:off x="3107532" y="1978245"/>
              <a:ext cx="646770" cy="253916"/>
            </a:xfrm>
            <a:prstGeom prst="rect">
              <a:avLst/>
            </a:prstGeom>
            <a:ln>
              <a:noFill/>
            </a:ln>
          </p:spPr>
          <p:txBody>
            <a:bodyPr wrap="square">
              <a:spAutoFit/>
            </a:bodyPr>
            <a:lstStyle/>
            <a:p>
              <a:pPr lvl="0" algn="ctr"/>
              <a:r>
                <a:rPr lang="en-US" sz="1050" i="1" smtClean="0">
                  <a:solidFill>
                    <a:prstClr val="black"/>
                  </a:solidFill>
                  <a:cs typeface="Calibri"/>
                </a:rPr>
                <a:t>calls</a:t>
              </a:r>
              <a:endParaRPr lang="en-US" sz="1050" i="1" dirty="0">
                <a:solidFill>
                  <a:prstClr val="black"/>
                </a:solidFill>
                <a:cs typeface="Calibri"/>
              </a:endParaRPr>
            </a:p>
          </p:txBody>
        </p:sp>
      </p:grpSp>
      <p:grpSp>
        <p:nvGrpSpPr>
          <p:cNvPr id="13" name="Group 12"/>
          <p:cNvGrpSpPr/>
          <p:nvPr/>
        </p:nvGrpSpPr>
        <p:grpSpPr>
          <a:xfrm>
            <a:off x="5529487" y="2363878"/>
            <a:ext cx="3339243" cy="2018193"/>
            <a:chOff x="5529487" y="2363878"/>
            <a:chExt cx="3339243" cy="2018193"/>
          </a:xfrm>
        </p:grpSpPr>
        <p:grpSp>
          <p:nvGrpSpPr>
            <p:cNvPr id="36" name="Group 35"/>
            <p:cNvGrpSpPr/>
            <p:nvPr/>
          </p:nvGrpSpPr>
          <p:grpSpPr>
            <a:xfrm>
              <a:off x="8124793" y="2641129"/>
              <a:ext cx="604402" cy="496878"/>
              <a:chOff x="6911759" y="1788114"/>
              <a:chExt cx="600099" cy="689130"/>
            </a:xfrm>
          </p:grpSpPr>
          <p:sp>
            <p:nvSpPr>
              <p:cNvPr id="17" name="Rectangle 16"/>
              <p:cNvSpPr/>
              <p:nvPr/>
            </p:nvSpPr>
            <p:spPr>
              <a:xfrm>
                <a:off x="6911759" y="1788114"/>
                <a:ext cx="600099" cy="6891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3" name="Straight Connector 2"/>
              <p:cNvCxnSpPr/>
              <p:nvPr/>
            </p:nvCxnSpPr>
            <p:spPr>
              <a:xfrm>
                <a:off x="7010087" y="1956239"/>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V="1">
                <a:off x="7010087"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V="1">
                <a:off x="7053041"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flipV="1">
                <a:off x="7053041" y="1824232"/>
                <a:ext cx="45897" cy="70497"/>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7124482" y="1837601"/>
                <a:ext cx="50806" cy="5712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V="1">
                <a:off x="721329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flipV="1">
                <a:off x="7249730"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V="1">
                <a:off x="7303165"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V="1">
                <a:off x="7381378" y="1828351"/>
                <a:ext cx="47354"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flipH="1" flipV="1">
                <a:off x="7380221"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V="1">
                <a:off x="734254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7010087" y="2013316"/>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7010087" y="2073334"/>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7010087" y="2127933"/>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37" name="Rectangle 36"/>
            <p:cNvSpPr/>
            <p:nvPr/>
          </p:nvSpPr>
          <p:spPr>
            <a:xfrm>
              <a:off x="8000567" y="3105438"/>
              <a:ext cx="868163" cy="415498"/>
            </a:xfrm>
            <a:prstGeom prst="rect">
              <a:avLst/>
            </a:prstGeom>
            <a:ln>
              <a:noFill/>
            </a:ln>
          </p:spPr>
          <p:txBody>
            <a:bodyPr wrap="square">
              <a:spAutoFit/>
            </a:bodyPr>
            <a:lstStyle/>
            <a:p>
              <a:pPr lvl="0" algn="ctr"/>
              <a:r>
                <a:rPr lang="en-US" sz="1050" dirty="0" smtClean="0">
                  <a:solidFill>
                    <a:prstClr val="black"/>
                  </a:solidFill>
                  <a:cs typeface="Calibri"/>
                </a:rPr>
                <a:t>Asset </a:t>
              </a:r>
              <a:r>
                <a:rPr lang="en-US" sz="1050" b="1" dirty="0" smtClean="0">
                  <a:solidFill>
                    <a:prstClr val="black"/>
                  </a:solidFill>
                  <a:cs typeface="Calibri"/>
                </a:rPr>
                <a:t>Registry</a:t>
              </a:r>
              <a:endParaRPr lang="en-US" sz="1050" b="1" dirty="0">
                <a:solidFill>
                  <a:prstClr val="black"/>
                </a:solidFill>
                <a:cs typeface="Calibri"/>
              </a:endParaRPr>
            </a:p>
          </p:txBody>
        </p:sp>
        <p:grpSp>
          <p:nvGrpSpPr>
            <p:cNvPr id="185" name="Group 184"/>
            <p:cNvGrpSpPr/>
            <p:nvPr/>
          </p:nvGrpSpPr>
          <p:grpSpPr>
            <a:xfrm>
              <a:off x="6102423" y="3311864"/>
              <a:ext cx="939872" cy="1070207"/>
              <a:chOff x="6245573" y="3724817"/>
              <a:chExt cx="767802" cy="1070207"/>
            </a:xfrm>
          </p:grpSpPr>
          <p:grpSp>
            <p:nvGrpSpPr>
              <p:cNvPr id="81" name="Group 80"/>
              <p:cNvGrpSpPr/>
              <p:nvPr/>
            </p:nvGrpSpPr>
            <p:grpSpPr>
              <a:xfrm>
                <a:off x="6382600" y="3724817"/>
                <a:ext cx="493749" cy="496878"/>
                <a:chOff x="6913244" y="1783368"/>
                <a:chExt cx="600099" cy="689130"/>
              </a:xfrm>
            </p:grpSpPr>
            <p:sp>
              <p:nvSpPr>
                <p:cNvPr id="82" name="Rectangle 81"/>
                <p:cNvSpPr/>
                <p:nvPr/>
              </p:nvSpPr>
              <p:spPr>
                <a:xfrm>
                  <a:off x="6913244" y="1783368"/>
                  <a:ext cx="600099" cy="6891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83" name="Straight Connector 82"/>
                <p:cNvCxnSpPr/>
                <p:nvPr/>
              </p:nvCxnSpPr>
              <p:spPr>
                <a:xfrm>
                  <a:off x="7010087" y="1956239"/>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flipV="1">
                  <a:off x="7010087"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flipV="1">
                  <a:off x="7053041"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flipH="1" flipV="1">
                  <a:off x="7053041" y="1824232"/>
                  <a:ext cx="45897" cy="70497"/>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flipV="1">
                  <a:off x="7124482" y="1837601"/>
                  <a:ext cx="50806" cy="5712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a:xfrm flipV="1">
                  <a:off x="721329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flipH="1" flipV="1">
                  <a:off x="7249730"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a:xfrm flipV="1">
                  <a:off x="7303165"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1" name="Straight Connector 90"/>
                <p:cNvCxnSpPr/>
                <p:nvPr/>
              </p:nvCxnSpPr>
              <p:spPr>
                <a:xfrm flipV="1">
                  <a:off x="7381378" y="1828351"/>
                  <a:ext cx="47354"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flipH="1" flipV="1">
                  <a:off x="7380221"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a:xfrm flipV="1">
                  <a:off x="734254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a:off x="7010087" y="2013316"/>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a:off x="7010087" y="2073334"/>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6" name="Straight Connector 95"/>
                <p:cNvCxnSpPr/>
                <p:nvPr/>
              </p:nvCxnSpPr>
              <p:spPr>
                <a:xfrm>
                  <a:off x="7010087" y="2127933"/>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97" name="Rectangle 96"/>
              <p:cNvSpPr/>
              <p:nvPr/>
            </p:nvSpPr>
            <p:spPr>
              <a:xfrm>
                <a:off x="6245573" y="4217943"/>
                <a:ext cx="767802" cy="577081"/>
              </a:xfrm>
              <a:prstGeom prst="rect">
                <a:avLst/>
              </a:prstGeom>
              <a:ln>
                <a:noFill/>
              </a:ln>
            </p:spPr>
            <p:txBody>
              <a:bodyPr wrap="square">
                <a:spAutoFit/>
              </a:bodyPr>
              <a:lstStyle/>
              <a:p>
                <a:pPr lvl="0" algn="ctr"/>
                <a:r>
                  <a:rPr lang="en-US" sz="1050" dirty="0" smtClean="0">
                    <a:solidFill>
                      <a:prstClr val="black"/>
                    </a:solidFill>
                    <a:cs typeface="Calibri"/>
                  </a:rPr>
                  <a:t>Transaction </a:t>
                </a:r>
                <a:r>
                  <a:rPr lang="en-US" sz="1050" b="1" dirty="0">
                    <a:solidFill>
                      <a:prstClr val="black"/>
                    </a:solidFill>
                    <a:cs typeface="Calibri"/>
                  </a:rPr>
                  <a:t>R</a:t>
                </a:r>
                <a:r>
                  <a:rPr lang="en-US" sz="1050" b="1" dirty="0" smtClean="0">
                    <a:solidFill>
                      <a:prstClr val="black"/>
                    </a:solidFill>
                    <a:cs typeface="Calibri"/>
                  </a:rPr>
                  <a:t>egistry</a:t>
                </a:r>
                <a:endParaRPr lang="en-US" sz="1050" b="1" dirty="0">
                  <a:solidFill>
                    <a:prstClr val="black"/>
                  </a:solidFill>
                  <a:cs typeface="Calibri"/>
                </a:endParaRPr>
              </a:p>
            </p:txBody>
          </p:sp>
        </p:grpSp>
        <p:cxnSp>
          <p:nvCxnSpPr>
            <p:cNvPr id="98" name="Straight Arrow Connector 97"/>
            <p:cNvCxnSpPr>
              <a:stCxn id="200" idx="3"/>
              <a:endCxn id="17" idx="1"/>
            </p:cNvCxnSpPr>
            <p:nvPr/>
          </p:nvCxnSpPr>
          <p:spPr>
            <a:xfrm>
              <a:off x="5529487" y="2886522"/>
              <a:ext cx="2595306" cy="3046"/>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0" name="Straight Arrow Connector 99"/>
            <p:cNvCxnSpPr>
              <a:stCxn id="118" idx="1"/>
              <a:endCxn id="82" idx="0"/>
            </p:cNvCxnSpPr>
            <p:nvPr/>
          </p:nvCxnSpPr>
          <p:spPr>
            <a:xfrm flipH="1">
              <a:off x="6572360" y="2959590"/>
              <a:ext cx="3641" cy="352274"/>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77" name="Rectangle 176"/>
            <p:cNvSpPr/>
            <p:nvPr/>
          </p:nvSpPr>
          <p:spPr>
            <a:xfrm>
              <a:off x="6124680" y="2363878"/>
              <a:ext cx="928186" cy="415498"/>
            </a:xfrm>
            <a:prstGeom prst="rect">
              <a:avLst/>
            </a:prstGeom>
            <a:ln>
              <a:noFill/>
            </a:ln>
          </p:spPr>
          <p:txBody>
            <a:bodyPr wrap="square">
              <a:spAutoFit/>
            </a:bodyPr>
            <a:lstStyle/>
            <a:p>
              <a:pPr lvl="0" algn="ctr"/>
              <a:r>
                <a:rPr lang="en-US" sz="1050" i="1" dirty="0" smtClean="0">
                  <a:solidFill>
                    <a:prstClr val="black"/>
                  </a:solidFill>
                  <a:cs typeface="Calibri"/>
                </a:rPr>
                <a:t>invokes transaction</a:t>
              </a:r>
              <a:endParaRPr lang="en-US" sz="1050" i="1" dirty="0">
                <a:solidFill>
                  <a:prstClr val="black"/>
                </a:solidFill>
                <a:cs typeface="Calibri"/>
              </a:endParaRPr>
            </a:p>
          </p:txBody>
        </p:sp>
        <p:grpSp>
          <p:nvGrpSpPr>
            <p:cNvPr id="120" name="Group 119"/>
            <p:cNvGrpSpPr/>
            <p:nvPr/>
          </p:nvGrpSpPr>
          <p:grpSpPr>
            <a:xfrm>
              <a:off x="6491774" y="2789293"/>
              <a:ext cx="168454" cy="170297"/>
              <a:chOff x="5770373" y="1617785"/>
              <a:chExt cx="137614" cy="170297"/>
            </a:xfrm>
            <a:solidFill>
              <a:schemeClr val="bg1"/>
            </a:solidFill>
          </p:grpSpPr>
          <p:sp>
            <p:nvSpPr>
              <p:cNvPr id="118" name="Snip Single Corner Rectangle 117"/>
              <p:cNvSpPr/>
              <p:nvPr/>
            </p:nvSpPr>
            <p:spPr>
              <a:xfrm>
                <a:off x="5770373" y="1617785"/>
                <a:ext cx="137614" cy="170297"/>
              </a:xfrm>
              <a:prstGeom prst="snip1Rect">
                <a:avLst/>
              </a:prstGeom>
              <a:grpFill/>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119" name="5-Point Star 118"/>
              <p:cNvSpPr/>
              <p:nvPr/>
            </p:nvSpPr>
            <p:spPr>
              <a:xfrm>
                <a:off x="5800217" y="1670019"/>
                <a:ext cx="70357" cy="61395"/>
              </a:xfrm>
              <a:prstGeom prst="star5">
                <a:avLst/>
              </a:prstGeom>
              <a:grpFill/>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sp>
          <p:nvSpPr>
            <p:cNvPr id="224" name="Rectangle 223"/>
            <p:cNvSpPr/>
            <p:nvPr/>
          </p:nvSpPr>
          <p:spPr>
            <a:xfrm>
              <a:off x="7423119" y="2635064"/>
              <a:ext cx="672620" cy="253916"/>
            </a:xfrm>
            <a:prstGeom prst="rect">
              <a:avLst/>
            </a:prstGeom>
            <a:ln>
              <a:noFill/>
            </a:ln>
          </p:spPr>
          <p:txBody>
            <a:bodyPr wrap="square">
              <a:spAutoFit/>
            </a:bodyPr>
            <a:lstStyle/>
            <a:p>
              <a:pPr lvl="0" algn="ctr"/>
              <a:r>
                <a:rPr lang="en-US" sz="1050" i="1" smtClean="0">
                  <a:solidFill>
                    <a:prstClr val="black"/>
                  </a:solidFill>
                  <a:cs typeface="Calibri"/>
                </a:rPr>
                <a:t>updates</a:t>
              </a:r>
              <a:endParaRPr lang="en-US" sz="1050" i="1" dirty="0">
                <a:solidFill>
                  <a:prstClr val="black"/>
                </a:solidFill>
                <a:cs typeface="Calibri"/>
              </a:endParaRPr>
            </a:p>
          </p:txBody>
        </p:sp>
      </p:grpSp>
      <p:grpSp>
        <p:nvGrpSpPr>
          <p:cNvPr id="21" name="Group 20"/>
          <p:cNvGrpSpPr/>
          <p:nvPr/>
        </p:nvGrpSpPr>
        <p:grpSpPr>
          <a:xfrm>
            <a:off x="2451638" y="2566570"/>
            <a:ext cx="1622618" cy="1217768"/>
            <a:chOff x="2451638" y="2566570"/>
            <a:chExt cx="1622618" cy="1217768"/>
          </a:xfrm>
        </p:grpSpPr>
        <p:sp>
          <p:nvSpPr>
            <p:cNvPr id="60" name="Rectangle 59"/>
            <p:cNvSpPr/>
            <p:nvPr/>
          </p:nvSpPr>
          <p:spPr>
            <a:xfrm>
              <a:off x="3485293" y="2578076"/>
              <a:ext cx="506645" cy="253916"/>
            </a:xfrm>
            <a:prstGeom prst="rect">
              <a:avLst/>
            </a:prstGeom>
            <a:ln>
              <a:noFill/>
            </a:ln>
          </p:spPr>
          <p:txBody>
            <a:bodyPr wrap="square">
              <a:spAutoFit/>
            </a:bodyPr>
            <a:lstStyle/>
            <a:p>
              <a:pPr lvl="0" algn="ctr"/>
              <a:r>
                <a:rPr lang="en-US" sz="1050" i="1" dirty="0" smtClean="0">
                  <a:solidFill>
                    <a:prstClr val="black"/>
                  </a:solidFill>
                  <a:cs typeface="Calibri"/>
                </a:rPr>
                <a:t>hosts</a:t>
              </a:r>
              <a:endParaRPr lang="en-US" sz="1050" i="1" dirty="0">
                <a:solidFill>
                  <a:prstClr val="black"/>
                </a:solidFill>
                <a:cs typeface="Calibri"/>
              </a:endParaRPr>
            </a:p>
          </p:txBody>
        </p:sp>
        <p:cxnSp>
          <p:nvCxnSpPr>
            <p:cNvPr id="61" name="Straight Arrow Connector 60"/>
            <p:cNvCxnSpPr>
              <a:stCxn id="156" idx="3"/>
              <a:endCxn id="200" idx="1"/>
            </p:cNvCxnSpPr>
            <p:nvPr/>
          </p:nvCxnSpPr>
          <p:spPr>
            <a:xfrm>
              <a:off x="3191049" y="2885836"/>
              <a:ext cx="883207" cy="686"/>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11" name="Group 10"/>
            <p:cNvGrpSpPr/>
            <p:nvPr/>
          </p:nvGrpSpPr>
          <p:grpSpPr>
            <a:xfrm>
              <a:off x="2451638" y="2566570"/>
              <a:ext cx="1058481" cy="1217768"/>
              <a:chOff x="2451638" y="2566570"/>
              <a:chExt cx="1058481" cy="1217768"/>
            </a:xfrm>
          </p:grpSpPr>
          <p:sp>
            <p:nvSpPr>
              <p:cNvPr id="41" name="Rectangle 40"/>
              <p:cNvSpPr/>
              <p:nvPr/>
            </p:nvSpPr>
            <p:spPr>
              <a:xfrm>
                <a:off x="2451638" y="3138007"/>
                <a:ext cx="1058481" cy="646331"/>
              </a:xfrm>
              <a:prstGeom prst="rect">
                <a:avLst/>
              </a:prstGeom>
              <a:ln>
                <a:noFill/>
              </a:ln>
            </p:spPr>
            <p:txBody>
              <a:bodyPr wrap="square">
                <a:spAutoFit/>
              </a:bodyPr>
              <a:lstStyle/>
              <a:p>
                <a:pPr lvl="0" algn="ctr"/>
                <a:r>
                  <a:rPr lang="en-US" sz="1200" b="1" dirty="0">
                    <a:solidFill>
                      <a:srgbClr val="FF0000"/>
                    </a:solidFill>
                    <a:ea typeface="Arial" charset="0"/>
                    <a:cs typeface="Arial" charset="0"/>
                  </a:rPr>
                  <a:t>Business </a:t>
                </a:r>
                <a:r>
                  <a:rPr lang="en-US" sz="1200" b="1" dirty="0" smtClean="0">
                    <a:solidFill>
                      <a:srgbClr val="FF0000"/>
                    </a:solidFill>
                    <a:ea typeface="Arial" charset="0"/>
                    <a:cs typeface="Arial" charset="0"/>
                  </a:rPr>
                  <a:t>Service Consumer</a:t>
                </a:r>
                <a:endParaRPr lang="en-US" sz="1050" b="1" dirty="0">
                  <a:solidFill>
                    <a:prstClr val="black"/>
                  </a:solidFill>
                  <a:cs typeface="Calibri"/>
                </a:endParaRPr>
              </a:p>
            </p:txBody>
          </p:sp>
          <p:pic>
            <p:nvPicPr>
              <p:cNvPr id="156" name="Picture 155"/>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2766399" y="2566570"/>
                <a:ext cx="424650" cy="638532"/>
              </a:xfrm>
              <a:prstGeom prst="rect">
                <a:avLst/>
              </a:prstGeom>
              <a:effectLst/>
            </p:spPr>
          </p:pic>
        </p:grpSp>
      </p:grpSp>
      <p:grpSp>
        <p:nvGrpSpPr>
          <p:cNvPr id="16" name="Group 15"/>
          <p:cNvGrpSpPr/>
          <p:nvPr/>
        </p:nvGrpSpPr>
        <p:grpSpPr>
          <a:xfrm>
            <a:off x="1296382" y="1878146"/>
            <a:ext cx="5984442" cy="3313556"/>
            <a:chOff x="1296382" y="1878146"/>
            <a:chExt cx="5984442" cy="3313556"/>
          </a:xfrm>
        </p:grpSpPr>
        <p:grpSp>
          <p:nvGrpSpPr>
            <p:cNvPr id="63" name="Group 62"/>
            <p:cNvGrpSpPr/>
            <p:nvPr/>
          </p:nvGrpSpPr>
          <p:grpSpPr>
            <a:xfrm>
              <a:off x="2681130" y="4117743"/>
              <a:ext cx="604402" cy="496878"/>
              <a:chOff x="6913244" y="1783368"/>
              <a:chExt cx="600099" cy="689130"/>
            </a:xfrm>
          </p:grpSpPr>
          <p:sp>
            <p:nvSpPr>
              <p:cNvPr id="64" name="Rectangle 63"/>
              <p:cNvSpPr/>
              <p:nvPr/>
            </p:nvSpPr>
            <p:spPr>
              <a:xfrm>
                <a:off x="6913244" y="1783368"/>
                <a:ext cx="600099" cy="6891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65" name="Straight Connector 64"/>
              <p:cNvCxnSpPr/>
              <p:nvPr/>
            </p:nvCxnSpPr>
            <p:spPr>
              <a:xfrm>
                <a:off x="7010087" y="1956239"/>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66" name="Straight Connector 65"/>
              <p:cNvCxnSpPr/>
              <p:nvPr/>
            </p:nvCxnSpPr>
            <p:spPr>
              <a:xfrm flipV="1">
                <a:off x="7010087"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66"/>
              <p:cNvCxnSpPr/>
              <p:nvPr/>
            </p:nvCxnSpPr>
            <p:spPr>
              <a:xfrm flipV="1">
                <a:off x="7053041"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H="1" flipV="1">
                <a:off x="7053041" y="1824232"/>
                <a:ext cx="45897" cy="70497"/>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flipV="1">
                <a:off x="7124482" y="1837601"/>
                <a:ext cx="50806" cy="5712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flipV="1">
                <a:off x="721329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flipH="1" flipV="1">
                <a:off x="7249730"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flipV="1">
                <a:off x="7303165"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flipV="1">
                <a:off x="7381378" y="1828351"/>
                <a:ext cx="47354"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flipH="1" flipV="1">
                <a:off x="7380221"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flipV="1">
                <a:off x="734254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7010087" y="2013316"/>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7010087" y="2073334"/>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7010087" y="2127933"/>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79" name="Rectangle 78"/>
            <p:cNvSpPr/>
            <p:nvPr/>
          </p:nvSpPr>
          <p:spPr>
            <a:xfrm>
              <a:off x="2585948" y="4614621"/>
              <a:ext cx="868163" cy="577081"/>
            </a:xfrm>
            <a:prstGeom prst="rect">
              <a:avLst/>
            </a:prstGeom>
            <a:ln>
              <a:noFill/>
            </a:ln>
          </p:spPr>
          <p:txBody>
            <a:bodyPr wrap="square">
              <a:spAutoFit/>
            </a:bodyPr>
            <a:lstStyle/>
            <a:p>
              <a:pPr lvl="0" algn="ctr"/>
              <a:r>
                <a:rPr lang="en-US" sz="1050" dirty="0" smtClean="0">
                  <a:solidFill>
                    <a:prstClr val="black"/>
                  </a:solidFill>
                  <a:cs typeface="Calibri"/>
                </a:rPr>
                <a:t>Participant </a:t>
              </a:r>
              <a:r>
                <a:rPr lang="en-US" sz="1050" b="1" dirty="0" smtClean="0">
                  <a:solidFill>
                    <a:prstClr val="black"/>
                  </a:solidFill>
                  <a:cs typeface="Calibri"/>
                </a:rPr>
                <a:t>Registry</a:t>
              </a:r>
              <a:endParaRPr lang="en-US" sz="1050" b="1" dirty="0">
                <a:solidFill>
                  <a:prstClr val="black"/>
                </a:solidFill>
                <a:cs typeface="Calibri"/>
              </a:endParaRPr>
            </a:p>
          </p:txBody>
        </p:sp>
        <p:cxnSp>
          <p:nvCxnSpPr>
            <p:cNvPr id="149" name="Straight Arrow Connector 148"/>
            <p:cNvCxnSpPr>
              <a:endCxn id="64" idx="1"/>
            </p:cNvCxnSpPr>
            <p:nvPr/>
          </p:nvCxnSpPr>
          <p:spPr>
            <a:xfrm rot="16200000" flipH="1">
              <a:off x="754218" y="2439270"/>
              <a:ext cx="2488036" cy="1365787"/>
            </a:xfrm>
            <a:prstGeom prst="bentConnector2">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54" name="Straight Arrow Connector 153"/>
            <p:cNvCxnSpPr>
              <a:endCxn id="64" idx="3"/>
            </p:cNvCxnSpPr>
            <p:nvPr/>
          </p:nvCxnSpPr>
          <p:spPr>
            <a:xfrm rot="10800000" flipV="1">
              <a:off x="3285532" y="2885836"/>
              <a:ext cx="3995292" cy="1480346"/>
            </a:xfrm>
            <a:prstGeom prst="bentConnector3">
              <a:avLst>
                <a:gd name="adj1" fmla="val -764"/>
              </a:avLst>
            </a:prstGeom>
            <a:ln w="6350">
              <a:solidFill>
                <a:schemeClr val="tx2">
                  <a:lumMod val="50000"/>
                </a:schemeClr>
              </a:solidFill>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170" name="Rectangle 169"/>
            <p:cNvSpPr/>
            <p:nvPr/>
          </p:nvSpPr>
          <p:spPr>
            <a:xfrm>
              <a:off x="1296382" y="4340959"/>
              <a:ext cx="863008" cy="253916"/>
            </a:xfrm>
            <a:prstGeom prst="rect">
              <a:avLst/>
            </a:prstGeom>
            <a:ln>
              <a:noFill/>
            </a:ln>
          </p:spPr>
          <p:txBody>
            <a:bodyPr wrap="square">
              <a:spAutoFit/>
            </a:bodyPr>
            <a:lstStyle/>
            <a:p>
              <a:pPr lvl="0" algn="ctr"/>
              <a:r>
                <a:rPr lang="en-US" sz="1050" i="1" dirty="0">
                  <a:solidFill>
                    <a:prstClr val="black"/>
                  </a:solidFill>
                  <a:cs typeface="Calibri"/>
                </a:rPr>
                <a:t>d</a:t>
              </a:r>
              <a:r>
                <a:rPr lang="en-US" sz="1050" i="1" dirty="0" smtClean="0">
                  <a:solidFill>
                    <a:prstClr val="black"/>
                  </a:solidFill>
                  <a:cs typeface="Calibri"/>
                </a:rPr>
                <a:t>efined in</a:t>
              </a:r>
            </a:p>
          </p:txBody>
        </p:sp>
        <p:sp>
          <p:nvSpPr>
            <p:cNvPr id="205" name="Rectangle 204"/>
            <p:cNvSpPr/>
            <p:nvPr/>
          </p:nvSpPr>
          <p:spPr>
            <a:xfrm>
              <a:off x="2167697" y="3757500"/>
              <a:ext cx="863008" cy="253916"/>
            </a:xfrm>
            <a:prstGeom prst="rect">
              <a:avLst/>
            </a:prstGeom>
            <a:ln>
              <a:noFill/>
            </a:ln>
          </p:spPr>
          <p:txBody>
            <a:bodyPr wrap="square">
              <a:spAutoFit/>
            </a:bodyPr>
            <a:lstStyle/>
            <a:p>
              <a:pPr lvl="0" algn="ctr"/>
              <a:r>
                <a:rPr lang="en-US" sz="1050" i="1" dirty="0">
                  <a:solidFill>
                    <a:prstClr val="black"/>
                  </a:solidFill>
                  <a:cs typeface="Calibri"/>
                </a:rPr>
                <a:t>d</a:t>
              </a:r>
              <a:r>
                <a:rPr lang="en-US" sz="1050" i="1" dirty="0" smtClean="0">
                  <a:solidFill>
                    <a:prstClr val="black"/>
                  </a:solidFill>
                  <a:cs typeface="Calibri"/>
                </a:rPr>
                <a:t>efined in</a:t>
              </a:r>
            </a:p>
          </p:txBody>
        </p:sp>
        <p:cxnSp>
          <p:nvCxnSpPr>
            <p:cNvPr id="206" name="Straight Arrow Connector 205"/>
            <p:cNvCxnSpPr>
              <a:stCxn id="41" idx="2"/>
              <a:endCxn id="64" idx="0"/>
            </p:cNvCxnSpPr>
            <p:nvPr/>
          </p:nvCxnSpPr>
          <p:spPr>
            <a:xfrm>
              <a:off x="2980879" y="3784338"/>
              <a:ext cx="2452" cy="333405"/>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225" name="Rectangle 224"/>
            <p:cNvSpPr/>
            <p:nvPr/>
          </p:nvSpPr>
          <p:spPr>
            <a:xfrm>
              <a:off x="3605707" y="4335768"/>
              <a:ext cx="672620" cy="253916"/>
            </a:xfrm>
            <a:prstGeom prst="rect">
              <a:avLst/>
            </a:prstGeom>
            <a:ln>
              <a:noFill/>
            </a:ln>
          </p:spPr>
          <p:txBody>
            <a:bodyPr wrap="square">
              <a:spAutoFit/>
            </a:bodyPr>
            <a:lstStyle/>
            <a:p>
              <a:pPr lvl="0" algn="ctr"/>
              <a:r>
                <a:rPr lang="en-US" sz="1050" i="1" smtClean="0">
                  <a:solidFill>
                    <a:prstClr val="black"/>
                  </a:solidFill>
                  <a:cs typeface="Calibri"/>
                </a:rPr>
                <a:t>updates</a:t>
              </a:r>
              <a:endParaRPr lang="en-US" sz="1050" i="1" dirty="0">
                <a:solidFill>
                  <a:prstClr val="black"/>
                </a:solidFill>
                <a:cs typeface="Calibri"/>
              </a:endParaRPr>
            </a:p>
          </p:txBody>
        </p:sp>
      </p:grpSp>
      <p:grpSp>
        <p:nvGrpSpPr>
          <p:cNvPr id="26" name="Group 25"/>
          <p:cNvGrpSpPr/>
          <p:nvPr/>
        </p:nvGrpSpPr>
        <p:grpSpPr>
          <a:xfrm>
            <a:off x="2378161" y="1067247"/>
            <a:ext cx="5935686" cy="2529758"/>
            <a:chOff x="2378161" y="1067247"/>
            <a:chExt cx="5935686" cy="2529758"/>
          </a:xfrm>
        </p:grpSpPr>
        <p:cxnSp>
          <p:nvCxnSpPr>
            <p:cNvPr id="58" name="Straight Arrow Connector 57"/>
            <p:cNvCxnSpPr>
              <a:stCxn id="152" idx="2"/>
              <a:endCxn id="200" idx="0"/>
            </p:cNvCxnSpPr>
            <p:nvPr/>
          </p:nvCxnSpPr>
          <p:spPr>
            <a:xfrm>
              <a:off x="4801811" y="1926141"/>
              <a:ext cx="61" cy="249897"/>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59" name="Rectangle 58"/>
            <p:cNvSpPr/>
            <p:nvPr/>
          </p:nvSpPr>
          <p:spPr>
            <a:xfrm>
              <a:off x="4010025" y="1840666"/>
              <a:ext cx="732418" cy="415498"/>
            </a:xfrm>
            <a:prstGeom prst="rect">
              <a:avLst/>
            </a:prstGeom>
            <a:ln>
              <a:noFill/>
            </a:ln>
          </p:spPr>
          <p:txBody>
            <a:bodyPr wrap="square">
              <a:spAutoFit/>
            </a:bodyPr>
            <a:lstStyle/>
            <a:p>
              <a:pPr lvl="0" algn="ctr"/>
              <a:r>
                <a:rPr lang="en-US" sz="1050" i="1" dirty="0" smtClean="0">
                  <a:solidFill>
                    <a:prstClr val="black"/>
                  </a:solidFill>
                  <a:cs typeface="Calibri"/>
                </a:rPr>
                <a:t>develops</a:t>
              </a:r>
              <a:endParaRPr lang="en-US" sz="1050" i="1" dirty="0">
                <a:solidFill>
                  <a:prstClr val="black"/>
                </a:solidFill>
                <a:cs typeface="Calibri"/>
              </a:endParaRPr>
            </a:p>
          </p:txBody>
        </p:sp>
        <p:sp>
          <p:nvSpPr>
            <p:cNvPr id="221" name="Rectangle 220"/>
            <p:cNvSpPr/>
            <p:nvPr/>
          </p:nvSpPr>
          <p:spPr>
            <a:xfrm>
              <a:off x="5176216" y="1355382"/>
              <a:ext cx="735100" cy="415498"/>
            </a:xfrm>
            <a:prstGeom prst="rect">
              <a:avLst/>
            </a:prstGeom>
            <a:ln>
              <a:noFill/>
            </a:ln>
          </p:spPr>
          <p:txBody>
            <a:bodyPr wrap="square">
              <a:spAutoFit/>
            </a:bodyPr>
            <a:lstStyle/>
            <a:p>
              <a:pPr lvl="0"/>
              <a:r>
                <a:rPr lang="en-US" sz="1050" i="1" smtClean="0">
                  <a:solidFill>
                    <a:prstClr val="black"/>
                  </a:solidFill>
                  <a:cs typeface="Calibri"/>
                </a:rPr>
                <a:t>develops</a:t>
              </a:r>
              <a:endParaRPr lang="en-US" sz="1050" i="1" dirty="0">
                <a:solidFill>
                  <a:prstClr val="black"/>
                </a:solidFill>
                <a:cs typeface="Calibri"/>
              </a:endParaRPr>
            </a:p>
          </p:txBody>
        </p:sp>
        <p:cxnSp>
          <p:nvCxnSpPr>
            <p:cNvPr id="222" name="Straight Arrow Connector 221"/>
            <p:cNvCxnSpPr/>
            <p:nvPr/>
          </p:nvCxnSpPr>
          <p:spPr>
            <a:xfrm flipV="1">
              <a:off x="5017040" y="1379605"/>
              <a:ext cx="1087197" cy="6583"/>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179" name="Group 178"/>
            <p:cNvGrpSpPr/>
            <p:nvPr/>
          </p:nvGrpSpPr>
          <p:grpSpPr>
            <a:xfrm>
              <a:off x="2378161" y="1088228"/>
              <a:ext cx="1049992" cy="429272"/>
              <a:chOff x="4333436" y="2028136"/>
              <a:chExt cx="857761" cy="665617"/>
            </a:xfrm>
          </p:grpSpPr>
          <p:sp>
            <p:nvSpPr>
              <p:cNvPr id="183" name="Rounded Rectangle 182"/>
              <p:cNvSpPr/>
              <p:nvPr/>
            </p:nvSpPr>
            <p:spPr>
              <a:xfrm>
                <a:off x="4333436" y="2028138"/>
                <a:ext cx="851647" cy="665615"/>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81" name="Rectangle 180"/>
              <p:cNvSpPr/>
              <p:nvPr/>
            </p:nvSpPr>
            <p:spPr>
              <a:xfrm>
                <a:off x="4350306" y="2028136"/>
                <a:ext cx="840891" cy="644259"/>
              </a:xfrm>
              <a:prstGeom prst="rect">
                <a:avLst/>
              </a:prstGeom>
              <a:ln>
                <a:noFill/>
              </a:ln>
            </p:spPr>
            <p:txBody>
              <a:bodyPr wrap="square">
                <a:spAutoFit/>
              </a:bodyPr>
              <a:lstStyle/>
              <a:p>
                <a:pPr lvl="0" algn="ctr"/>
                <a:r>
                  <a:rPr lang="en-US" sz="1050" b="1" dirty="0" smtClean="0">
                    <a:solidFill>
                      <a:prstClr val="black"/>
                    </a:solidFill>
                    <a:cs typeface="Calibri"/>
                  </a:rPr>
                  <a:t>Presentation Logic</a:t>
                </a:r>
                <a:endParaRPr lang="en-US" sz="1050" b="1" dirty="0">
                  <a:solidFill>
                    <a:prstClr val="black"/>
                  </a:solidFill>
                  <a:cs typeface="Calibri"/>
                </a:endParaRPr>
              </a:p>
            </p:txBody>
          </p:sp>
        </p:grpSp>
        <p:sp>
          <p:nvSpPr>
            <p:cNvPr id="187" name="Rectangle 186"/>
            <p:cNvSpPr/>
            <p:nvPr/>
          </p:nvSpPr>
          <p:spPr>
            <a:xfrm>
              <a:off x="3574467" y="1378101"/>
              <a:ext cx="735100" cy="415498"/>
            </a:xfrm>
            <a:prstGeom prst="rect">
              <a:avLst/>
            </a:prstGeom>
            <a:ln>
              <a:noFill/>
            </a:ln>
          </p:spPr>
          <p:txBody>
            <a:bodyPr wrap="square">
              <a:spAutoFit/>
            </a:bodyPr>
            <a:lstStyle/>
            <a:p>
              <a:pPr lvl="0"/>
              <a:r>
                <a:rPr lang="en-US" sz="1050" i="1" smtClean="0">
                  <a:solidFill>
                    <a:prstClr val="black"/>
                  </a:solidFill>
                  <a:cs typeface="Calibri"/>
                </a:rPr>
                <a:t>develops</a:t>
              </a:r>
              <a:endParaRPr lang="en-US" sz="1050" i="1" dirty="0">
                <a:solidFill>
                  <a:prstClr val="black"/>
                </a:solidFill>
                <a:cs typeface="Calibri"/>
              </a:endParaRPr>
            </a:p>
          </p:txBody>
        </p:sp>
        <p:cxnSp>
          <p:nvCxnSpPr>
            <p:cNvPr id="188" name="Straight Arrow Connector 187"/>
            <p:cNvCxnSpPr/>
            <p:nvPr/>
          </p:nvCxnSpPr>
          <p:spPr>
            <a:xfrm flipH="1">
              <a:off x="3424005" y="1381984"/>
              <a:ext cx="1162577" cy="3776"/>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a:off x="6127198" y="1067247"/>
              <a:ext cx="2186649" cy="974742"/>
              <a:chOff x="6127198" y="1067247"/>
              <a:chExt cx="2186649" cy="974742"/>
            </a:xfrm>
          </p:grpSpPr>
          <p:grpSp>
            <p:nvGrpSpPr>
              <p:cNvPr id="158" name="Group 157"/>
              <p:cNvGrpSpPr/>
              <p:nvPr/>
            </p:nvGrpSpPr>
            <p:grpSpPr>
              <a:xfrm>
                <a:off x="7494161" y="1443506"/>
                <a:ext cx="168454" cy="170297"/>
                <a:chOff x="5770373" y="1617785"/>
                <a:chExt cx="137614" cy="170297"/>
              </a:xfrm>
            </p:grpSpPr>
            <p:sp>
              <p:nvSpPr>
                <p:cNvPr id="159" name="Snip Single Corner Rectangle 158"/>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160" name="5-Point Star 159"/>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sp>
            <p:nvSpPr>
              <p:cNvPr id="166" name="Rectangle 165"/>
              <p:cNvSpPr/>
              <p:nvPr/>
            </p:nvSpPr>
            <p:spPr>
              <a:xfrm>
                <a:off x="6863694" y="1626491"/>
                <a:ext cx="1416433" cy="415498"/>
              </a:xfrm>
              <a:prstGeom prst="rect">
                <a:avLst/>
              </a:prstGeom>
              <a:ln>
                <a:noFill/>
              </a:ln>
            </p:spPr>
            <p:txBody>
              <a:bodyPr wrap="square">
                <a:spAutoFit/>
              </a:bodyPr>
              <a:lstStyle/>
              <a:p>
                <a:pPr lvl="0" algn="ctr"/>
                <a:r>
                  <a:rPr lang="en-US" sz="1050" dirty="0">
                    <a:solidFill>
                      <a:prstClr val="black"/>
                    </a:solidFill>
                    <a:cs typeface="Calibri"/>
                  </a:rPr>
                  <a:t>T</a:t>
                </a:r>
                <a:r>
                  <a:rPr lang="en-US" sz="1050" dirty="0" smtClean="0">
                    <a:solidFill>
                      <a:prstClr val="black"/>
                    </a:solidFill>
                    <a:cs typeface="Calibri"/>
                  </a:rPr>
                  <a:t>ransaction </a:t>
                </a:r>
                <a:r>
                  <a:rPr lang="en-US" sz="1050" dirty="0">
                    <a:solidFill>
                      <a:prstClr val="black"/>
                    </a:solidFill>
                    <a:cs typeface="Calibri"/>
                  </a:rPr>
                  <a:t>P</a:t>
                </a:r>
                <a:r>
                  <a:rPr lang="en-US" sz="1050" dirty="0" smtClean="0">
                    <a:solidFill>
                      <a:prstClr val="black"/>
                    </a:solidFill>
                    <a:cs typeface="Calibri"/>
                  </a:rPr>
                  <a:t>rocessor Functions</a:t>
                </a:r>
                <a:endParaRPr lang="en-US" sz="1050" dirty="0">
                  <a:solidFill>
                    <a:prstClr val="black"/>
                  </a:solidFill>
                  <a:cs typeface="Calibri"/>
                </a:endParaRPr>
              </a:p>
            </p:txBody>
          </p:sp>
          <p:sp>
            <p:nvSpPr>
              <p:cNvPr id="193" name="Rectangle 192"/>
              <p:cNvSpPr/>
              <p:nvPr/>
            </p:nvSpPr>
            <p:spPr>
              <a:xfrm>
                <a:off x="6250821" y="1639206"/>
                <a:ext cx="608189" cy="253916"/>
              </a:xfrm>
              <a:prstGeom prst="rect">
                <a:avLst/>
              </a:prstGeom>
              <a:ln>
                <a:noFill/>
              </a:ln>
            </p:spPr>
            <p:txBody>
              <a:bodyPr wrap="square">
                <a:spAutoFit/>
              </a:bodyPr>
              <a:lstStyle/>
              <a:p>
                <a:pPr lvl="0" algn="ctr"/>
                <a:r>
                  <a:rPr lang="en-US" sz="1050" dirty="0">
                    <a:solidFill>
                      <a:prstClr val="black"/>
                    </a:solidFill>
                    <a:cs typeface="Calibri"/>
                  </a:rPr>
                  <a:t>M</a:t>
                </a:r>
                <a:r>
                  <a:rPr lang="en-US" sz="1050" dirty="0" smtClean="0">
                    <a:solidFill>
                      <a:prstClr val="black"/>
                    </a:solidFill>
                    <a:cs typeface="Calibri"/>
                  </a:rPr>
                  <a:t>odel</a:t>
                </a:r>
                <a:endParaRPr lang="en-US" sz="1050" dirty="0">
                  <a:solidFill>
                    <a:prstClr val="black"/>
                  </a:solidFill>
                  <a:cs typeface="Calibri"/>
                </a:endParaRPr>
              </a:p>
            </p:txBody>
          </p:sp>
          <p:grpSp>
            <p:nvGrpSpPr>
              <p:cNvPr id="195" name="Group 194"/>
              <p:cNvGrpSpPr/>
              <p:nvPr/>
            </p:nvGrpSpPr>
            <p:grpSpPr>
              <a:xfrm>
                <a:off x="6455484" y="1478133"/>
                <a:ext cx="194010" cy="127250"/>
                <a:chOff x="6961351" y="2040220"/>
                <a:chExt cx="418214" cy="331501"/>
              </a:xfrm>
              <a:solidFill>
                <a:schemeClr val="bg2"/>
              </a:solidFill>
            </p:grpSpPr>
            <p:sp>
              <p:nvSpPr>
                <p:cNvPr id="209" name="Rectangle 208"/>
                <p:cNvSpPr/>
                <p:nvPr/>
              </p:nvSpPr>
              <p:spPr>
                <a:xfrm>
                  <a:off x="7003512" y="2123282"/>
                  <a:ext cx="335479" cy="248439"/>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210" name="Freeform 209"/>
                <p:cNvSpPr/>
                <p:nvPr/>
              </p:nvSpPr>
              <p:spPr>
                <a:xfrm>
                  <a:off x="6961351" y="2040220"/>
                  <a:ext cx="418214" cy="127305"/>
                </a:xfrm>
                <a:custGeom>
                  <a:avLst/>
                  <a:gdLst>
                    <a:gd name="connsiteX0" fmla="*/ 137786 w 745299"/>
                    <a:gd name="connsiteY0" fmla="*/ 125260 h 131523"/>
                    <a:gd name="connsiteX1" fmla="*/ 0 w 745299"/>
                    <a:gd name="connsiteY1" fmla="*/ 131523 h 131523"/>
                    <a:gd name="connsiteX2" fmla="*/ 150312 w 745299"/>
                    <a:gd name="connsiteY2" fmla="*/ 0 h 131523"/>
                    <a:gd name="connsiteX3" fmla="*/ 620038 w 745299"/>
                    <a:gd name="connsiteY3" fmla="*/ 6263 h 131523"/>
                    <a:gd name="connsiteX4" fmla="*/ 745299 w 745299"/>
                    <a:gd name="connsiteY4" fmla="*/ 131523 h 131523"/>
                    <a:gd name="connsiteX5" fmla="*/ 626301 w 745299"/>
                    <a:gd name="connsiteY5" fmla="*/ 131523 h 131523"/>
                    <a:gd name="connsiteX0" fmla="*/ 99895 w 707408"/>
                    <a:gd name="connsiteY0" fmla="*/ 125260 h 131523"/>
                    <a:gd name="connsiteX1" fmla="*/ 0 w 707408"/>
                    <a:gd name="connsiteY1" fmla="*/ 131523 h 131523"/>
                    <a:gd name="connsiteX2" fmla="*/ 112421 w 707408"/>
                    <a:gd name="connsiteY2" fmla="*/ 0 h 131523"/>
                    <a:gd name="connsiteX3" fmla="*/ 582147 w 707408"/>
                    <a:gd name="connsiteY3" fmla="*/ 6263 h 131523"/>
                    <a:gd name="connsiteX4" fmla="*/ 707408 w 707408"/>
                    <a:gd name="connsiteY4" fmla="*/ 131523 h 131523"/>
                    <a:gd name="connsiteX5" fmla="*/ 588410 w 707408"/>
                    <a:gd name="connsiteY5" fmla="*/ 131523 h 131523"/>
                    <a:gd name="connsiteX0" fmla="*/ 125155 w 732668"/>
                    <a:gd name="connsiteY0" fmla="*/ 125260 h 131523"/>
                    <a:gd name="connsiteX1" fmla="*/ 0 w 732668"/>
                    <a:gd name="connsiteY1" fmla="*/ 115016 h 131523"/>
                    <a:gd name="connsiteX2" fmla="*/ 137681 w 732668"/>
                    <a:gd name="connsiteY2" fmla="*/ 0 h 131523"/>
                    <a:gd name="connsiteX3" fmla="*/ 607407 w 732668"/>
                    <a:gd name="connsiteY3" fmla="*/ 6263 h 131523"/>
                    <a:gd name="connsiteX4" fmla="*/ 732668 w 732668"/>
                    <a:gd name="connsiteY4" fmla="*/ 131523 h 131523"/>
                    <a:gd name="connsiteX5" fmla="*/ 613670 w 732668"/>
                    <a:gd name="connsiteY5" fmla="*/ 131523 h 131523"/>
                    <a:gd name="connsiteX0" fmla="*/ 134430 w 741943"/>
                    <a:gd name="connsiteY0" fmla="*/ 125260 h 131523"/>
                    <a:gd name="connsiteX1" fmla="*/ 0 w 741943"/>
                    <a:gd name="connsiteY1" fmla="*/ 125118 h 131523"/>
                    <a:gd name="connsiteX2" fmla="*/ 146956 w 741943"/>
                    <a:gd name="connsiteY2" fmla="*/ 0 h 131523"/>
                    <a:gd name="connsiteX3" fmla="*/ 616682 w 741943"/>
                    <a:gd name="connsiteY3" fmla="*/ 6263 h 131523"/>
                    <a:gd name="connsiteX4" fmla="*/ 741943 w 741943"/>
                    <a:gd name="connsiteY4" fmla="*/ 131523 h 131523"/>
                    <a:gd name="connsiteX5" fmla="*/ 622945 w 741943"/>
                    <a:gd name="connsiteY5" fmla="*/ 131523 h 131523"/>
                    <a:gd name="connsiteX0" fmla="*/ 134430 w 723393"/>
                    <a:gd name="connsiteY0" fmla="*/ 125260 h 131523"/>
                    <a:gd name="connsiteX1" fmla="*/ 0 w 723393"/>
                    <a:gd name="connsiteY1" fmla="*/ 125118 h 131523"/>
                    <a:gd name="connsiteX2" fmla="*/ 146956 w 723393"/>
                    <a:gd name="connsiteY2" fmla="*/ 0 h 131523"/>
                    <a:gd name="connsiteX3" fmla="*/ 616682 w 723393"/>
                    <a:gd name="connsiteY3" fmla="*/ 6263 h 131523"/>
                    <a:gd name="connsiteX4" fmla="*/ 723393 w 723393"/>
                    <a:gd name="connsiteY4" fmla="*/ 131523 h 131523"/>
                    <a:gd name="connsiteX5" fmla="*/ 622945 w 723393"/>
                    <a:gd name="connsiteY5" fmla="*/ 131523 h 131523"/>
                    <a:gd name="connsiteX0" fmla="*/ 134430 w 723393"/>
                    <a:gd name="connsiteY0" fmla="*/ 118997 h 125260"/>
                    <a:gd name="connsiteX1" fmla="*/ 0 w 723393"/>
                    <a:gd name="connsiteY1" fmla="*/ 118855 h 125260"/>
                    <a:gd name="connsiteX2" fmla="*/ 122222 w 723393"/>
                    <a:gd name="connsiteY2" fmla="*/ 46269 h 125260"/>
                    <a:gd name="connsiteX3" fmla="*/ 616682 w 723393"/>
                    <a:gd name="connsiteY3" fmla="*/ 0 h 125260"/>
                    <a:gd name="connsiteX4" fmla="*/ 723393 w 723393"/>
                    <a:gd name="connsiteY4" fmla="*/ 125260 h 125260"/>
                    <a:gd name="connsiteX5" fmla="*/ 622945 w 723393"/>
                    <a:gd name="connsiteY5" fmla="*/ 125260 h 125260"/>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622945 w 723393"/>
                    <a:gd name="connsiteY5" fmla="*/ 78991 h 78991"/>
                    <a:gd name="connsiteX0" fmla="*/ 134430 w 723393"/>
                    <a:gd name="connsiteY0" fmla="*/ 72728 h 81011"/>
                    <a:gd name="connsiteX1" fmla="*/ 0 w 723393"/>
                    <a:gd name="connsiteY1" fmla="*/ 72586 h 81011"/>
                    <a:gd name="connsiteX2" fmla="*/ 122222 w 723393"/>
                    <a:gd name="connsiteY2" fmla="*/ 0 h 81011"/>
                    <a:gd name="connsiteX3" fmla="*/ 619774 w 723393"/>
                    <a:gd name="connsiteY3" fmla="*/ 2222 h 81011"/>
                    <a:gd name="connsiteX4" fmla="*/ 723393 w 723393"/>
                    <a:gd name="connsiteY4" fmla="*/ 78991 h 81011"/>
                    <a:gd name="connsiteX5" fmla="*/ 607487 w 723393"/>
                    <a:gd name="connsiteY5" fmla="*/ 81011 h 81011"/>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592029 w 723393"/>
                    <a:gd name="connsiteY5" fmla="*/ 78991 h 78991"/>
                    <a:gd name="connsiteX0" fmla="*/ 134430 w 652283"/>
                    <a:gd name="connsiteY0" fmla="*/ 72728 h 78991"/>
                    <a:gd name="connsiteX1" fmla="*/ 0 w 652283"/>
                    <a:gd name="connsiteY1" fmla="*/ 72586 h 78991"/>
                    <a:gd name="connsiteX2" fmla="*/ 122222 w 652283"/>
                    <a:gd name="connsiteY2" fmla="*/ 0 h 78991"/>
                    <a:gd name="connsiteX3" fmla="*/ 619774 w 652283"/>
                    <a:gd name="connsiteY3" fmla="*/ 2222 h 78991"/>
                    <a:gd name="connsiteX4" fmla="*/ 652283 w 652283"/>
                    <a:gd name="connsiteY4" fmla="*/ 78991 h 78991"/>
                    <a:gd name="connsiteX5" fmla="*/ 592029 w 65228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548664 w 581173"/>
                    <a:gd name="connsiteY3" fmla="*/ 2222 h 78991"/>
                    <a:gd name="connsiteX4" fmla="*/ 581173 w 581173"/>
                    <a:gd name="connsiteY4" fmla="*/ 78991 h 78991"/>
                    <a:gd name="connsiteX5" fmla="*/ 520919 w 58117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483738 w 581173"/>
                    <a:gd name="connsiteY3" fmla="*/ 2222 h 78991"/>
                    <a:gd name="connsiteX4" fmla="*/ 581173 w 581173"/>
                    <a:gd name="connsiteY4" fmla="*/ 78991 h 78991"/>
                    <a:gd name="connsiteX5" fmla="*/ 520919 w 581173"/>
                    <a:gd name="connsiteY5" fmla="*/ 78991 h 78991"/>
                    <a:gd name="connsiteX0" fmla="*/ 63320 w 581173"/>
                    <a:gd name="connsiteY0" fmla="*/ 70506 h 76769"/>
                    <a:gd name="connsiteX1" fmla="*/ 0 w 581173"/>
                    <a:gd name="connsiteY1" fmla="*/ 76425 h 76769"/>
                    <a:gd name="connsiteX2" fmla="*/ 125314 w 581173"/>
                    <a:gd name="connsiteY2" fmla="*/ 1819 h 76769"/>
                    <a:gd name="connsiteX3" fmla="*/ 483738 w 581173"/>
                    <a:gd name="connsiteY3" fmla="*/ 0 h 76769"/>
                    <a:gd name="connsiteX4" fmla="*/ 581173 w 581173"/>
                    <a:gd name="connsiteY4" fmla="*/ 76769 h 76769"/>
                    <a:gd name="connsiteX5" fmla="*/ 520919 w 581173"/>
                    <a:gd name="connsiteY5" fmla="*/ 76769 h 76769"/>
                    <a:gd name="connsiteX0" fmla="*/ 63320 w 581173"/>
                    <a:gd name="connsiteY0" fmla="*/ 74749 h 81012"/>
                    <a:gd name="connsiteX1" fmla="*/ 0 w 581173"/>
                    <a:gd name="connsiteY1" fmla="*/ 80668 h 81012"/>
                    <a:gd name="connsiteX2" fmla="*/ 103672 w 581173"/>
                    <a:gd name="connsiteY2" fmla="*/ 0 h 81012"/>
                    <a:gd name="connsiteX3" fmla="*/ 483738 w 581173"/>
                    <a:gd name="connsiteY3" fmla="*/ 4243 h 81012"/>
                    <a:gd name="connsiteX4" fmla="*/ 581173 w 581173"/>
                    <a:gd name="connsiteY4" fmla="*/ 81012 h 81012"/>
                    <a:gd name="connsiteX5" fmla="*/ 520919 w 581173"/>
                    <a:gd name="connsiteY5" fmla="*/ 81012 h 81012"/>
                    <a:gd name="connsiteX0" fmla="*/ 67870 w 585723"/>
                    <a:gd name="connsiteY0" fmla="*/ 74749 h 81012"/>
                    <a:gd name="connsiteX1" fmla="*/ 0 w 585723"/>
                    <a:gd name="connsiteY1" fmla="*/ 78647 h 81012"/>
                    <a:gd name="connsiteX2" fmla="*/ 108222 w 585723"/>
                    <a:gd name="connsiteY2" fmla="*/ 0 h 81012"/>
                    <a:gd name="connsiteX3" fmla="*/ 488288 w 585723"/>
                    <a:gd name="connsiteY3" fmla="*/ 4243 h 81012"/>
                    <a:gd name="connsiteX4" fmla="*/ 585723 w 585723"/>
                    <a:gd name="connsiteY4" fmla="*/ 81012 h 81012"/>
                    <a:gd name="connsiteX5" fmla="*/ 525469 w 585723"/>
                    <a:gd name="connsiteY5" fmla="*/ 81012 h 81012"/>
                    <a:gd name="connsiteX0" fmla="*/ 81521 w 599374"/>
                    <a:gd name="connsiteY0" fmla="*/ 74749 h 81012"/>
                    <a:gd name="connsiteX1" fmla="*/ 0 w 599374"/>
                    <a:gd name="connsiteY1" fmla="*/ 74606 h 81012"/>
                    <a:gd name="connsiteX2" fmla="*/ 121873 w 599374"/>
                    <a:gd name="connsiteY2" fmla="*/ 0 h 81012"/>
                    <a:gd name="connsiteX3" fmla="*/ 501939 w 599374"/>
                    <a:gd name="connsiteY3" fmla="*/ 4243 h 81012"/>
                    <a:gd name="connsiteX4" fmla="*/ 599374 w 599374"/>
                    <a:gd name="connsiteY4" fmla="*/ 81012 h 81012"/>
                    <a:gd name="connsiteX5" fmla="*/ 539120 w 599374"/>
                    <a:gd name="connsiteY5" fmla="*/ 81012 h 8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374" h="81012">
                      <a:moveTo>
                        <a:pt x="81521" y="74749"/>
                      </a:moveTo>
                      <a:lnTo>
                        <a:pt x="0" y="74606"/>
                      </a:lnTo>
                      <a:lnTo>
                        <a:pt x="121873" y="0"/>
                      </a:lnTo>
                      <a:lnTo>
                        <a:pt x="501939" y="4243"/>
                      </a:lnTo>
                      <a:lnTo>
                        <a:pt x="599374" y="81012"/>
                      </a:lnTo>
                      <a:lnTo>
                        <a:pt x="539120" y="81012"/>
                      </a:lnTo>
                    </a:path>
                  </a:pathLst>
                </a:custGeom>
                <a:grpFill/>
                <a:ln w="12700">
                  <a:solidFill>
                    <a:schemeClr val="tx2"/>
                  </a:solidFill>
                </a:ln>
              </p:spPr>
              <p:txBody>
                <a:bodyPr rtlCol="0" anchor="ctr"/>
                <a:lstStyle/>
                <a:p>
                  <a:pPr algn="ctr"/>
                  <a:endParaRPr lang="en-US" sz="2800"/>
                </a:p>
              </p:txBody>
            </p:sp>
            <p:sp>
              <p:nvSpPr>
                <p:cNvPr id="211" name="Rectangle 210"/>
                <p:cNvSpPr/>
                <p:nvPr/>
              </p:nvSpPr>
              <p:spPr>
                <a:xfrm>
                  <a:off x="7137906" y="2183960"/>
                  <a:ext cx="75459" cy="180467"/>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212" name="Rectangle 211"/>
                <p:cNvSpPr/>
                <p:nvPr/>
              </p:nvSpPr>
              <p:spPr>
                <a:xfrm flipH="1" flipV="1">
                  <a:off x="7052449" y="2154659"/>
                  <a:ext cx="51470" cy="77651"/>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213" name="Rectangle 212"/>
                <p:cNvSpPr/>
                <p:nvPr/>
              </p:nvSpPr>
              <p:spPr>
                <a:xfrm flipH="1" flipV="1">
                  <a:off x="7248672" y="2153493"/>
                  <a:ext cx="51470" cy="77651"/>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grpSp>
          <p:grpSp>
            <p:nvGrpSpPr>
              <p:cNvPr id="217" name="Group 216"/>
              <p:cNvGrpSpPr/>
              <p:nvPr/>
            </p:nvGrpSpPr>
            <p:grpSpPr>
              <a:xfrm>
                <a:off x="6715192" y="1498953"/>
                <a:ext cx="104897" cy="106430"/>
                <a:chOff x="5770373" y="1617785"/>
                <a:chExt cx="137614" cy="170297"/>
              </a:xfrm>
            </p:grpSpPr>
            <p:sp>
              <p:nvSpPr>
                <p:cNvPr id="218" name="Snip Single Corner Rectangle 217"/>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219" name="5-Point Star 218"/>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sp>
            <p:nvSpPr>
              <p:cNvPr id="196" name="Rounded Rectangle 195"/>
              <p:cNvSpPr/>
              <p:nvPr/>
            </p:nvSpPr>
            <p:spPr>
              <a:xfrm>
                <a:off x="6127198" y="1075610"/>
                <a:ext cx="2137961" cy="957457"/>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97" name="Rectangle 196"/>
              <p:cNvSpPr/>
              <p:nvPr/>
            </p:nvSpPr>
            <p:spPr>
              <a:xfrm>
                <a:off x="6145305" y="1067247"/>
                <a:ext cx="2168542" cy="253916"/>
              </a:xfrm>
              <a:prstGeom prst="rect">
                <a:avLst/>
              </a:prstGeom>
              <a:ln>
                <a:noFill/>
              </a:ln>
            </p:spPr>
            <p:txBody>
              <a:bodyPr wrap="square">
                <a:spAutoFit/>
              </a:bodyPr>
              <a:lstStyle/>
              <a:p>
                <a:pPr lvl="0" algn="ctr"/>
                <a:r>
                  <a:rPr lang="en-US" sz="1050" b="1" dirty="0" smtClean="0">
                    <a:solidFill>
                      <a:prstClr val="black"/>
                    </a:solidFill>
                    <a:cs typeface="Calibri"/>
                  </a:rPr>
                  <a:t>Smart Contract Logic</a:t>
                </a:r>
                <a:endParaRPr lang="en-US" sz="1050" b="1" dirty="0">
                  <a:solidFill>
                    <a:prstClr val="black"/>
                  </a:solidFill>
                  <a:cs typeface="Calibri"/>
                </a:endParaRPr>
              </a:p>
            </p:txBody>
          </p:sp>
          <p:pic>
            <p:nvPicPr>
              <p:cNvPr id="171" name="Picture 170"/>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6228641" y="1382163"/>
                <a:ext cx="190847" cy="286971"/>
              </a:xfrm>
              <a:prstGeom prst="rect">
                <a:avLst/>
              </a:prstGeom>
              <a:effectLst/>
            </p:spPr>
          </p:pic>
        </p:grpSp>
        <p:grpSp>
          <p:nvGrpSpPr>
            <p:cNvPr id="2" name="Group 1"/>
            <p:cNvGrpSpPr/>
            <p:nvPr/>
          </p:nvGrpSpPr>
          <p:grpSpPr>
            <a:xfrm>
              <a:off x="4074256" y="2176038"/>
              <a:ext cx="1455231" cy="1420967"/>
              <a:chOff x="4074256" y="2176038"/>
              <a:chExt cx="1455231" cy="1420967"/>
            </a:xfrm>
          </p:grpSpPr>
          <p:sp>
            <p:nvSpPr>
              <p:cNvPr id="200" name="Rounded Rectangle 199"/>
              <p:cNvSpPr/>
              <p:nvPr/>
            </p:nvSpPr>
            <p:spPr>
              <a:xfrm>
                <a:off x="4074256" y="2176038"/>
                <a:ext cx="1455231" cy="1420967"/>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23" name="Rectangle 222"/>
              <p:cNvSpPr/>
              <p:nvPr/>
            </p:nvSpPr>
            <p:spPr>
              <a:xfrm>
                <a:off x="4186297" y="3316187"/>
                <a:ext cx="1293554" cy="253916"/>
              </a:xfrm>
              <a:prstGeom prst="rect">
                <a:avLst/>
              </a:prstGeom>
              <a:ln>
                <a:noFill/>
              </a:ln>
            </p:spPr>
            <p:txBody>
              <a:bodyPr wrap="square">
                <a:spAutoFit/>
              </a:bodyPr>
              <a:lstStyle/>
              <a:p>
                <a:pPr lvl="0" algn="ctr"/>
                <a:r>
                  <a:rPr lang="en-US" sz="1050" b="1" smtClean="0">
                    <a:solidFill>
                      <a:prstClr val="black"/>
                    </a:solidFill>
                    <a:cs typeface="Calibri"/>
                  </a:rPr>
                  <a:t>Business Logic</a:t>
                </a:r>
                <a:endParaRPr lang="en-US" sz="1050" b="1" dirty="0">
                  <a:solidFill>
                    <a:prstClr val="black"/>
                  </a:solidFill>
                  <a:cs typeface="Calibri"/>
                </a:endParaRPr>
              </a:p>
            </p:txBody>
          </p:sp>
          <p:grpSp>
            <p:nvGrpSpPr>
              <p:cNvPr id="234" name="Group 233"/>
              <p:cNvGrpSpPr/>
              <p:nvPr/>
            </p:nvGrpSpPr>
            <p:grpSpPr>
              <a:xfrm>
                <a:off x="4209189" y="2224473"/>
                <a:ext cx="865403" cy="418095"/>
                <a:chOff x="432135" y="2616233"/>
                <a:chExt cx="865403" cy="418095"/>
              </a:xfrm>
            </p:grpSpPr>
            <p:sp>
              <p:nvSpPr>
                <p:cNvPr id="226" name="Rounded Rectangle 225"/>
                <p:cNvSpPr/>
                <p:nvPr/>
              </p:nvSpPr>
              <p:spPr>
                <a:xfrm>
                  <a:off x="456828" y="2629655"/>
                  <a:ext cx="804155" cy="404673"/>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27" name="Rectangle 226"/>
                <p:cNvSpPr/>
                <p:nvPr/>
              </p:nvSpPr>
              <p:spPr>
                <a:xfrm>
                  <a:off x="432135" y="2616233"/>
                  <a:ext cx="865403" cy="415498"/>
                </a:xfrm>
                <a:prstGeom prst="rect">
                  <a:avLst/>
                </a:prstGeom>
                <a:ln>
                  <a:noFill/>
                </a:ln>
              </p:spPr>
              <p:txBody>
                <a:bodyPr wrap="square">
                  <a:spAutoFit/>
                </a:bodyPr>
                <a:lstStyle/>
                <a:p>
                  <a:pPr lvl="0" algn="ctr"/>
                  <a:r>
                    <a:rPr lang="en-US" sz="1050" dirty="0" smtClean="0">
                      <a:solidFill>
                        <a:prstClr val="black"/>
                      </a:solidFill>
                      <a:cs typeface="Calibri"/>
                    </a:rPr>
                    <a:t>REST Interface</a:t>
                  </a:r>
                  <a:endParaRPr lang="en-US" sz="1050" dirty="0">
                    <a:solidFill>
                      <a:prstClr val="black"/>
                    </a:solidFill>
                    <a:cs typeface="Calibri"/>
                  </a:endParaRPr>
                </a:p>
              </p:txBody>
            </p:sp>
          </p:grpSp>
          <p:grpSp>
            <p:nvGrpSpPr>
              <p:cNvPr id="235" name="Group 234"/>
              <p:cNvGrpSpPr/>
              <p:nvPr/>
            </p:nvGrpSpPr>
            <p:grpSpPr>
              <a:xfrm>
                <a:off x="4397657" y="2592863"/>
                <a:ext cx="1082194" cy="253916"/>
                <a:chOff x="4148733" y="2641112"/>
                <a:chExt cx="1082194" cy="253916"/>
              </a:xfrm>
            </p:grpSpPr>
            <p:sp>
              <p:nvSpPr>
                <p:cNvPr id="15" name="Rounded Rectangle 14"/>
                <p:cNvSpPr/>
                <p:nvPr/>
              </p:nvSpPr>
              <p:spPr>
                <a:xfrm>
                  <a:off x="4175173" y="2649726"/>
                  <a:ext cx="1001043" cy="239842"/>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8" name="Rectangle 7"/>
                <p:cNvSpPr/>
                <p:nvPr/>
              </p:nvSpPr>
              <p:spPr>
                <a:xfrm>
                  <a:off x="4148733" y="2641112"/>
                  <a:ext cx="1082194" cy="253916"/>
                </a:xfrm>
                <a:prstGeom prst="rect">
                  <a:avLst/>
                </a:prstGeom>
                <a:ln>
                  <a:noFill/>
                </a:ln>
              </p:spPr>
              <p:txBody>
                <a:bodyPr wrap="square">
                  <a:spAutoFit/>
                </a:bodyPr>
                <a:lstStyle/>
                <a:p>
                  <a:pPr lvl="0" algn="ctr"/>
                  <a:r>
                    <a:rPr lang="en-US" sz="1050" dirty="0" smtClean="0">
                      <a:solidFill>
                        <a:prstClr val="black"/>
                      </a:solidFill>
                      <a:cs typeface="Calibri"/>
                    </a:rPr>
                    <a:t>Business App</a:t>
                  </a:r>
                  <a:endParaRPr lang="en-US" sz="1050" dirty="0">
                    <a:solidFill>
                      <a:prstClr val="black"/>
                    </a:solidFill>
                    <a:cs typeface="Calibri"/>
                  </a:endParaRPr>
                </a:p>
              </p:txBody>
            </p:sp>
          </p:grpSp>
          <p:grpSp>
            <p:nvGrpSpPr>
              <p:cNvPr id="172" name="Group 171"/>
              <p:cNvGrpSpPr/>
              <p:nvPr/>
            </p:nvGrpSpPr>
            <p:grpSpPr>
              <a:xfrm>
                <a:off x="4190210" y="2816440"/>
                <a:ext cx="1010530" cy="441970"/>
                <a:chOff x="4333436" y="2028138"/>
                <a:chExt cx="851647" cy="809462"/>
              </a:xfrm>
            </p:grpSpPr>
            <p:sp>
              <p:nvSpPr>
                <p:cNvPr id="176" name="Rounded Rectangle 175"/>
                <p:cNvSpPr/>
                <p:nvPr/>
              </p:nvSpPr>
              <p:spPr>
                <a:xfrm>
                  <a:off x="4333436" y="2028138"/>
                  <a:ext cx="851647" cy="809462"/>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74" name="Rectangle 173"/>
                <p:cNvSpPr/>
                <p:nvPr/>
              </p:nvSpPr>
              <p:spPr>
                <a:xfrm>
                  <a:off x="4405334" y="2055252"/>
                  <a:ext cx="722026" cy="760979"/>
                </a:xfrm>
                <a:prstGeom prst="rect">
                  <a:avLst/>
                </a:prstGeom>
                <a:ln>
                  <a:noFill/>
                </a:ln>
              </p:spPr>
              <p:txBody>
                <a:bodyPr wrap="square">
                  <a:spAutoFit/>
                </a:bodyPr>
                <a:lstStyle/>
                <a:p>
                  <a:pPr lvl="0" algn="ctr"/>
                  <a:r>
                    <a:rPr lang="en-US" sz="1050" dirty="0" smtClean="0">
                      <a:solidFill>
                        <a:prstClr val="black"/>
                      </a:solidFill>
                      <a:cs typeface="Calibri"/>
                    </a:rPr>
                    <a:t>Integration Logic</a:t>
                  </a:r>
                  <a:endParaRPr lang="en-US" sz="1050" dirty="0">
                    <a:solidFill>
                      <a:prstClr val="black"/>
                    </a:solidFill>
                    <a:cs typeface="Calibri"/>
                  </a:endParaRPr>
                </a:p>
              </p:txBody>
            </p:sp>
          </p:grpSp>
        </p:grpSp>
      </p:grpSp>
    </p:spTree>
    <p:extLst>
      <p:ext uri="{BB962C8B-B14F-4D97-AF65-F5344CB8AC3E}">
        <p14:creationId xmlns:p14="http://schemas.microsoft.com/office/powerpoint/2010/main" val="311167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Rounded Rectangle 199"/>
          <p:cNvSpPr/>
          <p:nvPr/>
        </p:nvSpPr>
        <p:spPr>
          <a:xfrm>
            <a:off x="4074256" y="2039687"/>
            <a:ext cx="1455231" cy="1693454"/>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36" name="Group 35"/>
          <p:cNvGrpSpPr/>
          <p:nvPr/>
        </p:nvGrpSpPr>
        <p:grpSpPr>
          <a:xfrm>
            <a:off x="8124793" y="2641129"/>
            <a:ext cx="604402" cy="496878"/>
            <a:chOff x="6911759" y="1788114"/>
            <a:chExt cx="600099" cy="689130"/>
          </a:xfrm>
        </p:grpSpPr>
        <p:sp>
          <p:nvSpPr>
            <p:cNvPr id="17" name="Rectangle 16"/>
            <p:cNvSpPr/>
            <p:nvPr/>
          </p:nvSpPr>
          <p:spPr>
            <a:xfrm>
              <a:off x="6911759" y="1788114"/>
              <a:ext cx="600099" cy="6891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3" name="Straight Connector 2"/>
            <p:cNvCxnSpPr/>
            <p:nvPr/>
          </p:nvCxnSpPr>
          <p:spPr>
            <a:xfrm>
              <a:off x="7010087" y="1956239"/>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V="1">
              <a:off x="7010087"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V="1">
              <a:off x="7053041"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flipV="1">
              <a:off x="7053041" y="1824232"/>
              <a:ext cx="45897" cy="70497"/>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7124482" y="1837601"/>
              <a:ext cx="50806" cy="5712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V="1">
              <a:off x="721329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flipV="1">
              <a:off x="7249730"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V="1">
              <a:off x="7303165"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V="1">
              <a:off x="7381378" y="1828351"/>
              <a:ext cx="47354"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flipH="1" flipV="1">
              <a:off x="7380221"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V="1">
              <a:off x="734254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7010087" y="2013316"/>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7010087" y="2073334"/>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7010087" y="2127933"/>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37" name="Rectangle 36"/>
          <p:cNvSpPr/>
          <p:nvPr/>
        </p:nvSpPr>
        <p:spPr>
          <a:xfrm>
            <a:off x="8021499" y="3210197"/>
            <a:ext cx="868163" cy="1061829"/>
          </a:xfrm>
          <a:prstGeom prst="rect">
            <a:avLst/>
          </a:prstGeom>
          <a:ln>
            <a:noFill/>
          </a:ln>
        </p:spPr>
        <p:txBody>
          <a:bodyPr wrap="square">
            <a:spAutoFit/>
          </a:bodyPr>
          <a:lstStyle/>
          <a:p>
            <a:pPr lvl="0" algn="ctr"/>
            <a:r>
              <a:rPr lang="en-US" sz="1050" dirty="0" smtClean="0">
                <a:solidFill>
                  <a:prstClr val="black"/>
                </a:solidFill>
                <a:cs typeface="Calibri"/>
              </a:rPr>
              <a:t>Vehicle </a:t>
            </a:r>
            <a:r>
              <a:rPr lang="en-US" sz="1050" b="1" dirty="0" smtClean="0">
                <a:solidFill>
                  <a:prstClr val="black"/>
                </a:solidFill>
                <a:cs typeface="Calibri"/>
              </a:rPr>
              <a:t>Registry</a:t>
            </a:r>
          </a:p>
          <a:p>
            <a:pPr lvl="0" algn="ctr"/>
            <a:endParaRPr lang="en-US" sz="1050" dirty="0">
              <a:solidFill>
                <a:prstClr val="black"/>
              </a:solidFill>
              <a:cs typeface="Calibri"/>
            </a:endParaRPr>
          </a:p>
          <a:p>
            <a:pPr lvl="0" algn="ctr"/>
            <a:r>
              <a:rPr lang="en-US" sz="1050" dirty="0" smtClean="0">
                <a:solidFill>
                  <a:prstClr val="black"/>
                </a:solidFill>
                <a:cs typeface="Calibri"/>
              </a:rPr>
              <a:t>Vehicle Listing </a:t>
            </a:r>
            <a:r>
              <a:rPr lang="en-US" sz="1050" b="1" dirty="0" smtClean="0">
                <a:solidFill>
                  <a:prstClr val="black"/>
                </a:solidFill>
                <a:cs typeface="Calibri"/>
              </a:rPr>
              <a:t>Registry</a:t>
            </a:r>
            <a:endParaRPr lang="en-US" sz="1050" b="1" dirty="0">
              <a:solidFill>
                <a:prstClr val="black"/>
              </a:solidFill>
              <a:cs typeface="Calibri"/>
            </a:endParaRPr>
          </a:p>
        </p:txBody>
      </p:sp>
      <p:sp>
        <p:nvSpPr>
          <p:cNvPr id="41" name="Rectangle 40"/>
          <p:cNvSpPr/>
          <p:nvPr/>
        </p:nvSpPr>
        <p:spPr>
          <a:xfrm>
            <a:off x="2451638" y="3138007"/>
            <a:ext cx="1058481" cy="276999"/>
          </a:xfrm>
          <a:prstGeom prst="rect">
            <a:avLst/>
          </a:prstGeom>
          <a:ln>
            <a:noFill/>
          </a:ln>
        </p:spPr>
        <p:txBody>
          <a:bodyPr wrap="square">
            <a:spAutoFit/>
          </a:bodyPr>
          <a:lstStyle/>
          <a:p>
            <a:pPr lvl="0" algn="ctr"/>
            <a:r>
              <a:rPr lang="en-US" sz="1200" b="1" dirty="0" smtClean="0">
                <a:solidFill>
                  <a:srgbClr val="FF0000"/>
                </a:solidFill>
                <a:ea typeface="Arial" charset="0"/>
                <a:cs typeface="Arial" charset="0"/>
              </a:rPr>
              <a:t>Auctioneer</a:t>
            </a:r>
            <a:endParaRPr lang="en-US" sz="1050" b="1" dirty="0">
              <a:solidFill>
                <a:prstClr val="black"/>
              </a:solidFill>
              <a:cs typeface="Calibri"/>
            </a:endParaRPr>
          </a:p>
        </p:txBody>
      </p:sp>
      <p:cxnSp>
        <p:nvCxnSpPr>
          <p:cNvPr id="58" name="Straight Arrow Connector 57"/>
          <p:cNvCxnSpPr>
            <a:stCxn id="152" idx="2"/>
            <a:endCxn id="200" idx="0"/>
          </p:cNvCxnSpPr>
          <p:nvPr/>
        </p:nvCxnSpPr>
        <p:spPr>
          <a:xfrm flipH="1">
            <a:off x="4801872" y="1828338"/>
            <a:ext cx="798" cy="211349"/>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59" name="Rectangle 58"/>
          <p:cNvSpPr/>
          <p:nvPr/>
        </p:nvSpPr>
        <p:spPr>
          <a:xfrm>
            <a:off x="4069572" y="1772613"/>
            <a:ext cx="732418" cy="253916"/>
          </a:xfrm>
          <a:prstGeom prst="rect">
            <a:avLst/>
          </a:prstGeom>
          <a:ln>
            <a:noFill/>
          </a:ln>
        </p:spPr>
        <p:txBody>
          <a:bodyPr wrap="square">
            <a:spAutoFit/>
          </a:bodyPr>
          <a:lstStyle/>
          <a:p>
            <a:pPr lvl="0" algn="ctr"/>
            <a:r>
              <a:rPr lang="en-US" sz="1050" i="1" dirty="0" smtClean="0">
                <a:solidFill>
                  <a:prstClr val="black"/>
                </a:solidFill>
                <a:cs typeface="Calibri"/>
              </a:rPr>
              <a:t>develops</a:t>
            </a:r>
            <a:endParaRPr lang="en-US" sz="1050" i="1" dirty="0">
              <a:solidFill>
                <a:prstClr val="black"/>
              </a:solidFill>
              <a:cs typeface="Calibri"/>
            </a:endParaRPr>
          </a:p>
        </p:txBody>
      </p:sp>
      <p:sp>
        <p:nvSpPr>
          <p:cNvPr id="60" name="Rectangle 59"/>
          <p:cNvSpPr/>
          <p:nvPr/>
        </p:nvSpPr>
        <p:spPr>
          <a:xfrm>
            <a:off x="3485293" y="2578076"/>
            <a:ext cx="506645" cy="253916"/>
          </a:xfrm>
          <a:prstGeom prst="rect">
            <a:avLst/>
          </a:prstGeom>
          <a:ln>
            <a:noFill/>
          </a:ln>
        </p:spPr>
        <p:txBody>
          <a:bodyPr wrap="square">
            <a:spAutoFit/>
          </a:bodyPr>
          <a:lstStyle/>
          <a:p>
            <a:pPr lvl="0" algn="ctr"/>
            <a:r>
              <a:rPr lang="en-US" sz="1050" i="1" dirty="0" smtClean="0">
                <a:solidFill>
                  <a:prstClr val="black"/>
                </a:solidFill>
                <a:cs typeface="Calibri"/>
              </a:rPr>
              <a:t>hosts</a:t>
            </a:r>
            <a:endParaRPr lang="en-US" sz="1050" i="1" dirty="0">
              <a:solidFill>
                <a:prstClr val="black"/>
              </a:solidFill>
              <a:cs typeface="Calibri"/>
            </a:endParaRPr>
          </a:p>
        </p:txBody>
      </p:sp>
      <p:cxnSp>
        <p:nvCxnSpPr>
          <p:cNvPr id="61" name="Straight Arrow Connector 60"/>
          <p:cNvCxnSpPr>
            <a:stCxn id="156" idx="3"/>
            <a:endCxn id="200" idx="1"/>
          </p:cNvCxnSpPr>
          <p:nvPr/>
        </p:nvCxnSpPr>
        <p:spPr>
          <a:xfrm>
            <a:off x="3191049" y="2885836"/>
            <a:ext cx="883207" cy="578"/>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79" name="Rectangle 78"/>
          <p:cNvSpPr/>
          <p:nvPr/>
        </p:nvSpPr>
        <p:spPr>
          <a:xfrm>
            <a:off x="2585948" y="4614621"/>
            <a:ext cx="868163" cy="415498"/>
          </a:xfrm>
          <a:prstGeom prst="rect">
            <a:avLst/>
          </a:prstGeom>
          <a:ln>
            <a:noFill/>
          </a:ln>
        </p:spPr>
        <p:txBody>
          <a:bodyPr wrap="square">
            <a:spAutoFit/>
          </a:bodyPr>
          <a:lstStyle/>
          <a:p>
            <a:pPr lvl="0" algn="ctr"/>
            <a:r>
              <a:rPr lang="en-US" sz="1050" dirty="0" smtClean="0">
                <a:solidFill>
                  <a:prstClr val="black"/>
                </a:solidFill>
                <a:cs typeface="Calibri"/>
              </a:rPr>
              <a:t>Auctioneer </a:t>
            </a:r>
            <a:r>
              <a:rPr lang="en-US" sz="1050" b="1" dirty="0" smtClean="0">
                <a:solidFill>
                  <a:prstClr val="black"/>
                </a:solidFill>
                <a:cs typeface="Calibri"/>
              </a:rPr>
              <a:t>Registry</a:t>
            </a:r>
            <a:endParaRPr lang="en-US" sz="1050" b="1" dirty="0">
              <a:solidFill>
                <a:prstClr val="black"/>
              </a:solidFill>
              <a:cs typeface="Calibri"/>
            </a:endParaRPr>
          </a:p>
        </p:txBody>
      </p:sp>
      <p:grpSp>
        <p:nvGrpSpPr>
          <p:cNvPr id="185" name="Group 184"/>
          <p:cNvGrpSpPr/>
          <p:nvPr/>
        </p:nvGrpSpPr>
        <p:grpSpPr>
          <a:xfrm>
            <a:off x="6102423" y="3311864"/>
            <a:ext cx="939872" cy="1070207"/>
            <a:chOff x="6245573" y="3724817"/>
            <a:chExt cx="767802" cy="1070207"/>
          </a:xfrm>
        </p:grpSpPr>
        <p:grpSp>
          <p:nvGrpSpPr>
            <p:cNvPr id="81" name="Group 80"/>
            <p:cNvGrpSpPr/>
            <p:nvPr/>
          </p:nvGrpSpPr>
          <p:grpSpPr>
            <a:xfrm>
              <a:off x="6382600" y="3724817"/>
              <a:ext cx="493749" cy="496878"/>
              <a:chOff x="6913244" y="1783368"/>
              <a:chExt cx="600099" cy="689130"/>
            </a:xfrm>
          </p:grpSpPr>
          <p:sp>
            <p:nvSpPr>
              <p:cNvPr id="82" name="Rectangle 81"/>
              <p:cNvSpPr/>
              <p:nvPr/>
            </p:nvSpPr>
            <p:spPr>
              <a:xfrm>
                <a:off x="6913244" y="1783368"/>
                <a:ext cx="600099" cy="6891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83" name="Straight Connector 82"/>
              <p:cNvCxnSpPr/>
              <p:nvPr/>
            </p:nvCxnSpPr>
            <p:spPr>
              <a:xfrm>
                <a:off x="7010087" y="1956239"/>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flipV="1">
                <a:off x="7010087"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flipV="1">
                <a:off x="7053041"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flipH="1" flipV="1">
                <a:off x="7053041" y="1824232"/>
                <a:ext cx="45897" cy="70497"/>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flipV="1">
                <a:off x="7124482" y="1837601"/>
                <a:ext cx="50806" cy="5712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a:xfrm flipV="1">
                <a:off x="721329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flipH="1" flipV="1">
                <a:off x="7249730"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a:xfrm flipV="1">
                <a:off x="7303165"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1" name="Straight Connector 90"/>
              <p:cNvCxnSpPr/>
              <p:nvPr/>
            </p:nvCxnSpPr>
            <p:spPr>
              <a:xfrm flipV="1">
                <a:off x="7381378" y="1828351"/>
                <a:ext cx="47354"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flipH="1" flipV="1">
                <a:off x="7380221"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a:xfrm flipV="1">
                <a:off x="734254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a:off x="7010087" y="2013316"/>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a:off x="7010087" y="2073334"/>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6" name="Straight Connector 95"/>
              <p:cNvCxnSpPr/>
              <p:nvPr/>
            </p:nvCxnSpPr>
            <p:spPr>
              <a:xfrm>
                <a:off x="7010087" y="2127933"/>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97" name="Rectangle 96"/>
            <p:cNvSpPr/>
            <p:nvPr/>
          </p:nvSpPr>
          <p:spPr>
            <a:xfrm>
              <a:off x="6245573" y="4217943"/>
              <a:ext cx="767802" cy="577081"/>
            </a:xfrm>
            <a:prstGeom prst="rect">
              <a:avLst/>
            </a:prstGeom>
            <a:ln>
              <a:noFill/>
            </a:ln>
          </p:spPr>
          <p:txBody>
            <a:bodyPr wrap="square">
              <a:spAutoFit/>
            </a:bodyPr>
            <a:lstStyle/>
            <a:p>
              <a:pPr lvl="0" algn="ctr"/>
              <a:r>
                <a:rPr lang="en-US" sz="1050" dirty="0" smtClean="0">
                  <a:solidFill>
                    <a:prstClr val="black"/>
                  </a:solidFill>
                  <a:cs typeface="Calibri"/>
                </a:rPr>
                <a:t>Transaction </a:t>
              </a:r>
              <a:r>
                <a:rPr lang="en-US" sz="1050" b="1" dirty="0">
                  <a:solidFill>
                    <a:prstClr val="black"/>
                  </a:solidFill>
                  <a:cs typeface="Calibri"/>
                </a:rPr>
                <a:t>R</a:t>
              </a:r>
              <a:r>
                <a:rPr lang="en-US" sz="1050" b="1" dirty="0" smtClean="0">
                  <a:solidFill>
                    <a:prstClr val="black"/>
                  </a:solidFill>
                  <a:cs typeface="Calibri"/>
                </a:rPr>
                <a:t>egistry</a:t>
              </a:r>
              <a:endParaRPr lang="en-US" sz="1050" b="1" dirty="0">
                <a:solidFill>
                  <a:prstClr val="black"/>
                </a:solidFill>
                <a:cs typeface="Calibri"/>
              </a:endParaRPr>
            </a:p>
          </p:txBody>
        </p:sp>
      </p:grpSp>
      <p:cxnSp>
        <p:nvCxnSpPr>
          <p:cNvPr id="98" name="Straight Arrow Connector 97"/>
          <p:cNvCxnSpPr>
            <a:stCxn id="200" idx="3"/>
            <a:endCxn id="17" idx="1"/>
          </p:cNvCxnSpPr>
          <p:nvPr/>
        </p:nvCxnSpPr>
        <p:spPr>
          <a:xfrm>
            <a:off x="5529487" y="2886414"/>
            <a:ext cx="2595306" cy="3154"/>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0" name="Straight Arrow Connector 99"/>
          <p:cNvCxnSpPr>
            <a:stCxn id="118" idx="1"/>
            <a:endCxn id="82" idx="0"/>
          </p:cNvCxnSpPr>
          <p:nvPr/>
        </p:nvCxnSpPr>
        <p:spPr>
          <a:xfrm flipH="1">
            <a:off x="6572360" y="2959590"/>
            <a:ext cx="3641" cy="352274"/>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49" name="Straight Arrow Connector 148"/>
          <p:cNvCxnSpPr>
            <a:stCxn id="192" idx="2"/>
            <a:endCxn id="194" idx="1"/>
          </p:cNvCxnSpPr>
          <p:nvPr/>
        </p:nvCxnSpPr>
        <p:spPr>
          <a:xfrm rot="16200000" flipH="1">
            <a:off x="383852" y="2835792"/>
            <a:ext cx="2496776" cy="595782"/>
          </a:xfrm>
          <a:prstGeom prst="bentConnector2">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54" name="Straight Arrow Connector 153"/>
          <p:cNvCxnSpPr/>
          <p:nvPr/>
        </p:nvCxnSpPr>
        <p:spPr>
          <a:xfrm rot="10800000" flipV="1">
            <a:off x="3584822" y="2885835"/>
            <a:ext cx="3696005" cy="1496236"/>
          </a:xfrm>
          <a:prstGeom prst="bentConnector3">
            <a:avLst>
              <a:gd name="adj1" fmla="val -4183"/>
            </a:avLst>
          </a:prstGeom>
          <a:ln w="6350">
            <a:solidFill>
              <a:schemeClr val="tx2">
                <a:lumMod val="50000"/>
              </a:schemeClr>
            </a:solidFill>
            <a:headEnd type="none"/>
            <a:tailEnd type="triangle"/>
          </a:ln>
          <a:effectLst/>
        </p:spPr>
        <p:style>
          <a:lnRef idx="2">
            <a:schemeClr val="accent1"/>
          </a:lnRef>
          <a:fillRef idx="0">
            <a:schemeClr val="accent1"/>
          </a:fillRef>
          <a:effectRef idx="1">
            <a:schemeClr val="accent1"/>
          </a:effectRef>
          <a:fontRef idx="minor">
            <a:schemeClr val="tx1"/>
          </a:fontRef>
        </p:style>
      </p:cxnSp>
      <p:grpSp>
        <p:nvGrpSpPr>
          <p:cNvPr id="158" name="Group 157"/>
          <p:cNvGrpSpPr/>
          <p:nvPr/>
        </p:nvGrpSpPr>
        <p:grpSpPr>
          <a:xfrm>
            <a:off x="7372596" y="1433535"/>
            <a:ext cx="168454" cy="170297"/>
            <a:chOff x="5770373" y="1617785"/>
            <a:chExt cx="137614" cy="170297"/>
          </a:xfrm>
        </p:grpSpPr>
        <p:sp>
          <p:nvSpPr>
            <p:cNvPr id="159" name="Snip Single Corner Rectangle 158"/>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160" name="5-Point Star 159"/>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sp>
        <p:nvSpPr>
          <p:cNvPr id="166" name="Rectangle 165"/>
          <p:cNvSpPr/>
          <p:nvPr/>
        </p:nvSpPr>
        <p:spPr>
          <a:xfrm>
            <a:off x="6863694" y="1588706"/>
            <a:ext cx="1416433" cy="415498"/>
          </a:xfrm>
          <a:prstGeom prst="rect">
            <a:avLst/>
          </a:prstGeom>
          <a:ln>
            <a:noFill/>
          </a:ln>
        </p:spPr>
        <p:txBody>
          <a:bodyPr wrap="square">
            <a:spAutoFit/>
          </a:bodyPr>
          <a:lstStyle/>
          <a:p>
            <a:pPr lvl="0" algn="ctr"/>
            <a:r>
              <a:rPr lang="en-US" sz="1050" dirty="0" smtClean="0">
                <a:solidFill>
                  <a:prstClr val="black"/>
                </a:solidFill>
                <a:cs typeface="Calibri"/>
              </a:rPr>
              <a:t>Place Offer</a:t>
            </a:r>
          </a:p>
          <a:p>
            <a:pPr lvl="0" algn="ctr"/>
            <a:r>
              <a:rPr lang="en-US" sz="1050" dirty="0" smtClean="0">
                <a:solidFill>
                  <a:prstClr val="black"/>
                </a:solidFill>
                <a:cs typeface="Calibri"/>
              </a:rPr>
              <a:t>Close Bidding</a:t>
            </a:r>
            <a:endParaRPr lang="en-US" sz="1050" dirty="0">
              <a:solidFill>
                <a:prstClr val="black"/>
              </a:solidFill>
              <a:cs typeface="Calibri"/>
            </a:endParaRPr>
          </a:p>
        </p:txBody>
      </p:sp>
      <p:sp>
        <p:nvSpPr>
          <p:cNvPr id="170" name="Rectangle 169"/>
          <p:cNvSpPr/>
          <p:nvPr/>
        </p:nvSpPr>
        <p:spPr>
          <a:xfrm>
            <a:off x="550872" y="3554633"/>
            <a:ext cx="863008" cy="253916"/>
          </a:xfrm>
          <a:prstGeom prst="rect">
            <a:avLst/>
          </a:prstGeom>
          <a:ln>
            <a:noFill/>
          </a:ln>
        </p:spPr>
        <p:txBody>
          <a:bodyPr wrap="square">
            <a:spAutoFit/>
          </a:bodyPr>
          <a:lstStyle/>
          <a:p>
            <a:pPr lvl="0" algn="ctr"/>
            <a:r>
              <a:rPr lang="en-US" sz="1050" i="1" dirty="0">
                <a:solidFill>
                  <a:prstClr val="black"/>
                </a:solidFill>
                <a:cs typeface="Calibri"/>
              </a:rPr>
              <a:t>d</a:t>
            </a:r>
            <a:r>
              <a:rPr lang="en-US" sz="1050" i="1" dirty="0" smtClean="0">
                <a:solidFill>
                  <a:prstClr val="black"/>
                </a:solidFill>
                <a:cs typeface="Calibri"/>
              </a:rPr>
              <a:t>efined in</a:t>
            </a:r>
          </a:p>
        </p:txBody>
      </p:sp>
      <p:sp>
        <p:nvSpPr>
          <p:cNvPr id="177" name="Rectangle 176"/>
          <p:cNvSpPr/>
          <p:nvPr/>
        </p:nvSpPr>
        <p:spPr>
          <a:xfrm>
            <a:off x="5789284" y="2213438"/>
            <a:ext cx="1421528" cy="577081"/>
          </a:xfrm>
          <a:prstGeom prst="rect">
            <a:avLst/>
          </a:prstGeom>
          <a:ln>
            <a:noFill/>
          </a:ln>
        </p:spPr>
        <p:txBody>
          <a:bodyPr wrap="square">
            <a:spAutoFit/>
          </a:bodyPr>
          <a:lstStyle/>
          <a:p>
            <a:pPr lvl="0"/>
            <a:r>
              <a:rPr lang="en-US" sz="1050" i="1" dirty="0" smtClean="0">
                <a:solidFill>
                  <a:prstClr val="black"/>
                </a:solidFill>
                <a:cs typeface="Calibri"/>
              </a:rPr>
              <a:t>Place Offer</a:t>
            </a:r>
          </a:p>
          <a:p>
            <a:pPr lvl="0"/>
            <a:r>
              <a:rPr lang="en-US" sz="1050" i="1" dirty="0" smtClean="0">
                <a:solidFill>
                  <a:prstClr val="black"/>
                </a:solidFill>
                <a:cs typeface="Calibri"/>
              </a:rPr>
              <a:t>Close Bidding</a:t>
            </a:r>
          </a:p>
          <a:p>
            <a:pPr lvl="0"/>
            <a:r>
              <a:rPr lang="en-US" sz="1050" i="1" dirty="0" smtClean="0">
                <a:solidFill>
                  <a:prstClr val="black"/>
                </a:solidFill>
                <a:cs typeface="Calibri"/>
              </a:rPr>
              <a:t>[Registry operations]</a:t>
            </a:r>
          </a:p>
        </p:txBody>
      </p:sp>
      <p:sp>
        <p:nvSpPr>
          <p:cNvPr id="193" name="Rectangle 192"/>
          <p:cNvSpPr/>
          <p:nvPr/>
        </p:nvSpPr>
        <p:spPr>
          <a:xfrm>
            <a:off x="6250821" y="1639206"/>
            <a:ext cx="608189" cy="253916"/>
          </a:xfrm>
          <a:prstGeom prst="rect">
            <a:avLst/>
          </a:prstGeom>
          <a:ln>
            <a:noFill/>
          </a:ln>
        </p:spPr>
        <p:txBody>
          <a:bodyPr wrap="square">
            <a:spAutoFit/>
          </a:bodyPr>
          <a:lstStyle/>
          <a:p>
            <a:pPr lvl="0" algn="ctr"/>
            <a:r>
              <a:rPr lang="en-US" sz="1050" dirty="0">
                <a:solidFill>
                  <a:prstClr val="black"/>
                </a:solidFill>
                <a:cs typeface="Calibri"/>
              </a:rPr>
              <a:t>M</a:t>
            </a:r>
            <a:r>
              <a:rPr lang="en-US" sz="1050" dirty="0" smtClean="0">
                <a:solidFill>
                  <a:prstClr val="black"/>
                </a:solidFill>
                <a:cs typeface="Calibri"/>
              </a:rPr>
              <a:t>odel</a:t>
            </a:r>
            <a:endParaRPr lang="en-US" sz="1050" dirty="0">
              <a:solidFill>
                <a:prstClr val="black"/>
              </a:solidFill>
              <a:cs typeface="Calibri"/>
            </a:endParaRPr>
          </a:p>
        </p:txBody>
      </p:sp>
      <p:sp>
        <p:nvSpPr>
          <p:cNvPr id="221" name="Rectangle 220"/>
          <p:cNvSpPr/>
          <p:nvPr/>
        </p:nvSpPr>
        <p:spPr>
          <a:xfrm>
            <a:off x="5176216" y="1355382"/>
            <a:ext cx="735100" cy="415498"/>
          </a:xfrm>
          <a:prstGeom prst="rect">
            <a:avLst/>
          </a:prstGeom>
          <a:ln>
            <a:noFill/>
          </a:ln>
        </p:spPr>
        <p:txBody>
          <a:bodyPr wrap="square">
            <a:spAutoFit/>
          </a:bodyPr>
          <a:lstStyle/>
          <a:p>
            <a:pPr lvl="0"/>
            <a:r>
              <a:rPr lang="en-US" sz="1050" i="1" smtClean="0">
                <a:solidFill>
                  <a:prstClr val="black"/>
                </a:solidFill>
                <a:cs typeface="Calibri"/>
              </a:rPr>
              <a:t>develops</a:t>
            </a:r>
            <a:endParaRPr lang="en-US" sz="1050" i="1" dirty="0">
              <a:solidFill>
                <a:prstClr val="black"/>
              </a:solidFill>
              <a:cs typeface="Calibri"/>
            </a:endParaRPr>
          </a:p>
        </p:txBody>
      </p:sp>
      <p:cxnSp>
        <p:nvCxnSpPr>
          <p:cNvPr id="222" name="Straight Arrow Connector 221"/>
          <p:cNvCxnSpPr/>
          <p:nvPr/>
        </p:nvCxnSpPr>
        <p:spPr>
          <a:xfrm flipV="1">
            <a:off x="5017040" y="1379605"/>
            <a:ext cx="1087197" cy="6583"/>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50" name="Rectangle 149"/>
          <p:cNvSpPr/>
          <p:nvPr/>
        </p:nvSpPr>
        <p:spPr>
          <a:xfrm>
            <a:off x="3942017" y="718348"/>
            <a:ext cx="1685474" cy="461665"/>
          </a:xfrm>
          <a:prstGeom prst="rect">
            <a:avLst/>
          </a:prstGeom>
          <a:ln>
            <a:noFill/>
          </a:ln>
        </p:spPr>
        <p:txBody>
          <a:bodyPr wrap="square">
            <a:spAutoFit/>
          </a:bodyPr>
          <a:lstStyle/>
          <a:p>
            <a:pPr lvl="0" algn="ctr"/>
            <a:r>
              <a:rPr lang="en-US" sz="1200" b="1" dirty="0" smtClean="0">
                <a:solidFill>
                  <a:srgbClr val="FF866A"/>
                </a:solidFill>
                <a:ea typeface="Arial" charset="0"/>
                <a:cs typeface="Arial" charset="0"/>
              </a:rPr>
              <a:t>Vehicle Auction Developer</a:t>
            </a:r>
            <a:endParaRPr lang="en-US" sz="1200" b="1" dirty="0">
              <a:solidFill>
                <a:srgbClr val="FF866A"/>
              </a:solidFill>
              <a:ea typeface="Arial" charset="0"/>
              <a:cs typeface="Arial" charset="0"/>
            </a:endParaRPr>
          </a:p>
        </p:txBody>
      </p:sp>
      <p:sp>
        <p:nvSpPr>
          <p:cNvPr id="4" name="Text Placeholder 3"/>
          <p:cNvSpPr>
            <a:spLocks noGrp="1"/>
          </p:cNvSpPr>
          <p:nvPr>
            <p:ph type="body" sz="quarter" idx="13"/>
          </p:nvPr>
        </p:nvSpPr>
        <p:spPr>
          <a:xfrm>
            <a:off x="125730" y="144464"/>
            <a:ext cx="7768590" cy="467962"/>
          </a:xfrm>
        </p:spPr>
        <p:txBody>
          <a:bodyPr>
            <a:normAutofit/>
          </a:bodyPr>
          <a:lstStyle/>
          <a:p>
            <a:r>
              <a:rPr lang="en-US" dirty="0">
                <a:solidFill>
                  <a:srgbClr val="0164FF"/>
                </a:solidFill>
                <a:ea typeface="Arial" charset="0"/>
                <a:cs typeface="Arial" charset="0"/>
              </a:rPr>
              <a:t>Key Concepts for </a:t>
            </a:r>
            <a:r>
              <a:rPr lang="en-US" dirty="0" smtClean="0">
                <a:solidFill>
                  <a:srgbClr val="0164FF"/>
                </a:solidFill>
                <a:ea typeface="Arial" charset="0"/>
                <a:cs typeface="Arial" charset="0"/>
              </a:rPr>
              <a:t>a </a:t>
            </a:r>
            <a:r>
              <a:rPr lang="en-US" dirty="0" smtClean="0">
                <a:solidFill>
                  <a:srgbClr val="FF866A"/>
                </a:solidFill>
                <a:latin typeface="+mn-lt"/>
                <a:ea typeface="Arial" charset="0"/>
                <a:cs typeface="Arial" charset="0"/>
              </a:rPr>
              <a:t>Vehicle Auction Developer</a:t>
            </a:r>
            <a:endParaRPr lang="en-US" dirty="0">
              <a:solidFill>
                <a:srgbClr val="FF866A"/>
              </a:solidFill>
              <a:latin typeface="+mn-lt"/>
              <a:ea typeface="Arial" charset="0"/>
              <a:cs typeface="Arial" charset="0"/>
            </a:endParaRPr>
          </a:p>
        </p:txBody>
      </p:sp>
      <p:pic>
        <p:nvPicPr>
          <p:cNvPr id="152" name="Picture 151"/>
          <p:cNvPicPr>
            <a:picLocks noChangeAspect="1"/>
          </p:cNvPicPr>
          <p:nvPr/>
        </p:nvPicPr>
        <p:blipFill>
          <a:blip r:embed="rId3">
            <a:clrChange>
              <a:clrFrom>
                <a:srgbClr val="B4D7F9"/>
              </a:clrFrom>
              <a:clrTo>
                <a:srgbClr val="B4D7F9">
                  <a:alpha val="0"/>
                </a:srgbClr>
              </a:clrTo>
            </a:clrChange>
            <a:duotone>
              <a:prstClr val="black"/>
              <a:srgbClr val="FFFF00">
                <a:tint val="45000"/>
                <a:satMod val="400000"/>
              </a:srgbClr>
            </a:duotone>
          </a:blip>
          <a:stretch>
            <a:fillRect/>
          </a:stretch>
        </p:blipFill>
        <p:spPr>
          <a:xfrm>
            <a:off x="4590345" y="1189806"/>
            <a:ext cx="424650" cy="638532"/>
          </a:xfrm>
          <a:prstGeom prst="rect">
            <a:avLst/>
          </a:prstGeom>
          <a:effectLst/>
        </p:spPr>
      </p:pic>
      <p:pic>
        <p:nvPicPr>
          <p:cNvPr id="156" name="Picture 155"/>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2766399" y="2566570"/>
            <a:ext cx="424650" cy="638532"/>
          </a:xfrm>
          <a:prstGeom prst="rect">
            <a:avLst/>
          </a:prstGeom>
          <a:effectLst/>
        </p:spPr>
      </p:pic>
      <p:grpSp>
        <p:nvGrpSpPr>
          <p:cNvPr id="179" name="Group 178"/>
          <p:cNvGrpSpPr/>
          <p:nvPr/>
        </p:nvGrpSpPr>
        <p:grpSpPr>
          <a:xfrm>
            <a:off x="2378161" y="1088228"/>
            <a:ext cx="1049992" cy="429272"/>
            <a:chOff x="4333436" y="2028136"/>
            <a:chExt cx="857761" cy="665617"/>
          </a:xfrm>
        </p:grpSpPr>
        <p:sp>
          <p:nvSpPr>
            <p:cNvPr id="183" name="Rounded Rectangle 182"/>
            <p:cNvSpPr/>
            <p:nvPr/>
          </p:nvSpPr>
          <p:spPr>
            <a:xfrm>
              <a:off x="4333436" y="2028138"/>
              <a:ext cx="851647" cy="665615"/>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81" name="Rectangle 180"/>
            <p:cNvSpPr/>
            <p:nvPr/>
          </p:nvSpPr>
          <p:spPr>
            <a:xfrm>
              <a:off x="4350306" y="2028136"/>
              <a:ext cx="840891" cy="644259"/>
            </a:xfrm>
            <a:prstGeom prst="rect">
              <a:avLst/>
            </a:prstGeom>
            <a:ln>
              <a:noFill/>
            </a:ln>
          </p:spPr>
          <p:txBody>
            <a:bodyPr wrap="square">
              <a:spAutoFit/>
            </a:bodyPr>
            <a:lstStyle/>
            <a:p>
              <a:pPr lvl="0" algn="ctr"/>
              <a:r>
                <a:rPr lang="en-US" sz="1050" b="1" dirty="0" smtClean="0">
                  <a:solidFill>
                    <a:prstClr val="black"/>
                  </a:solidFill>
                  <a:cs typeface="Calibri"/>
                </a:rPr>
                <a:t>Mobile Auction App</a:t>
              </a:r>
              <a:endParaRPr lang="en-US" sz="1050" b="1" dirty="0">
                <a:solidFill>
                  <a:prstClr val="black"/>
                </a:solidFill>
                <a:cs typeface="Calibri"/>
              </a:endParaRPr>
            </a:p>
          </p:txBody>
        </p:sp>
      </p:grpSp>
      <p:pic>
        <p:nvPicPr>
          <p:cNvPr id="186" name="Picture 185"/>
          <p:cNvPicPr>
            <a:picLocks noChangeAspect="1"/>
          </p:cNvPicPr>
          <p:nvPr/>
        </p:nvPicPr>
        <p:blipFill>
          <a:blip r:embed="rId3">
            <a:clrChange>
              <a:clrFrom>
                <a:srgbClr val="B4D7F9"/>
              </a:clrFrom>
              <a:clrTo>
                <a:srgbClr val="B4D7F9">
                  <a:alpha val="0"/>
                </a:srgbClr>
              </a:clrTo>
            </a:clrChange>
            <a:duotone>
              <a:prstClr val="black"/>
              <a:srgbClr val="7030A0">
                <a:tint val="45000"/>
                <a:satMod val="400000"/>
              </a:srgbClr>
            </a:duotone>
          </a:blip>
          <a:stretch>
            <a:fillRect/>
          </a:stretch>
        </p:blipFill>
        <p:spPr>
          <a:xfrm>
            <a:off x="1113105" y="992846"/>
            <a:ext cx="424650" cy="638532"/>
          </a:xfrm>
          <a:prstGeom prst="rect">
            <a:avLst/>
          </a:prstGeom>
          <a:effectLst/>
        </p:spPr>
      </p:pic>
      <p:sp>
        <p:nvSpPr>
          <p:cNvPr id="187" name="Rectangle 186"/>
          <p:cNvSpPr/>
          <p:nvPr/>
        </p:nvSpPr>
        <p:spPr>
          <a:xfrm>
            <a:off x="3574467" y="1378101"/>
            <a:ext cx="735100" cy="415498"/>
          </a:xfrm>
          <a:prstGeom prst="rect">
            <a:avLst/>
          </a:prstGeom>
          <a:ln>
            <a:noFill/>
          </a:ln>
        </p:spPr>
        <p:txBody>
          <a:bodyPr wrap="square">
            <a:spAutoFit/>
          </a:bodyPr>
          <a:lstStyle/>
          <a:p>
            <a:pPr lvl="0"/>
            <a:r>
              <a:rPr lang="en-US" sz="1050" i="1" smtClean="0">
                <a:solidFill>
                  <a:prstClr val="black"/>
                </a:solidFill>
                <a:cs typeface="Calibri"/>
              </a:rPr>
              <a:t>develops</a:t>
            </a:r>
            <a:endParaRPr lang="en-US" sz="1050" i="1" dirty="0">
              <a:solidFill>
                <a:prstClr val="black"/>
              </a:solidFill>
              <a:cs typeface="Calibri"/>
            </a:endParaRPr>
          </a:p>
        </p:txBody>
      </p:sp>
      <p:cxnSp>
        <p:nvCxnSpPr>
          <p:cNvPr id="188" name="Straight Arrow Connector 187"/>
          <p:cNvCxnSpPr/>
          <p:nvPr/>
        </p:nvCxnSpPr>
        <p:spPr>
          <a:xfrm flipH="1">
            <a:off x="3424005" y="1381984"/>
            <a:ext cx="1162577" cy="3776"/>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89" name="Rectangle 188"/>
          <p:cNvSpPr/>
          <p:nvPr/>
        </p:nvSpPr>
        <p:spPr>
          <a:xfrm>
            <a:off x="1777069" y="1295465"/>
            <a:ext cx="506645" cy="253916"/>
          </a:xfrm>
          <a:prstGeom prst="rect">
            <a:avLst/>
          </a:prstGeom>
          <a:ln>
            <a:noFill/>
          </a:ln>
        </p:spPr>
        <p:txBody>
          <a:bodyPr wrap="square">
            <a:spAutoFit/>
          </a:bodyPr>
          <a:lstStyle/>
          <a:p>
            <a:pPr lvl="0" algn="ctr"/>
            <a:r>
              <a:rPr lang="en-US" sz="1050" i="1" dirty="0" smtClean="0">
                <a:solidFill>
                  <a:prstClr val="black"/>
                </a:solidFill>
                <a:cs typeface="Calibri"/>
              </a:rPr>
              <a:t>uses</a:t>
            </a:r>
            <a:endParaRPr lang="en-US" sz="1050" i="1" dirty="0">
              <a:solidFill>
                <a:prstClr val="black"/>
              </a:solidFill>
              <a:cs typeface="Calibri"/>
            </a:endParaRPr>
          </a:p>
        </p:txBody>
      </p:sp>
      <p:cxnSp>
        <p:nvCxnSpPr>
          <p:cNvPr id="190" name="Straight Arrow Connector 189"/>
          <p:cNvCxnSpPr/>
          <p:nvPr/>
        </p:nvCxnSpPr>
        <p:spPr>
          <a:xfrm>
            <a:off x="1514541" y="1350641"/>
            <a:ext cx="871138" cy="3770"/>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91" name="Straight Arrow Connector 190"/>
          <p:cNvCxnSpPr/>
          <p:nvPr/>
        </p:nvCxnSpPr>
        <p:spPr>
          <a:xfrm>
            <a:off x="2916112" y="1532114"/>
            <a:ext cx="1171940" cy="927264"/>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96" name="Rounded Rectangle 195"/>
          <p:cNvSpPr/>
          <p:nvPr/>
        </p:nvSpPr>
        <p:spPr>
          <a:xfrm>
            <a:off x="6127198" y="1075610"/>
            <a:ext cx="2137961" cy="957457"/>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97" name="Rectangle 196"/>
          <p:cNvSpPr/>
          <p:nvPr/>
        </p:nvSpPr>
        <p:spPr>
          <a:xfrm>
            <a:off x="6145305" y="1067247"/>
            <a:ext cx="2168542" cy="253916"/>
          </a:xfrm>
          <a:prstGeom prst="rect">
            <a:avLst/>
          </a:prstGeom>
          <a:ln>
            <a:noFill/>
          </a:ln>
        </p:spPr>
        <p:txBody>
          <a:bodyPr wrap="square">
            <a:spAutoFit/>
          </a:bodyPr>
          <a:lstStyle/>
          <a:p>
            <a:pPr lvl="0" algn="ctr"/>
            <a:r>
              <a:rPr lang="en-US" sz="1050" b="1" dirty="0" smtClean="0">
                <a:solidFill>
                  <a:prstClr val="black"/>
                </a:solidFill>
                <a:cs typeface="Calibri"/>
              </a:rPr>
              <a:t>Auction Smart Contract</a:t>
            </a:r>
            <a:endParaRPr lang="en-US" sz="1050" b="1" dirty="0">
              <a:solidFill>
                <a:prstClr val="black"/>
              </a:solidFill>
              <a:cs typeface="Calibri"/>
            </a:endParaRPr>
          </a:p>
        </p:txBody>
      </p:sp>
      <p:sp>
        <p:nvSpPr>
          <p:cNvPr id="192" name="Rectangle 191"/>
          <p:cNvSpPr/>
          <p:nvPr/>
        </p:nvSpPr>
        <p:spPr>
          <a:xfrm>
            <a:off x="805108" y="1608296"/>
            <a:ext cx="1058481" cy="276999"/>
          </a:xfrm>
          <a:prstGeom prst="rect">
            <a:avLst/>
          </a:prstGeom>
          <a:ln>
            <a:noFill/>
          </a:ln>
        </p:spPr>
        <p:txBody>
          <a:bodyPr wrap="square">
            <a:spAutoFit/>
          </a:bodyPr>
          <a:lstStyle/>
          <a:p>
            <a:pPr lvl="0" algn="ctr"/>
            <a:r>
              <a:rPr lang="en-US" sz="1200" b="1" dirty="0" smtClean="0">
                <a:solidFill>
                  <a:srgbClr val="7030A0"/>
                </a:solidFill>
                <a:ea typeface="Arial" charset="0"/>
                <a:cs typeface="Arial" charset="0"/>
              </a:rPr>
              <a:t>Member</a:t>
            </a:r>
            <a:endParaRPr lang="en-US" sz="1200" b="1" dirty="0">
              <a:solidFill>
                <a:srgbClr val="7030A0"/>
              </a:solidFill>
              <a:ea typeface="Arial" charset="0"/>
              <a:cs typeface="Arial" charset="0"/>
            </a:endParaRPr>
          </a:p>
        </p:txBody>
      </p:sp>
      <p:pic>
        <p:nvPicPr>
          <p:cNvPr id="171" name="Picture 170"/>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6228641" y="1382163"/>
            <a:ext cx="190847" cy="286971"/>
          </a:xfrm>
          <a:prstGeom prst="rect">
            <a:avLst/>
          </a:prstGeom>
          <a:effectLst/>
        </p:spPr>
      </p:pic>
      <p:sp>
        <p:nvSpPr>
          <p:cNvPr id="198" name="Rectangle 197"/>
          <p:cNvSpPr/>
          <p:nvPr/>
        </p:nvSpPr>
        <p:spPr>
          <a:xfrm>
            <a:off x="3107532" y="1978245"/>
            <a:ext cx="646770" cy="253916"/>
          </a:xfrm>
          <a:prstGeom prst="rect">
            <a:avLst/>
          </a:prstGeom>
          <a:ln>
            <a:noFill/>
          </a:ln>
        </p:spPr>
        <p:txBody>
          <a:bodyPr wrap="square">
            <a:spAutoFit/>
          </a:bodyPr>
          <a:lstStyle/>
          <a:p>
            <a:pPr lvl="0" algn="ctr"/>
            <a:r>
              <a:rPr lang="en-US" sz="1050" i="1" smtClean="0">
                <a:solidFill>
                  <a:prstClr val="black"/>
                </a:solidFill>
                <a:cs typeface="Calibri"/>
              </a:rPr>
              <a:t>calls</a:t>
            </a:r>
            <a:endParaRPr lang="en-US" sz="1050" i="1" dirty="0">
              <a:solidFill>
                <a:prstClr val="black"/>
              </a:solidFill>
              <a:cs typeface="Calibri"/>
            </a:endParaRPr>
          </a:p>
        </p:txBody>
      </p:sp>
      <p:grpSp>
        <p:nvGrpSpPr>
          <p:cNvPr id="120" name="Group 119"/>
          <p:cNvGrpSpPr/>
          <p:nvPr/>
        </p:nvGrpSpPr>
        <p:grpSpPr>
          <a:xfrm>
            <a:off x="6491774" y="2789293"/>
            <a:ext cx="168454" cy="170297"/>
            <a:chOff x="5770373" y="1617785"/>
            <a:chExt cx="137614" cy="170297"/>
          </a:xfrm>
          <a:solidFill>
            <a:schemeClr val="bg1"/>
          </a:solidFill>
        </p:grpSpPr>
        <p:sp>
          <p:nvSpPr>
            <p:cNvPr id="118" name="Snip Single Corner Rectangle 117"/>
            <p:cNvSpPr/>
            <p:nvPr/>
          </p:nvSpPr>
          <p:spPr>
            <a:xfrm>
              <a:off x="5770373" y="1617785"/>
              <a:ext cx="137614" cy="170297"/>
            </a:xfrm>
            <a:prstGeom prst="snip1Rect">
              <a:avLst/>
            </a:prstGeom>
            <a:grpFill/>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119" name="5-Point Star 118"/>
            <p:cNvSpPr/>
            <p:nvPr/>
          </p:nvSpPr>
          <p:spPr>
            <a:xfrm>
              <a:off x="5800217" y="1670019"/>
              <a:ext cx="70357" cy="61395"/>
            </a:xfrm>
            <a:prstGeom prst="star5">
              <a:avLst/>
            </a:prstGeom>
            <a:grpFill/>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sp>
        <p:nvSpPr>
          <p:cNvPr id="205" name="Rectangle 204"/>
          <p:cNvSpPr/>
          <p:nvPr/>
        </p:nvSpPr>
        <p:spPr>
          <a:xfrm>
            <a:off x="2208191" y="3574824"/>
            <a:ext cx="863008" cy="253916"/>
          </a:xfrm>
          <a:prstGeom prst="rect">
            <a:avLst/>
          </a:prstGeom>
          <a:ln>
            <a:noFill/>
          </a:ln>
        </p:spPr>
        <p:txBody>
          <a:bodyPr wrap="square">
            <a:spAutoFit/>
          </a:bodyPr>
          <a:lstStyle/>
          <a:p>
            <a:pPr lvl="0" algn="ctr"/>
            <a:r>
              <a:rPr lang="en-US" sz="1050" i="1" dirty="0">
                <a:solidFill>
                  <a:prstClr val="black"/>
                </a:solidFill>
                <a:cs typeface="Calibri"/>
              </a:rPr>
              <a:t>d</a:t>
            </a:r>
            <a:r>
              <a:rPr lang="en-US" sz="1050" i="1" dirty="0" smtClean="0">
                <a:solidFill>
                  <a:prstClr val="black"/>
                </a:solidFill>
                <a:cs typeface="Calibri"/>
              </a:rPr>
              <a:t>efined in</a:t>
            </a:r>
          </a:p>
        </p:txBody>
      </p:sp>
      <p:cxnSp>
        <p:nvCxnSpPr>
          <p:cNvPr id="206" name="Straight Arrow Connector 205"/>
          <p:cNvCxnSpPr>
            <a:stCxn id="41" idx="2"/>
            <a:endCxn id="64" idx="0"/>
          </p:cNvCxnSpPr>
          <p:nvPr/>
        </p:nvCxnSpPr>
        <p:spPr>
          <a:xfrm>
            <a:off x="2980879" y="3415006"/>
            <a:ext cx="2452" cy="702737"/>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223" name="Rectangle 222"/>
          <p:cNvSpPr/>
          <p:nvPr/>
        </p:nvSpPr>
        <p:spPr>
          <a:xfrm>
            <a:off x="4211120" y="3443657"/>
            <a:ext cx="1293554" cy="253916"/>
          </a:xfrm>
          <a:prstGeom prst="rect">
            <a:avLst/>
          </a:prstGeom>
          <a:ln>
            <a:noFill/>
          </a:ln>
        </p:spPr>
        <p:txBody>
          <a:bodyPr wrap="square">
            <a:spAutoFit/>
          </a:bodyPr>
          <a:lstStyle/>
          <a:p>
            <a:pPr lvl="0" algn="ctr"/>
            <a:r>
              <a:rPr lang="en-US" sz="1050" b="1" smtClean="0">
                <a:solidFill>
                  <a:prstClr val="black"/>
                </a:solidFill>
                <a:cs typeface="Calibri"/>
              </a:rPr>
              <a:t>Business Logic</a:t>
            </a:r>
            <a:endParaRPr lang="en-US" sz="1050" b="1" dirty="0">
              <a:solidFill>
                <a:prstClr val="black"/>
              </a:solidFill>
              <a:cs typeface="Calibri"/>
            </a:endParaRPr>
          </a:p>
        </p:txBody>
      </p:sp>
      <p:sp>
        <p:nvSpPr>
          <p:cNvPr id="224" name="Rectangle 223"/>
          <p:cNvSpPr/>
          <p:nvPr/>
        </p:nvSpPr>
        <p:spPr>
          <a:xfrm>
            <a:off x="7423119" y="2635064"/>
            <a:ext cx="672620" cy="253916"/>
          </a:xfrm>
          <a:prstGeom prst="rect">
            <a:avLst/>
          </a:prstGeom>
          <a:ln>
            <a:noFill/>
          </a:ln>
        </p:spPr>
        <p:txBody>
          <a:bodyPr wrap="square">
            <a:spAutoFit/>
          </a:bodyPr>
          <a:lstStyle/>
          <a:p>
            <a:pPr lvl="0" algn="ctr"/>
            <a:r>
              <a:rPr lang="en-US" sz="1050" i="1" smtClean="0">
                <a:solidFill>
                  <a:prstClr val="black"/>
                </a:solidFill>
                <a:cs typeface="Calibri"/>
              </a:rPr>
              <a:t>updates</a:t>
            </a:r>
            <a:endParaRPr lang="en-US" sz="1050" i="1" dirty="0">
              <a:solidFill>
                <a:prstClr val="black"/>
              </a:solidFill>
              <a:cs typeface="Calibri"/>
            </a:endParaRPr>
          </a:p>
        </p:txBody>
      </p:sp>
      <p:sp>
        <p:nvSpPr>
          <p:cNvPr id="225" name="Rectangle 224"/>
          <p:cNvSpPr/>
          <p:nvPr/>
        </p:nvSpPr>
        <p:spPr>
          <a:xfrm>
            <a:off x="3605707" y="4335768"/>
            <a:ext cx="672620" cy="253916"/>
          </a:xfrm>
          <a:prstGeom prst="rect">
            <a:avLst/>
          </a:prstGeom>
          <a:ln>
            <a:noFill/>
          </a:ln>
        </p:spPr>
        <p:txBody>
          <a:bodyPr wrap="square">
            <a:spAutoFit/>
          </a:bodyPr>
          <a:lstStyle/>
          <a:p>
            <a:pPr lvl="0" algn="ctr"/>
            <a:r>
              <a:rPr lang="en-US" sz="1050" i="1" smtClean="0">
                <a:solidFill>
                  <a:prstClr val="black"/>
                </a:solidFill>
                <a:cs typeface="Calibri"/>
              </a:rPr>
              <a:t>updates</a:t>
            </a:r>
            <a:endParaRPr lang="en-US" sz="1050" i="1" dirty="0">
              <a:solidFill>
                <a:prstClr val="black"/>
              </a:solidFill>
              <a:cs typeface="Calibri"/>
            </a:endParaRPr>
          </a:p>
        </p:txBody>
      </p:sp>
      <p:grpSp>
        <p:nvGrpSpPr>
          <p:cNvPr id="234" name="Group 233"/>
          <p:cNvGrpSpPr/>
          <p:nvPr/>
        </p:nvGrpSpPr>
        <p:grpSpPr>
          <a:xfrm>
            <a:off x="4162972" y="2127448"/>
            <a:ext cx="865403" cy="418095"/>
            <a:chOff x="432135" y="2616233"/>
            <a:chExt cx="865403" cy="418095"/>
          </a:xfrm>
        </p:grpSpPr>
        <p:sp>
          <p:nvSpPr>
            <p:cNvPr id="226" name="Rounded Rectangle 225"/>
            <p:cNvSpPr/>
            <p:nvPr/>
          </p:nvSpPr>
          <p:spPr>
            <a:xfrm>
              <a:off x="456828" y="2629655"/>
              <a:ext cx="804155" cy="404673"/>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27" name="Rectangle 226"/>
            <p:cNvSpPr/>
            <p:nvPr/>
          </p:nvSpPr>
          <p:spPr>
            <a:xfrm>
              <a:off x="432135" y="2616233"/>
              <a:ext cx="865403" cy="415498"/>
            </a:xfrm>
            <a:prstGeom prst="rect">
              <a:avLst/>
            </a:prstGeom>
            <a:ln>
              <a:noFill/>
            </a:ln>
          </p:spPr>
          <p:txBody>
            <a:bodyPr wrap="square">
              <a:spAutoFit/>
            </a:bodyPr>
            <a:lstStyle/>
            <a:p>
              <a:pPr lvl="0" algn="ctr"/>
              <a:r>
                <a:rPr lang="en-US" sz="1050" dirty="0" smtClean="0">
                  <a:solidFill>
                    <a:prstClr val="black"/>
                  </a:solidFill>
                  <a:cs typeface="Calibri"/>
                </a:rPr>
                <a:t>REST Interface</a:t>
              </a:r>
              <a:endParaRPr lang="en-US" sz="1050" dirty="0">
                <a:solidFill>
                  <a:prstClr val="black"/>
                </a:solidFill>
                <a:cs typeface="Calibri"/>
              </a:endParaRPr>
            </a:p>
          </p:txBody>
        </p:sp>
      </p:grpSp>
      <p:sp>
        <p:nvSpPr>
          <p:cNvPr id="15" name="Rounded Rectangle 14"/>
          <p:cNvSpPr/>
          <p:nvPr/>
        </p:nvSpPr>
        <p:spPr>
          <a:xfrm>
            <a:off x="4711082" y="2502496"/>
            <a:ext cx="762830" cy="515930"/>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8" name="Rectangle 7"/>
          <p:cNvSpPr/>
          <p:nvPr/>
        </p:nvSpPr>
        <p:spPr>
          <a:xfrm>
            <a:off x="4706839" y="2467272"/>
            <a:ext cx="797835" cy="577081"/>
          </a:xfrm>
          <a:prstGeom prst="rect">
            <a:avLst/>
          </a:prstGeom>
          <a:ln>
            <a:noFill/>
          </a:ln>
        </p:spPr>
        <p:txBody>
          <a:bodyPr wrap="square">
            <a:spAutoFit/>
          </a:bodyPr>
          <a:lstStyle/>
          <a:p>
            <a:pPr lvl="0" algn="ctr"/>
            <a:r>
              <a:rPr lang="en-US" sz="1050" dirty="0" smtClean="0">
                <a:solidFill>
                  <a:prstClr val="black"/>
                </a:solidFill>
                <a:cs typeface="Calibri"/>
              </a:rPr>
              <a:t>Auction Back-end Service</a:t>
            </a:r>
            <a:endParaRPr lang="en-US" sz="1050" dirty="0">
              <a:solidFill>
                <a:prstClr val="black"/>
              </a:solidFill>
              <a:cs typeface="Calibri"/>
            </a:endParaRPr>
          </a:p>
        </p:txBody>
      </p:sp>
      <p:grpSp>
        <p:nvGrpSpPr>
          <p:cNvPr id="16" name="Group 15"/>
          <p:cNvGrpSpPr/>
          <p:nvPr/>
        </p:nvGrpSpPr>
        <p:grpSpPr>
          <a:xfrm>
            <a:off x="4136661" y="2986635"/>
            <a:ext cx="1249314" cy="441970"/>
            <a:chOff x="4143581" y="3021691"/>
            <a:chExt cx="1249314" cy="441970"/>
          </a:xfrm>
        </p:grpSpPr>
        <p:sp>
          <p:nvSpPr>
            <p:cNvPr id="176" name="Rounded Rectangle 175"/>
            <p:cNvSpPr/>
            <p:nvPr/>
          </p:nvSpPr>
          <p:spPr>
            <a:xfrm>
              <a:off x="4146638" y="3021691"/>
              <a:ext cx="1223586" cy="441970"/>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74" name="Rectangle 173"/>
            <p:cNvSpPr/>
            <p:nvPr/>
          </p:nvSpPr>
          <p:spPr>
            <a:xfrm>
              <a:off x="4143581" y="3027647"/>
              <a:ext cx="1249314" cy="415498"/>
            </a:xfrm>
            <a:prstGeom prst="rect">
              <a:avLst/>
            </a:prstGeom>
            <a:ln>
              <a:noFill/>
            </a:ln>
          </p:spPr>
          <p:txBody>
            <a:bodyPr wrap="square">
              <a:spAutoFit/>
            </a:bodyPr>
            <a:lstStyle/>
            <a:p>
              <a:pPr lvl="0" algn="ctr"/>
              <a:r>
                <a:rPr lang="en-US" sz="1050" dirty="0" smtClean="0">
                  <a:solidFill>
                    <a:prstClr val="black"/>
                  </a:solidFill>
                  <a:cs typeface="Calibri"/>
                </a:rPr>
                <a:t>System of </a:t>
              </a:r>
              <a:r>
                <a:rPr lang="en-US" sz="1050" smtClean="0">
                  <a:solidFill>
                    <a:prstClr val="black"/>
                  </a:solidFill>
                  <a:cs typeface="Calibri"/>
                </a:rPr>
                <a:t>Record Integration</a:t>
              </a:r>
              <a:endParaRPr lang="en-US" sz="1050" dirty="0">
                <a:solidFill>
                  <a:prstClr val="black"/>
                </a:solidFill>
                <a:cs typeface="Calibri"/>
              </a:endParaRPr>
            </a:p>
          </p:txBody>
        </p:sp>
      </p:grpSp>
      <p:sp>
        <p:nvSpPr>
          <p:cNvPr id="148" name="Rectangle 147"/>
          <p:cNvSpPr/>
          <p:nvPr/>
        </p:nvSpPr>
        <p:spPr>
          <a:xfrm>
            <a:off x="488284" y="2307285"/>
            <a:ext cx="687137" cy="253916"/>
          </a:xfrm>
          <a:prstGeom prst="rect">
            <a:avLst/>
          </a:prstGeom>
          <a:noFill/>
          <a:ln>
            <a:noFill/>
          </a:ln>
        </p:spPr>
        <p:txBody>
          <a:bodyPr wrap="square">
            <a:spAutoFit/>
          </a:bodyPr>
          <a:lstStyle/>
          <a:p>
            <a:pPr lvl="0" algn="ctr"/>
            <a:r>
              <a:rPr lang="en-US" sz="1050" dirty="0" smtClean="0">
                <a:solidFill>
                  <a:prstClr val="black"/>
                </a:solidFill>
                <a:cs typeface="Calibri"/>
              </a:rPr>
              <a:t>Vehicle</a:t>
            </a:r>
            <a:endParaRPr lang="en-US" sz="1050" dirty="0">
              <a:solidFill>
                <a:prstClr val="black"/>
              </a:solidFill>
              <a:cs typeface="Calibri"/>
            </a:endParaRPr>
          </a:p>
        </p:txBody>
      </p:sp>
      <p:pic>
        <p:nvPicPr>
          <p:cNvPr id="151" name="Picture 150" descr="mage result for car icon"/>
          <p:cNvPicPr>
            <a:picLocks noChangeAspect="1" noChangeArrowheads="1"/>
          </p:cNvPicPr>
          <p:nvPr/>
        </p:nvPicPr>
        <p:blipFill rotWithShape="1">
          <a:blip r:embed="rId4" cstate="screen">
            <a:duotone>
              <a:schemeClr val="accent1">
                <a:shade val="45000"/>
                <a:satMod val="135000"/>
              </a:schemeClr>
              <a:prstClr val="white"/>
            </a:duotone>
            <a:extLst>
              <a:ext uri="{28A0092B-C50C-407E-A947-70E740481C1C}">
                <a14:useLocalDpi xmlns:a14="http://schemas.microsoft.com/office/drawing/2010/main"/>
              </a:ext>
            </a:extLst>
          </a:blip>
          <a:srcRect t="39806"/>
          <a:stretch/>
        </p:blipFill>
        <p:spPr bwMode="auto">
          <a:xfrm>
            <a:off x="527557" y="2017762"/>
            <a:ext cx="637004" cy="315403"/>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53" name="Picture 4" descr="mage result for book icon"/>
          <p:cNvPicPr>
            <a:picLocks noChangeAspect="1" noChangeArrowheads="1"/>
          </p:cNvPicPr>
          <p:nvPr/>
        </p:nvPicPr>
        <p:blipFill rotWithShape="1">
          <a:blip r:embed="rId5" cstate="screen">
            <a:duotone>
              <a:schemeClr val="accent1">
                <a:shade val="45000"/>
                <a:satMod val="135000"/>
              </a:schemeClr>
              <a:prstClr val="white"/>
            </a:duotone>
            <a:extLst>
              <a:ext uri="{28A0092B-C50C-407E-A947-70E740481C1C}">
                <a14:useLocalDpi xmlns:a14="http://schemas.microsoft.com/office/drawing/2010/main"/>
              </a:ext>
            </a:extLst>
          </a:blip>
          <a:srcRect/>
          <a:stretch/>
        </p:blipFill>
        <p:spPr bwMode="auto">
          <a:xfrm>
            <a:off x="1507213" y="1969861"/>
            <a:ext cx="544793" cy="345267"/>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55" name="Rectangle 154"/>
          <p:cNvSpPr/>
          <p:nvPr/>
        </p:nvSpPr>
        <p:spPr>
          <a:xfrm>
            <a:off x="1439546" y="2304844"/>
            <a:ext cx="687137" cy="415498"/>
          </a:xfrm>
          <a:prstGeom prst="rect">
            <a:avLst/>
          </a:prstGeom>
          <a:noFill/>
          <a:ln>
            <a:noFill/>
          </a:ln>
        </p:spPr>
        <p:txBody>
          <a:bodyPr wrap="square">
            <a:spAutoFit/>
          </a:bodyPr>
          <a:lstStyle/>
          <a:p>
            <a:pPr lvl="0" algn="ctr"/>
            <a:r>
              <a:rPr lang="en-US" sz="1050" dirty="0" smtClean="0">
                <a:solidFill>
                  <a:prstClr val="black"/>
                </a:solidFill>
                <a:cs typeface="Calibri"/>
              </a:rPr>
              <a:t>Vehicle </a:t>
            </a:r>
            <a:r>
              <a:rPr lang="en-US" sz="1050" dirty="0" smtClean="0">
                <a:solidFill>
                  <a:prstClr val="black"/>
                </a:solidFill>
                <a:cs typeface="Calibri"/>
              </a:rPr>
              <a:t>Listing</a:t>
            </a:r>
            <a:endParaRPr lang="en-US" sz="1050" dirty="0">
              <a:solidFill>
                <a:prstClr val="black"/>
              </a:solidFill>
              <a:cs typeface="Calibri"/>
            </a:endParaRPr>
          </a:p>
        </p:txBody>
      </p:sp>
      <p:pic>
        <p:nvPicPr>
          <p:cNvPr id="157" name="Picture 2" descr="mage result for car icon"/>
          <p:cNvPicPr>
            <a:picLocks noChangeAspect="1" noChangeArrowheads="1"/>
          </p:cNvPicPr>
          <p:nvPr/>
        </p:nvPicPr>
        <p:blipFill rotWithShape="1">
          <a:blip r:embed="rId4" cstate="screen">
            <a:duotone>
              <a:schemeClr val="accent1">
                <a:shade val="45000"/>
                <a:satMod val="135000"/>
              </a:schemeClr>
              <a:prstClr val="white"/>
            </a:duotone>
            <a:extLst>
              <a:ext uri="{28A0092B-C50C-407E-A947-70E740481C1C}">
                <a14:useLocalDpi xmlns:a14="http://schemas.microsoft.com/office/drawing/2010/main"/>
              </a:ext>
            </a:extLst>
          </a:blip>
          <a:srcRect t="39806"/>
          <a:stretch/>
        </p:blipFill>
        <p:spPr bwMode="auto">
          <a:xfrm>
            <a:off x="6452025" y="1541937"/>
            <a:ext cx="260106" cy="128788"/>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61" name="Picture 4" descr="mage result for book icon"/>
          <p:cNvPicPr>
            <a:picLocks noChangeAspect="1" noChangeArrowheads="1"/>
          </p:cNvPicPr>
          <p:nvPr/>
        </p:nvPicPr>
        <p:blipFill rotWithShape="1">
          <a:blip r:embed="rId5" cstate="screen">
            <a:duotone>
              <a:schemeClr val="accent1">
                <a:shade val="45000"/>
                <a:satMod val="135000"/>
              </a:schemeClr>
              <a:prstClr val="white"/>
            </a:duotone>
            <a:extLst>
              <a:ext uri="{28A0092B-C50C-407E-A947-70E740481C1C}">
                <a14:useLocalDpi xmlns:a14="http://schemas.microsoft.com/office/drawing/2010/main"/>
              </a:ext>
            </a:extLst>
          </a:blip>
          <a:srcRect/>
          <a:stretch/>
        </p:blipFill>
        <p:spPr bwMode="auto">
          <a:xfrm flipH="1">
            <a:off x="6464754" y="1362658"/>
            <a:ext cx="212259" cy="134521"/>
          </a:xfrm>
          <a:prstGeom prst="rect">
            <a:avLst/>
          </a:prstGeom>
          <a:noFill/>
          <a:ln>
            <a:noFill/>
          </a:ln>
          <a:extLst>
            <a:ext uri="{909E8E84-426E-40DD-AFC4-6F175D3DCCD1}">
              <a14:hiddenFill xmlns:a14="http://schemas.microsoft.com/office/drawing/2010/main">
                <a:solidFill>
                  <a:srgbClr val="FFFFFF"/>
                </a:solidFill>
              </a14:hiddenFill>
            </a:ext>
          </a:extLst>
        </p:spPr>
      </p:pic>
      <p:grpSp>
        <p:nvGrpSpPr>
          <p:cNvPr id="162" name="Group 161"/>
          <p:cNvGrpSpPr/>
          <p:nvPr/>
        </p:nvGrpSpPr>
        <p:grpSpPr>
          <a:xfrm>
            <a:off x="6775231" y="1395174"/>
            <a:ext cx="104897" cy="106430"/>
            <a:chOff x="5770373" y="1617785"/>
            <a:chExt cx="137614" cy="170297"/>
          </a:xfrm>
        </p:grpSpPr>
        <p:sp>
          <p:nvSpPr>
            <p:cNvPr id="163" name="Snip Single Corner Rectangle 162"/>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164" name="5-Point Star 163"/>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grpSp>
        <p:nvGrpSpPr>
          <p:cNvPr id="165" name="Group 164"/>
          <p:cNvGrpSpPr/>
          <p:nvPr/>
        </p:nvGrpSpPr>
        <p:grpSpPr>
          <a:xfrm>
            <a:off x="6775231" y="1544932"/>
            <a:ext cx="104897" cy="106430"/>
            <a:chOff x="5770373" y="1617785"/>
            <a:chExt cx="137614" cy="170297"/>
          </a:xfrm>
        </p:grpSpPr>
        <p:sp>
          <p:nvSpPr>
            <p:cNvPr id="167" name="Snip Single Corner Rectangle 166"/>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168" name="5-Point Star 167"/>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grpSp>
        <p:nvGrpSpPr>
          <p:cNvPr id="169" name="Group 168"/>
          <p:cNvGrpSpPr/>
          <p:nvPr/>
        </p:nvGrpSpPr>
        <p:grpSpPr>
          <a:xfrm>
            <a:off x="7599707" y="1433534"/>
            <a:ext cx="168454" cy="170297"/>
            <a:chOff x="5770373" y="1617785"/>
            <a:chExt cx="137614" cy="170297"/>
          </a:xfrm>
        </p:grpSpPr>
        <p:sp>
          <p:nvSpPr>
            <p:cNvPr id="173" name="Snip Single Corner Rectangle 172"/>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175" name="5-Point Star 174"/>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grpSp>
        <p:nvGrpSpPr>
          <p:cNvPr id="178" name="Group 177"/>
          <p:cNvGrpSpPr/>
          <p:nvPr/>
        </p:nvGrpSpPr>
        <p:grpSpPr>
          <a:xfrm>
            <a:off x="6544730" y="2843137"/>
            <a:ext cx="168454" cy="170297"/>
            <a:chOff x="5770373" y="1617785"/>
            <a:chExt cx="137614" cy="170297"/>
          </a:xfrm>
          <a:solidFill>
            <a:schemeClr val="bg1"/>
          </a:solidFill>
        </p:grpSpPr>
        <p:sp>
          <p:nvSpPr>
            <p:cNvPr id="180" name="Snip Single Corner Rectangle 179"/>
            <p:cNvSpPr/>
            <p:nvPr/>
          </p:nvSpPr>
          <p:spPr>
            <a:xfrm>
              <a:off x="5770373" y="1617785"/>
              <a:ext cx="137614" cy="170297"/>
            </a:xfrm>
            <a:prstGeom prst="snip1Rect">
              <a:avLst/>
            </a:prstGeom>
            <a:grpFill/>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182" name="5-Point Star 181"/>
            <p:cNvSpPr/>
            <p:nvPr/>
          </p:nvSpPr>
          <p:spPr>
            <a:xfrm>
              <a:off x="5800217" y="1670019"/>
              <a:ext cx="70357" cy="61395"/>
            </a:xfrm>
            <a:prstGeom prst="star5">
              <a:avLst/>
            </a:prstGeom>
            <a:grpFill/>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grpSp>
        <p:nvGrpSpPr>
          <p:cNvPr id="184" name="Group 183"/>
          <p:cNvGrpSpPr/>
          <p:nvPr/>
        </p:nvGrpSpPr>
        <p:grpSpPr>
          <a:xfrm>
            <a:off x="1930131" y="4133632"/>
            <a:ext cx="604402" cy="496878"/>
            <a:chOff x="6913244" y="1783368"/>
            <a:chExt cx="600099" cy="689130"/>
          </a:xfrm>
        </p:grpSpPr>
        <p:sp>
          <p:nvSpPr>
            <p:cNvPr id="194" name="Rectangle 193"/>
            <p:cNvSpPr/>
            <p:nvPr/>
          </p:nvSpPr>
          <p:spPr>
            <a:xfrm>
              <a:off x="6913244" y="1783368"/>
              <a:ext cx="600099" cy="6891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199" name="Straight Connector 198"/>
            <p:cNvCxnSpPr/>
            <p:nvPr/>
          </p:nvCxnSpPr>
          <p:spPr>
            <a:xfrm>
              <a:off x="7010087" y="1956239"/>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1" name="Straight Connector 200"/>
            <p:cNvCxnSpPr/>
            <p:nvPr/>
          </p:nvCxnSpPr>
          <p:spPr>
            <a:xfrm flipV="1">
              <a:off x="7010087"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2" name="Straight Connector 201"/>
            <p:cNvCxnSpPr/>
            <p:nvPr/>
          </p:nvCxnSpPr>
          <p:spPr>
            <a:xfrm flipV="1">
              <a:off x="7053041"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3" name="Straight Connector 202"/>
            <p:cNvCxnSpPr/>
            <p:nvPr/>
          </p:nvCxnSpPr>
          <p:spPr>
            <a:xfrm flipH="1" flipV="1">
              <a:off x="7053041" y="1824232"/>
              <a:ext cx="45897" cy="70497"/>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4" name="Straight Connector 203"/>
            <p:cNvCxnSpPr/>
            <p:nvPr/>
          </p:nvCxnSpPr>
          <p:spPr>
            <a:xfrm flipV="1">
              <a:off x="7124482" y="1837601"/>
              <a:ext cx="50806" cy="5712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7" name="Straight Connector 206"/>
            <p:cNvCxnSpPr/>
            <p:nvPr/>
          </p:nvCxnSpPr>
          <p:spPr>
            <a:xfrm flipV="1">
              <a:off x="721329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8" name="Straight Connector 207"/>
            <p:cNvCxnSpPr/>
            <p:nvPr/>
          </p:nvCxnSpPr>
          <p:spPr>
            <a:xfrm flipH="1" flipV="1">
              <a:off x="7249730"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14" name="Straight Connector 213"/>
            <p:cNvCxnSpPr/>
            <p:nvPr/>
          </p:nvCxnSpPr>
          <p:spPr>
            <a:xfrm flipV="1">
              <a:off x="7303165"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15" name="Straight Connector 214"/>
            <p:cNvCxnSpPr/>
            <p:nvPr/>
          </p:nvCxnSpPr>
          <p:spPr>
            <a:xfrm flipV="1">
              <a:off x="7381378" y="1828351"/>
              <a:ext cx="47354"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16" name="Straight Connector 215"/>
            <p:cNvCxnSpPr/>
            <p:nvPr/>
          </p:nvCxnSpPr>
          <p:spPr>
            <a:xfrm flipH="1" flipV="1">
              <a:off x="7380221"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20" name="Straight Connector 219"/>
            <p:cNvCxnSpPr/>
            <p:nvPr/>
          </p:nvCxnSpPr>
          <p:spPr>
            <a:xfrm flipV="1">
              <a:off x="734254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28" name="Straight Connector 227"/>
            <p:cNvCxnSpPr/>
            <p:nvPr/>
          </p:nvCxnSpPr>
          <p:spPr>
            <a:xfrm>
              <a:off x="7010087" y="2013316"/>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29" name="Straight Connector 228"/>
            <p:cNvCxnSpPr/>
            <p:nvPr/>
          </p:nvCxnSpPr>
          <p:spPr>
            <a:xfrm>
              <a:off x="7010087" y="2073334"/>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30" name="Straight Connector 229"/>
            <p:cNvCxnSpPr/>
            <p:nvPr/>
          </p:nvCxnSpPr>
          <p:spPr>
            <a:xfrm>
              <a:off x="7010087" y="2127933"/>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grpSp>
      <p:grpSp>
        <p:nvGrpSpPr>
          <p:cNvPr id="231" name="Group 230"/>
          <p:cNvGrpSpPr/>
          <p:nvPr/>
        </p:nvGrpSpPr>
        <p:grpSpPr>
          <a:xfrm>
            <a:off x="2681130" y="4133632"/>
            <a:ext cx="604402" cy="496878"/>
            <a:chOff x="6913244" y="1783368"/>
            <a:chExt cx="600099" cy="689130"/>
          </a:xfrm>
        </p:grpSpPr>
        <p:sp>
          <p:nvSpPr>
            <p:cNvPr id="232" name="Rectangle 231"/>
            <p:cNvSpPr/>
            <p:nvPr/>
          </p:nvSpPr>
          <p:spPr>
            <a:xfrm>
              <a:off x="6913244" y="1783368"/>
              <a:ext cx="600099" cy="6891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233" name="Straight Connector 232"/>
            <p:cNvCxnSpPr/>
            <p:nvPr/>
          </p:nvCxnSpPr>
          <p:spPr>
            <a:xfrm>
              <a:off x="7010087" y="1956239"/>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36" name="Straight Connector 235"/>
            <p:cNvCxnSpPr/>
            <p:nvPr/>
          </p:nvCxnSpPr>
          <p:spPr>
            <a:xfrm flipV="1">
              <a:off x="7010087"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37" name="Straight Connector 236"/>
            <p:cNvCxnSpPr/>
            <p:nvPr/>
          </p:nvCxnSpPr>
          <p:spPr>
            <a:xfrm flipV="1">
              <a:off x="7053041"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38" name="Straight Connector 237"/>
            <p:cNvCxnSpPr/>
            <p:nvPr/>
          </p:nvCxnSpPr>
          <p:spPr>
            <a:xfrm flipH="1" flipV="1">
              <a:off x="7053041" y="1824232"/>
              <a:ext cx="45897" cy="70497"/>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39" name="Straight Connector 238"/>
            <p:cNvCxnSpPr/>
            <p:nvPr/>
          </p:nvCxnSpPr>
          <p:spPr>
            <a:xfrm flipV="1">
              <a:off x="7124482" y="1837601"/>
              <a:ext cx="50806" cy="5712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0" name="Straight Connector 239"/>
            <p:cNvCxnSpPr/>
            <p:nvPr/>
          </p:nvCxnSpPr>
          <p:spPr>
            <a:xfrm flipV="1">
              <a:off x="721329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1" name="Straight Connector 240"/>
            <p:cNvCxnSpPr/>
            <p:nvPr/>
          </p:nvCxnSpPr>
          <p:spPr>
            <a:xfrm flipH="1" flipV="1">
              <a:off x="7249730"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2" name="Straight Connector 241"/>
            <p:cNvCxnSpPr/>
            <p:nvPr/>
          </p:nvCxnSpPr>
          <p:spPr>
            <a:xfrm flipV="1">
              <a:off x="7303165"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3" name="Straight Connector 242"/>
            <p:cNvCxnSpPr/>
            <p:nvPr/>
          </p:nvCxnSpPr>
          <p:spPr>
            <a:xfrm flipV="1">
              <a:off x="7381378" y="1828351"/>
              <a:ext cx="47354"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4" name="Straight Connector 243"/>
            <p:cNvCxnSpPr/>
            <p:nvPr/>
          </p:nvCxnSpPr>
          <p:spPr>
            <a:xfrm flipH="1" flipV="1">
              <a:off x="7380221" y="1848544"/>
              <a:ext cx="50806" cy="46185"/>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5" name="Straight Connector 244"/>
            <p:cNvCxnSpPr/>
            <p:nvPr/>
          </p:nvCxnSpPr>
          <p:spPr>
            <a:xfrm flipV="1">
              <a:off x="7342543" y="1828351"/>
              <a:ext cx="0" cy="6637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6" name="Straight Connector 245"/>
            <p:cNvCxnSpPr/>
            <p:nvPr/>
          </p:nvCxnSpPr>
          <p:spPr>
            <a:xfrm>
              <a:off x="7010087" y="2013316"/>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7" name="Straight Connector 246"/>
            <p:cNvCxnSpPr/>
            <p:nvPr/>
          </p:nvCxnSpPr>
          <p:spPr>
            <a:xfrm>
              <a:off x="7010087" y="2073334"/>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8" name="Straight Connector 247"/>
            <p:cNvCxnSpPr/>
            <p:nvPr/>
          </p:nvCxnSpPr>
          <p:spPr>
            <a:xfrm>
              <a:off x="7010087" y="2127933"/>
              <a:ext cx="418645"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249" name="Rectangle 248"/>
          <p:cNvSpPr/>
          <p:nvPr/>
        </p:nvSpPr>
        <p:spPr>
          <a:xfrm>
            <a:off x="1812967" y="4605458"/>
            <a:ext cx="868163" cy="415498"/>
          </a:xfrm>
          <a:prstGeom prst="rect">
            <a:avLst/>
          </a:prstGeom>
          <a:ln>
            <a:noFill/>
          </a:ln>
        </p:spPr>
        <p:txBody>
          <a:bodyPr wrap="square">
            <a:spAutoFit/>
          </a:bodyPr>
          <a:lstStyle/>
          <a:p>
            <a:pPr lvl="0" algn="ctr"/>
            <a:r>
              <a:rPr lang="en-US" sz="1050" dirty="0" smtClean="0">
                <a:solidFill>
                  <a:prstClr val="black"/>
                </a:solidFill>
                <a:cs typeface="Calibri"/>
              </a:rPr>
              <a:t>Member </a:t>
            </a:r>
            <a:r>
              <a:rPr lang="en-US" sz="1050" b="1" dirty="0" smtClean="0">
                <a:solidFill>
                  <a:prstClr val="black"/>
                </a:solidFill>
                <a:cs typeface="Calibri"/>
              </a:rPr>
              <a:t>Registry</a:t>
            </a:r>
            <a:endParaRPr lang="en-US" sz="1050" b="1" dirty="0">
              <a:solidFill>
                <a:prstClr val="black"/>
              </a:solidFill>
              <a:cs typeface="Calibri"/>
            </a:endParaRPr>
          </a:p>
        </p:txBody>
      </p:sp>
      <p:sp>
        <p:nvSpPr>
          <p:cNvPr id="250" name="Rounded Rectangle 249"/>
          <p:cNvSpPr/>
          <p:nvPr/>
        </p:nvSpPr>
        <p:spPr>
          <a:xfrm>
            <a:off x="1709686" y="4001370"/>
            <a:ext cx="1864781" cy="1019585"/>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251" name="Group 250"/>
          <p:cNvGrpSpPr/>
          <p:nvPr/>
        </p:nvGrpSpPr>
        <p:grpSpPr>
          <a:xfrm>
            <a:off x="8196951" y="2695960"/>
            <a:ext cx="604402" cy="496878"/>
            <a:chOff x="6911759" y="1788114"/>
            <a:chExt cx="600099" cy="689130"/>
          </a:xfrm>
          <a:solidFill>
            <a:schemeClr val="bg1"/>
          </a:solidFill>
        </p:grpSpPr>
        <p:sp>
          <p:nvSpPr>
            <p:cNvPr id="252" name="Rectangle 251"/>
            <p:cNvSpPr/>
            <p:nvPr/>
          </p:nvSpPr>
          <p:spPr>
            <a:xfrm>
              <a:off x="6911759" y="1788114"/>
              <a:ext cx="600099" cy="689130"/>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253" name="Straight Connector 252"/>
            <p:cNvCxnSpPr/>
            <p:nvPr/>
          </p:nvCxnSpPr>
          <p:spPr>
            <a:xfrm>
              <a:off x="7010087" y="1956239"/>
              <a:ext cx="418645" cy="0"/>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54" name="Straight Connector 253"/>
            <p:cNvCxnSpPr/>
            <p:nvPr/>
          </p:nvCxnSpPr>
          <p:spPr>
            <a:xfrm flipV="1">
              <a:off x="7010087" y="1828351"/>
              <a:ext cx="0" cy="66378"/>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55" name="Straight Connector 254"/>
            <p:cNvCxnSpPr/>
            <p:nvPr/>
          </p:nvCxnSpPr>
          <p:spPr>
            <a:xfrm flipV="1">
              <a:off x="7053041" y="1828351"/>
              <a:ext cx="0" cy="66378"/>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56" name="Straight Connector 255"/>
            <p:cNvCxnSpPr/>
            <p:nvPr/>
          </p:nvCxnSpPr>
          <p:spPr>
            <a:xfrm flipH="1" flipV="1">
              <a:off x="7053041" y="1824232"/>
              <a:ext cx="45897" cy="70497"/>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57" name="Straight Connector 256"/>
            <p:cNvCxnSpPr/>
            <p:nvPr/>
          </p:nvCxnSpPr>
          <p:spPr>
            <a:xfrm flipV="1">
              <a:off x="7124482" y="1837601"/>
              <a:ext cx="50806" cy="57128"/>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58" name="Straight Connector 257"/>
            <p:cNvCxnSpPr/>
            <p:nvPr/>
          </p:nvCxnSpPr>
          <p:spPr>
            <a:xfrm flipV="1">
              <a:off x="7213293" y="1828351"/>
              <a:ext cx="0" cy="66378"/>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59" name="Straight Connector 258"/>
            <p:cNvCxnSpPr/>
            <p:nvPr/>
          </p:nvCxnSpPr>
          <p:spPr>
            <a:xfrm flipH="1" flipV="1">
              <a:off x="7249730" y="1848544"/>
              <a:ext cx="50806" cy="46185"/>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0" name="Straight Connector 259"/>
            <p:cNvCxnSpPr/>
            <p:nvPr/>
          </p:nvCxnSpPr>
          <p:spPr>
            <a:xfrm flipV="1">
              <a:off x="7303165" y="1828351"/>
              <a:ext cx="0" cy="66378"/>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1" name="Straight Connector 260"/>
            <p:cNvCxnSpPr/>
            <p:nvPr/>
          </p:nvCxnSpPr>
          <p:spPr>
            <a:xfrm flipV="1">
              <a:off x="7381378" y="1828351"/>
              <a:ext cx="47354" cy="66378"/>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2" name="Straight Connector 261"/>
            <p:cNvCxnSpPr/>
            <p:nvPr/>
          </p:nvCxnSpPr>
          <p:spPr>
            <a:xfrm flipH="1" flipV="1">
              <a:off x="7380221" y="1848544"/>
              <a:ext cx="50806" cy="46185"/>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3" name="Straight Connector 262"/>
            <p:cNvCxnSpPr/>
            <p:nvPr/>
          </p:nvCxnSpPr>
          <p:spPr>
            <a:xfrm flipV="1">
              <a:off x="7342543" y="1828351"/>
              <a:ext cx="0" cy="66378"/>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4" name="Straight Connector 263"/>
            <p:cNvCxnSpPr/>
            <p:nvPr/>
          </p:nvCxnSpPr>
          <p:spPr>
            <a:xfrm>
              <a:off x="7010087" y="2013316"/>
              <a:ext cx="418645" cy="0"/>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5" name="Straight Connector 264"/>
            <p:cNvCxnSpPr/>
            <p:nvPr/>
          </p:nvCxnSpPr>
          <p:spPr>
            <a:xfrm>
              <a:off x="7010087" y="2073334"/>
              <a:ext cx="418645" cy="0"/>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6" name="Straight Connector 265"/>
            <p:cNvCxnSpPr/>
            <p:nvPr/>
          </p:nvCxnSpPr>
          <p:spPr>
            <a:xfrm>
              <a:off x="7010087" y="2127933"/>
              <a:ext cx="418645" cy="0"/>
            </a:xfrm>
            <a:prstGeom prst="line">
              <a:avLst/>
            </a:prstGeom>
            <a:grpFill/>
            <a:ln w="12700">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39" name="Rectangle 38"/>
          <p:cNvSpPr/>
          <p:nvPr/>
        </p:nvSpPr>
        <p:spPr>
          <a:xfrm>
            <a:off x="392965" y="1485768"/>
            <a:ext cx="279610" cy="183366"/>
          </a:xfrm>
          <a:prstGeom prst="rect">
            <a:avLst/>
          </a:prstGeom>
          <a:solidFill>
            <a:schemeClr val="accent6"/>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7" name="Rectangle 266"/>
          <p:cNvSpPr/>
          <p:nvPr/>
        </p:nvSpPr>
        <p:spPr>
          <a:xfrm>
            <a:off x="195703" y="1680096"/>
            <a:ext cx="687137" cy="253916"/>
          </a:xfrm>
          <a:prstGeom prst="rect">
            <a:avLst/>
          </a:prstGeom>
          <a:noFill/>
          <a:ln>
            <a:noFill/>
          </a:ln>
        </p:spPr>
        <p:txBody>
          <a:bodyPr wrap="square">
            <a:spAutoFit/>
          </a:bodyPr>
          <a:lstStyle/>
          <a:p>
            <a:pPr lvl="0" algn="ctr"/>
            <a:r>
              <a:rPr lang="en-US" sz="1050" dirty="0" smtClean="0">
                <a:solidFill>
                  <a:prstClr val="black"/>
                </a:solidFill>
                <a:cs typeface="Calibri"/>
              </a:rPr>
              <a:t>Balance</a:t>
            </a:r>
            <a:endParaRPr lang="en-US" sz="1050" dirty="0">
              <a:solidFill>
                <a:prstClr val="black"/>
              </a:solidFill>
              <a:cs typeface="Calibri"/>
            </a:endParaRPr>
          </a:p>
        </p:txBody>
      </p:sp>
      <p:sp>
        <p:nvSpPr>
          <p:cNvPr id="268" name="Rectangle 267"/>
          <p:cNvSpPr/>
          <p:nvPr/>
        </p:nvSpPr>
        <p:spPr>
          <a:xfrm>
            <a:off x="417927" y="1451335"/>
            <a:ext cx="242687" cy="253916"/>
          </a:xfrm>
          <a:prstGeom prst="rect">
            <a:avLst/>
          </a:prstGeom>
          <a:noFill/>
          <a:ln>
            <a:noFill/>
          </a:ln>
        </p:spPr>
        <p:txBody>
          <a:bodyPr wrap="square">
            <a:spAutoFit/>
          </a:bodyPr>
          <a:lstStyle/>
          <a:p>
            <a:pPr lvl="0" algn="ctr"/>
            <a:r>
              <a:rPr lang="en-US" sz="1050" smtClean="0">
                <a:solidFill>
                  <a:prstClr val="black"/>
                </a:solidFill>
                <a:cs typeface="Calibri"/>
              </a:rPr>
              <a:t>$</a:t>
            </a:r>
            <a:endParaRPr lang="en-US" sz="1050" dirty="0">
              <a:solidFill>
                <a:prstClr val="black"/>
              </a:solidFill>
              <a:cs typeface="Calibri"/>
            </a:endParaRPr>
          </a:p>
        </p:txBody>
      </p:sp>
    </p:spTree>
    <p:extLst>
      <p:ext uri="{BB962C8B-B14F-4D97-AF65-F5344CB8AC3E}">
        <p14:creationId xmlns:p14="http://schemas.microsoft.com/office/powerpoint/2010/main" val="2074436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359801" y="1954321"/>
            <a:ext cx="2983572" cy="2763834"/>
          </a:xfrm>
          <a:prstGeom prst="rect">
            <a:avLst/>
          </a:prstGeom>
          <a:noFill/>
        </p:spPr>
        <p:txBody>
          <a:bodyPr wrap="square" rtlCol="0">
            <a:spAutoFit/>
          </a:bodyPr>
          <a:lstStyle/>
          <a:p>
            <a:pPr marL="342900" indent="-342900">
              <a:spcBef>
                <a:spcPct val="5000"/>
              </a:spcBef>
              <a:spcAft>
                <a:spcPct val="5000"/>
              </a:spcAft>
              <a:buFont typeface="Arial" charset="0"/>
              <a:buChar char="•"/>
            </a:pPr>
            <a:r>
              <a:rPr lang="en-US" sz="1400" b="1" dirty="0">
                <a:solidFill>
                  <a:srgbClr val="FF0000"/>
                </a:solidFill>
                <a:ea typeface="Arial" charset="0"/>
                <a:cs typeface="Arial" charset="0"/>
              </a:rPr>
              <a:t>Services</a:t>
            </a:r>
            <a:r>
              <a:rPr lang="en-US" sz="1400" dirty="0">
                <a:solidFill>
                  <a:srgbClr val="5A5A5A"/>
                </a:solidFill>
                <a:latin typeface="Arial" charset="0"/>
                <a:ea typeface="Arial" charset="0"/>
                <a:cs typeface="Arial" charset="0"/>
              </a:rPr>
              <a:t> that interact with the registries</a:t>
            </a:r>
          </a:p>
          <a:p>
            <a:pPr marL="742950" lvl="1" indent="-28575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Create, </a:t>
            </a:r>
            <a:r>
              <a:rPr lang="en-US" sz="1400" dirty="0">
                <a:solidFill>
                  <a:srgbClr val="5A5A5A"/>
                </a:solidFill>
                <a:latin typeface="Arial" charset="0"/>
                <a:ea typeface="Arial" charset="0"/>
                <a:cs typeface="Arial" charset="0"/>
              </a:rPr>
              <a:t>delete, update, </a:t>
            </a:r>
            <a:r>
              <a:rPr lang="en-US" sz="1400" dirty="0" smtClean="0">
                <a:solidFill>
                  <a:srgbClr val="5A5A5A"/>
                </a:solidFill>
                <a:latin typeface="Arial" charset="0"/>
                <a:ea typeface="Arial" charset="0"/>
                <a:cs typeface="Arial" charset="0"/>
              </a:rPr>
              <a:t>query and invoke smart contracts</a:t>
            </a:r>
            <a:endParaRPr lang="en-US" sz="1400" dirty="0">
              <a:solidFill>
                <a:srgbClr val="5A5A5A"/>
              </a:solidFill>
              <a:latin typeface="Arial" charset="0"/>
              <a:ea typeface="Arial" charset="0"/>
              <a:cs typeface="Arial" charset="0"/>
            </a:endParaRPr>
          </a:p>
          <a:p>
            <a:pPr marL="742950" lvl="1" indent="-285750">
              <a:spcBef>
                <a:spcPct val="5000"/>
              </a:spcBef>
              <a:spcAft>
                <a:spcPct val="5000"/>
              </a:spcAft>
              <a:buFont typeface="Arial" charset="0"/>
              <a:buChar char="•"/>
            </a:pPr>
            <a:r>
              <a:rPr lang="en-US" sz="1400" dirty="0">
                <a:solidFill>
                  <a:srgbClr val="5A5A5A"/>
                </a:solidFill>
                <a:latin typeface="Arial" charset="0"/>
                <a:ea typeface="Arial" charset="0"/>
                <a:cs typeface="Arial" charset="0"/>
              </a:rPr>
              <a:t>Implemented inside business applications, integration logic and REST </a:t>
            </a:r>
            <a:r>
              <a:rPr lang="en-US" sz="1400" dirty="0" smtClean="0">
                <a:solidFill>
                  <a:srgbClr val="5A5A5A"/>
                </a:solidFill>
                <a:latin typeface="Arial" charset="0"/>
                <a:ea typeface="Arial" charset="0"/>
                <a:cs typeface="Arial" charset="0"/>
              </a:rPr>
              <a:t>services</a:t>
            </a:r>
          </a:p>
          <a:p>
            <a:pPr marL="285750" indent="-28575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Hosted by the Business Application Consumer</a:t>
            </a:r>
            <a:endParaRPr lang="en-US" sz="1400" dirty="0">
              <a:solidFill>
                <a:srgbClr val="5A5A5A"/>
              </a:solidFill>
              <a:latin typeface="Arial" charset="0"/>
              <a:ea typeface="Arial" charset="0"/>
              <a:cs typeface="Arial" charset="0"/>
            </a:endParaRPr>
          </a:p>
          <a:p>
            <a:pPr marL="342900" indent="-342900">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p:txBody>
      </p:sp>
      <p:sp>
        <p:nvSpPr>
          <p:cNvPr id="15" name="TextBox 14"/>
          <p:cNvSpPr txBox="1"/>
          <p:nvPr/>
        </p:nvSpPr>
        <p:spPr>
          <a:xfrm>
            <a:off x="47060" y="1955837"/>
            <a:ext cx="3254405" cy="2580706"/>
          </a:xfrm>
          <a:prstGeom prst="rect">
            <a:avLst/>
          </a:prstGeom>
          <a:noFill/>
        </p:spPr>
        <p:txBody>
          <a:bodyPr wrap="square" rtlCol="0">
            <a:spAutoFit/>
          </a:bodyPr>
          <a:lstStyle/>
          <a:p>
            <a:pPr marL="342900" indent="-3429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Implements </a:t>
            </a:r>
            <a:r>
              <a:rPr lang="en-US" sz="1400" dirty="0" smtClean="0">
                <a:solidFill>
                  <a:srgbClr val="5A5A5A"/>
                </a:solidFill>
                <a:latin typeface="Arial" charset="0"/>
                <a:ea typeface="Arial" charset="0"/>
                <a:cs typeface="Arial" charset="0"/>
              </a:rPr>
              <a:t>the logic deployed to the blockchain</a:t>
            </a:r>
          </a:p>
          <a:p>
            <a:pPr marL="800100" lvl="1" indent="-342900">
              <a:spcBef>
                <a:spcPct val="5000"/>
              </a:spcBef>
              <a:spcAft>
                <a:spcPct val="5000"/>
              </a:spcAft>
              <a:buFont typeface="Arial" charset="0"/>
              <a:buChar char="•"/>
            </a:pPr>
            <a:r>
              <a:rPr lang="en-US" sz="1400" b="1" dirty="0">
                <a:solidFill>
                  <a:srgbClr val="00B050"/>
                </a:solidFill>
                <a:latin typeface="Arial" charset="0"/>
                <a:ea typeface="Arial" charset="0"/>
                <a:cs typeface="Arial" charset="0"/>
              </a:rPr>
              <a:t>Models</a:t>
            </a:r>
            <a:r>
              <a:rPr lang="en-US" sz="1600" dirty="0" smtClean="0">
                <a:solidFill>
                  <a:srgbClr val="5A5A5A"/>
                </a:solidFill>
                <a:latin typeface="Arial" charset="0"/>
                <a:ea typeface="Arial" charset="0"/>
                <a:cs typeface="Arial" charset="0"/>
              </a:rPr>
              <a:t> </a:t>
            </a:r>
            <a:r>
              <a:rPr lang="en-US" sz="1400" dirty="0" smtClean="0">
                <a:solidFill>
                  <a:srgbClr val="5A5A5A"/>
                </a:solidFill>
                <a:latin typeface="Arial" charset="0"/>
                <a:ea typeface="Arial" charset="0"/>
                <a:cs typeface="Arial" charset="0"/>
              </a:rPr>
              <a:t>describe assets, participants &amp; transactions</a:t>
            </a:r>
          </a:p>
          <a:p>
            <a:pPr marL="800100" lvl="1" indent="-342900">
              <a:spcBef>
                <a:spcPct val="5000"/>
              </a:spcBef>
              <a:spcAft>
                <a:spcPct val="5000"/>
              </a:spcAft>
              <a:buFont typeface="Arial" charset="0"/>
              <a:buChar char="•"/>
            </a:pPr>
            <a:r>
              <a:rPr lang="en-US" sz="1400" b="1" dirty="0">
                <a:solidFill>
                  <a:srgbClr val="00B050"/>
                </a:solidFill>
                <a:latin typeface="Arial" charset="0"/>
                <a:ea typeface="Arial" charset="0"/>
                <a:cs typeface="Arial" charset="0"/>
              </a:rPr>
              <a:t>Transaction processors </a:t>
            </a:r>
            <a:r>
              <a:rPr lang="en-US" sz="1400" dirty="0" smtClean="0">
                <a:solidFill>
                  <a:srgbClr val="5A5A5A"/>
                </a:solidFill>
                <a:latin typeface="Arial" charset="0"/>
                <a:ea typeface="Arial" charset="0"/>
                <a:cs typeface="Arial" charset="0"/>
              </a:rPr>
              <a:t>provide </a:t>
            </a:r>
            <a:r>
              <a:rPr lang="en-US" sz="1400" dirty="0" smtClean="0">
                <a:solidFill>
                  <a:srgbClr val="5A5A5A"/>
                </a:solidFill>
                <a:latin typeface="Arial" charset="0"/>
                <a:ea typeface="Arial" charset="0"/>
                <a:cs typeface="Arial" charset="0"/>
              </a:rPr>
              <a:t>the </a:t>
            </a:r>
            <a:r>
              <a:rPr lang="en-US" sz="1400" dirty="0" smtClean="0">
                <a:solidFill>
                  <a:srgbClr val="5A5A5A"/>
                </a:solidFill>
                <a:latin typeface="Arial" charset="0"/>
                <a:ea typeface="Arial" charset="0"/>
                <a:cs typeface="Arial" charset="0"/>
              </a:rPr>
              <a:t>JavaScript implementation </a:t>
            </a:r>
            <a:r>
              <a:rPr lang="en-US" sz="1400" dirty="0" smtClean="0">
                <a:solidFill>
                  <a:srgbClr val="5A5A5A"/>
                </a:solidFill>
                <a:latin typeface="Arial" charset="0"/>
                <a:ea typeface="Arial" charset="0"/>
                <a:cs typeface="Arial" charset="0"/>
              </a:rPr>
              <a:t>of </a:t>
            </a:r>
            <a:r>
              <a:rPr lang="en-US" sz="1400" dirty="0" smtClean="0">
                <a:solidFill>
                  <a:srgbClr val="5A5A5A"/>
                </a:solidFill>
                <a:latin typeface="Arial" charset="0"/>
                <a:ea typeface="Arial" charset="0"/>
                <a:cs typeface="Arial" charset="0"/>
              </a:rPr>
              <a:t>transactions</a:t>
            </a:r>
          </a:p>
          <a:p>
            <a:pPr marL="800100" lvl="1" indent="-342900">
              <a:spcBef>
                <a:spcPct val="5000"/>
              </a:spcBef>
              <a:spcAft>
                <a:spcPct val="5000"/>
              </a:spcAft>
              <a:buFont typeface="Arial" charset="0"/>
              <a:buChar char="•"/>
            </a:pPr>
            <a:r>
              <a:rPr lang="en-US" sz="1400" b="1" dirty="0">
                <a:solidFill>
                  <a:srgbClr val="00B050"/>
                </a:solidFill>
                <a:latin typeface="Arial" charset="0"/>
                <a:ea typeface="Arial" charset="0"/>
                <a:cs typeface="Arial" charset="0"/>
              </a:rPr>
              <a:t>ACLs</a:t>
            </a:r>
            <a:r>
              <a:rPr lang="en-US" sz="1400" dirty="0" smtClean="0">
                <a:solidFill>
                  <a:srgbClr val="5A5A5A"/>
                </a:solidFill>
                <a:latin typeface="Arial" charset="0"/>
                <a:ea typeface="Arial" charset="0"/>
                <a:cs typeface="Arial" charset="0"/>
              </a:rPr>
              <a:t> define privacy rules</a:t>
            </a:r>
            <a:endParaRPr lang="en-US" sz="1400" dirty="0" smtClean="0">
              <a:solidFill>
                <a:srgbClr val="5A5A5A"/>
              </a:solidFill>
              <a:latin typeface="Arial" charset="0"/>
              <a:ea typeface="Arial" charset="0"/>
              <a:cs typeface="Arial" charset="0"/>
            </a:endParaRPr>
          </a:p>
          <a:p>
            <a:pPr marL="800100" lvl="1" indent="-3429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May also define events and registry queries</a:t>
            </a:r>
          </a:p>
        </p:txBody>
      </p:sp>
      <p:sp>
        <p:nvSpPr>
          <p:cNvPr id="16" name="TextBox 15"/>
          <p:cNvSpPr txBox="1"/>
          <p:nvPr/>
        </p:nvSpPr>
        <p:spPr>
          <a:xfrm>
            <a:off x="6460045" y="1954321"/>
            <a:ext cx="2683955" cy="2526846"/>
          </a:xfrm>
          <a:prstGeom prst="rect">
            <a:avLst/>
          </a:prstGeom>
          <a:noFill/>
        </p:spPr>
        <p:txBody>
          <a:bodyPr wrap="square" rtlCol="0">
            <a:spAutoFit/>
          </a:bodyPr>
          <a:lstStyle/>
          <a:p>
            <a:pPr marL="342900" indent="-3429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Provides </a:t>
            </a:r>
            <a:r>
              <a:rPr lang="en-US" sz="1400" dirty="0" smtClean="0">
                <a:solidFill>
                  <a:srgbClr val="5A5A5A"/>
                </a:solidFill>
                <a:latin typeface="Arial" charset="0"/>
                <a:ea typeface="Arial" charset="0"/>
                <a:cs typeface="Arial" charset="0"/>
              </a:rPr>
              <a:t>the </a:t>
            </a:r>
            <a:r>
              <a:rPr lang="en-US" sz="1400" b="1" dirty="0" smtClean="0">
                <a:solidFill>
                  <a:srgbClr val="7030A0"/>
                </a:solidFill>
                <a:latin typeface="Arial" charset="0"/>
                <a:ea typeface="Arial" charset="0"/>
                <a:cs typeface="Arial" charset="0"/>
              </a:rPr>
              <a:t>front-end</a:t>
            </a:r>
            <a:r>
              <a:rPr lang="en-US" sz="1400" b="1" dirty="0" smtClean="0">
                <a:solidFill>
                  <a:srgbClr val="5A5A5A"/>
                </a:solidFill>
                <a:latin typeface="Arial" charset="0"/>
                <a:ea typeface="Arial" charset="0"/>
                <a:cs typeface="Arial" charset="0"/>
              </a:rPr>
              <a:t> </a:t>
            </a:r>
            <a:r>
              <a:rPr lang="en-US" sz="1400" dirty="0">
                <a:solidFill>
                  <a:srgbClr val="5A5A5A"/>
                </a:solidFill>
                <a:latin typeface="Arial" charset="0"/>
                <a:ea typeface="Arial" charset="0"/>
                <a:cs typeface="Arial" charset="0"/>
              </a:rPr>
              <a:t>for the end-user</a:t>
            </a:r>
          </a:p>
          <a:p>
            <a:pPr marL="742950" lvl="1" indent="-28575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May </a:t>
            </a:r>
            <a:r>
              <a:rPr lang="en-US" sz="1400" dirty="0" smtClean="0">
                <a:solidFill>
                  <a:srgbClr val="5A5A5A"/>
                </a:solidFill>
                <a:latin typeface="Arial" charset="0"/>
                <a:ea typeface="Arial" charset="0"/>
                <a:cs typeface="Arial" charset="0"/>
              </a:rPr>
              <a:t>be several of these applications</a:t>
            </a:r>
          </a:p>
          <a:p>
            <a:pPr marL="342900" indent="-3429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Interacts with business logic via standard interfaces (e.g. REST)</a:t>
            </a:r>
            <a:endParaRPr lang="en-US" sz="1400" dirty="0">
              <a:solidFill>
                <a:srgbClr val="5A5A5A"/>
              </a:solidFill>
              <a:latin typeface="Arial" charset="0"/>
              <a:ea typeface="Arial" charset="0"/>
              <a:cs typeface="Arial" charset="0"/>
            </a:endParaRPr>
          </a:p>
          <a:p>
            <a:pPr marL="342900" indent="-3429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Composer can generate the REST interface from model and a sample application </a:t>
            </a:r>
            <a:endParaRPr lang="en-US" sz="1400" dirty="0">
              <a:solidFill>
                <a:srgbClr val="5A5A5A"/>
              </a:solidFill>
              <a:latin typeface="Arial" charset="0"/>
              <a:ea typeface="Arial" charset="0"/>
              <a:cs typeface="Arial" charset="0"/>
            </a:endParaRPr>
          </a:p>
        </p:txBody>
      </p:sp>
      <p:sp>
        <p:nvSpPr>
          <p:cNvPr id="60" name="Rounded Rectangle 59"/>
          <p:cNvSpPr/>
          <p:nvPr/>
        </p:nvSpPr>
        <p:spPr>
          <a:xfrm>
            <a:off x="3676035" y="1124696"/>
            <a:ext cx="2442676" cy="522515"/>
          </a:xfrm>
          <a:prstGeom prst="roundRect">
            <a:avLst/>
          </a:prstGeom>
          <a:solidFill>
            <a:srgbClr val="C00000"/>
          </a:solidFill>
          <a:ln>
            <a:no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pic>
        <p:nvPicPr>
          <p:cNvPr id="6" name="Picture 5"/>
          <p:cNvPicPr>
            <a:picLocks noChangeAspect="1"/>
          </p:cNvPicPr>
          <p:nvPr/>
        </p:nvPicPr>
        <p:blipFill>
          <a:blip r:embed="rId3">
            <a:duotone>
              <a:prstClr val="black"/>
              <a:srgbClr val="FF0000">
                <a:tint val="45000"/>
                <a:satMod val="400000"/>
              </a:srgbClr>
            </a:duotone>
            <a:extLst>
              <a:ext uri="{28A0092B-C50C-407E-A947-70E740481C1C}">
                <a14:useLocalDpi xmlns:a14="http://schemas.microsoft.com/office/drawing/2010/main" val="0"/>
              </a:ext>
            </a:extLst>
          </a:blip>
          <a:stretch>
            <a:fillRect/>
          </a:stretch>
        </p:blipFill>
        <p:spPr>
          <a:xfrm>
            <a:off x="3250982" y="869466"/>
            <a:ext cx="965013" cy="1020955"/>
          </a:xfrm>
          <a:prstGeom prst="rect">
            <a:avLst/>
          </a:prstGeom>
        </p:spPr>
      </p:pic>
      <p:sp>
        <p:nvSpPr>
          <p:cNvPr id="61" name="TextBox 60"/>
          <p:cNvSpPr txBox="1"/>
          <p:nvPr/>
        </p:nvSpPr>
        <p:spPr>
          <a:xfrm>
            <a:off x="4346094" y="1212505"/>
            <a:ext cx="1642517" cy="338554"/>
          </a:xfrm>
          <a:prstGeom prst="rect">
            <a:avLst/>
          </a:prstGeom>
          <a:noFill/>
        </p:spPr>
        <p:txBody>
          <a:bodyPr wrap="square" rtlCol="0">
            <a:spAutoFit/>
          </a:bodyPr>
          <a:lstStyle/>
          <a:p>
            <a:r>
              <a:rPr lang="en-US" sz="1600" dirty="0" smtClean="0">
                <a:solidFill>
                  <a:schemeClr val="bg1"/>
                </a:solidFill>
              </a:rPr>
              <a:t>Business Logic</a:t>
            </a:r>
            <a:endParaRPr lang="en-US" sz="1600" dirty="0">
              <a:solidFill>
                <a:schemeClr val="bg1"/>
              </a:solidFill>
            </a:endParaRPr>
          </a:p>
        </p:txBody>
      </p:sp>
      <p:grpSp>
        <p:nvGrpSpPr>
          <p:cNvPr id="12" name="Group 11"/>
          <p:cNvGrpSpPr/>
          <p:nvPr/>
        </p:nvGrpSpPr>
        <p:grpSpPr>
          <a:xfrm>
            <a:off x="6340048" y="869452"/>
            <a:ext cx="2740039" cy="1041592"/>
            <a:chOff x="6335948" y="912729"/>
            <a:chExt cx="2740039" cy="1041592"/>
          </a:xfrm>
        </p:grpSpPr>
        <p:sp>
          <p:nvSpPr>
            <p:cNvPr id="62" name="Rounded Rectangle 61"/>
            <p:cNvSpPr/>
            <p:nvPr/>
          </p:nvSpPr>
          <p:spPr>
            <a:xfrm>
              <a:off x="6763526" y="1183821"/>
              <a:ext cx="2238960" cy="522515"/>
            </a:xfrm>
            <a:prstGeom prst="roundRect">
              <a:avLst/>
            </a:prstGeom>
            <a:solidFill>
              <a:srgbClr val="D0C4E1"/>
            </a:solidFill>
            <a:ln>
              <a:no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6335948" y="912729"/>
              <a:ext cx="975669" cy="1041592"/>
            </a:xfrm>
            <a:prstGeom prst="rect">
              <a:avLst/>
            </a:prstGeom>
          </p:spPr>
        </p:pic>
        <p:sp>
          <p:nvSpPr>
            <p:cNvPr id="63" name="TextBox 62"/>
            <p:cNvSpPr txBox="1"/>
            <p:nvPr/>
          </p:nvSpPr>
          <p:spPr>
            <a:xfrm>
              <a:off x="7368099" y="1282330"/>
              <a:ext cx="1707888" cy="307777"/>
            </a:xfrm>
            <a:prstGeom prst="rect">
              <a:avLst/>
            </a:prstGeom>
            <a:noFill/>
          </p:spPr>
          <p:txBody>
            <a:bodyPr wrap="square" rtlCol="0">
              <a:spAutoFit/>
            </a:bodyPr>
            <a:lstStyle/>
            <a:p>
              <a:r>
                <a:rPr lang="en-US" sz="1400" dirty="0" smtClean="0"/>
                <a:t>Presentation Logic</a:t>
              </a:r>
              <a:endParaRPr lang="en-US" sz="1400" dirty="0"/>
            </a:p>
          </p:txBody>
        </p:sp>
      </p:grpSp>
      <p:sp>
        <p:nvSpPr>
          <p:cNvPr id="2" name="Text Placeholder 1"/>
          <p:cNvSpPr>
            <a:spLocks noGrp="1"/>
          </p:cNvSpPr>
          <p:nvPr>
            <p:ph type="body" sz="quarter" idx="13"/>
          </p:nvPr>
        </p:nvSpPr>
        <p:spPr>
          <a:xfrm>
            <a:off x="125729" y="144464"/>
            <a:ext cx="8406151" cy="1011698"/>
          </a:xfrm>
        </p:spPr>
        <p:txBody>
          <a:bodyPr/>
          <a:lstStyle/>
          <a:p>
            <a:r>
              <a:rPr lang="en-US" dirty="0" smtClean="0"/>
              <a:t>The </a:t>
            </a:r>
            <a:r>
              <a:rPr lang="en-US" dirty="0">
                <a:solidFill>
                  <a:srgbClr val="FF866A"/>
                </a:solidFill>
                <a:latin typeface="+mn-lt"/>
                <a:ea typeface="Arial" charset="0"/>
                <a:cs typeface="Arial" charset="0"/>
              </a:rPr>
              <a:t>Business Service </a:t>
            </a:r>
            <a:r>
              <a:rPr lang="en-US" dirty="0">
                <a:solidFill>
                  <a:srgbClr val="FF866A"/>
                </a:solidFill>
                <a:latin typeface="+mn-lt"/>
                <a:ea typeface="Arial" charset="0"/>
                <a:cs typeface="Arial" charset="0"/>
              </a:rPr>
              <a:t>Provider </a:t>
            </a:r>
            <a:r>
              <a:rPr lang="en-US" dirty="0" smtClean="0"/>
              <a:t>develops three components</a:t>
            </a:r>
            <a:endParaRPr lang="en-US" dirty="0"/>
          </a:p>
        </p:txBody>
      </p:sp>
      <p:grpSp>
        <p:nvGrpSpPr>
          <p:cNvPr id="20" name="Group 19"/>
          <p:cNvGrpSpPr/>
          <p:nvPr/>
        </p:nvGrpSpPr>
        <p:grpSpPr>
          <a:xfrm>
            <a:off x="332076" y="869452"/>
            <a:ext cx="2692254" cy="1020955"/>
            <a:chOff x="3350344" y="933366"/>
            <a:chExt cx="2692254" cy="1020955"/>
          </a:xfrm>
        </p:grpSpPr>
        <p:sp>
          <p:nvSpPr>
            <p:cNvPr id="21" name="Rounded Rectangle 20"/>
            <p:cNvSpPr/>
            <p:nvPr/>
          </p:nvSpPr>
          <p:spPr>
            <a:xfrm>
              <a:off x="3775397" y="1188596"/>
              <a:ext cx="2238960" cy="522515"/>
            </a:xfrm>
            <a:prstGeom prst="roundRect">
              <a:avLst/>
            </a:prstGeom>
            <a:solidFill>
              <a:srgbClr val="A1D0A8"/>
            </a:solidFill>
            <a:ln>
              <a:no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0344" y="933366"/>
              <a:ext cx="965013" cy="1020955"/>
            </a:xfrm>
            <a:prstGeom prst="rect">
              <a:avLst/>
            </a:prstGeom>
          </p:spPr>
        </p:pic>
        <p:sp>
          <p:nvSpPr>
            <p:cNvPr id="23" name="TextBox 22"/>
            <p:cNvSpPr txBox="1"/>
            <p:nvPr/>
          </p:nvSpPr>
          <p:spPr>
            <a:xfrm>
              <a:off x="4318936" y="1285363"/>
              <a:ext cx="1723662" cy="338554"/>
            </a:xfrm>
            <a:prstGeom prst="rect">
              <a:avLst/>
            </a:prstGeom>
            <a:noFill/>
          </p:spPr>
          <p:txBody>
            <a:bodyPr wrap="square" rtlCol="0">
              <a:spAutoFit/>
            </a:bodyPr>
            <a:lstStyle/>
            <a:p>
              <a:r>
                <a:rPr lang="en-US" sz="1600" smtClean="0"/>
                <a:t>Smart Contracts</a:t>
              </a:r>
              <a:endParaRPr lang="en-US" sz="1600"/>
            </a:p>
          </p:txBody>
        </p:sp>
      </p:grpSp>
    </p:spTree>
    <p:extLst>
      <p:ext uri="{BB962C8B-B14F-4D97-AF65-F5344CB8AC3E}">
        <p14:creationId xmlns:p14="http://schemas.microsoft.com/office/powerpoint/2010/main" val="5632621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smtClean="0"/>
              <a:t>Assets, Participants and Transactions</a:t>
            </a:r>
            <a:endParaRPr lang="en-US" dirty="0"/>
          </a:p>
        </p:txBody>
      </p:sp>
      <p:sp>
        <p:nvSpPr>
          <p:cNvPr id="22" name="Rectangle 21"/>
          <p:cNvSpPr/>
          <p:nvPr/>
        </p:nvSpPr>
        <p:spPr>
          <a:xfrm>
            <a:off x="339263" y="1108875"/>
            <a:ext cx="687137" cy="253916"/>
          </a:xfrm>
          <a:prstGeom prst="rect">
            <a:avLst/>
          </a:prstGeom>
          <a:noFill/>
          <a:ln>
            <a:noFill/>
          </a:ln>
        </p:spPr>
        <p:txBody>
          <a:bodyPr wrap="square">
            <a:spAutoFit/>
          </a:bodyPr>
          <a:lstStyle/>
          <a:p>
            <a:pPr lvl="0" algn="ctr"/>
            <a:r>
              <a:rPr lang="en-US" sz="1050" dirty="0" smtClean="0">
                <a:solidFill>
                  <a:prstClr val="black"/>
                </a:solidFill>
                <a:cs typeface="Calibri"/>
              </a:rPr>
              <a:t>Vehicle</a:t>
            </a:r>
            <a:endParaRPr lang="en-US" sz="1050" dirty="0">
              <a:solidFill>
                <a:prstClr val="black"/>
              </a:solidFill>
              <a:cs typeface="Calibri"/>
            </a:endParaRPr>
          </a:p>
        </p:txBody>
      </p:sp>
      <p:pic>
        <p:nvPicPr>
          <p:cNvPr id="23" name="Picture 22" descr="mage result for car icon"/>
          <p:cNvPicPr>
            <a:picLocks noChangeAspect="1" noChangeArrowheads="1"/>
          </p:cNvPicPr>
          <p:nvPr/>
        </p:nvPicPr>
        <p:blipFill rotWithShape="1">
          <a:blip r:embed="rId3" cstate="screen">
            <a:duotone>
              <a:schemeClr val="accent1">
                <a:shade val="45000"/>
                <a:satMod val="135000"/>
              </a:schemeClr>
              <a:prstClr val="white"/>
            </a:duotone>
            <a:extLst>
              <a:ext uri="{28A0092B-C50C-407E-A947-70E740481C1C}">
                <a14:useLocalDpi xmlns:a14="http://schemas.microsoft.com/office/drawing/2010/main"/>
              </a:ext>
            </a:extLst>
          </a:blip>
          <a:srcRect t="39806"/>
          <a:stretch/>
        </p:blipFill>
        <p:spPr bwMode="auto">
          <a:xfrm>
            <a:off x="378536" y="819352"/>
            <a:ext cx="637004" cy="315403"/>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24" name="Picture 4" descr="mage result for book icon"/>
          <p:cNvPicPr>
            <a:picLocks noChangeAspect="1" noChangeArrowheads="1"/>
          </p:cNvPicPr>
          <p:nvPr/>
        </p:nvPicPr>
        <p:blipFill rotWithShape="1">
          <a:blip r:embed="rId4" cstate="screen">
            <a:duotone>
              <a:schemeClr val="accent1">
                <a:shade val="45000"/>
                <a:satMod val="135000"/>
              </a:schemeClr>
              <a:prstClr val="white"/>
            </a:duotone>
            <a:extLst>
              <a:ext uri="{28A0092B-C50C-407E-A947-70E740481C1C}">
                <a14:useLocalDpi xmlns:a14="http://schemas.microsoft.com/office/drawing/2010/main"/>
              </a:ext>
            </a:extLst>
          </a:blip>
          <a:srcRect/>
          <a:stretch/>
        </p:blipFill>
        <p:spPr bwMode="auto">
          <a:xfrm>
            <a:off x="1358192" y="771451"/>
            <a:ext cx="544793" cy="345267"/>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5" name="Rectangle 24"/>
          <p:cNvSpPr/>
          <p:nvPr/>
        </p:nvSpPr>
        <p:spPr>
          <a:xfrm>
            <a:off x="1290525" y="1106434"/>
            <a:ext cx="687137" cy="415498"/>
          </a:xfrm>
          <a:prstGeom prst="rect">
            <a:avLst/>
          </a:prstGeom>
          <a:noFill/>
          <a:ln>
            <a:noFill/>
          </a:ln>
        </p:spPr>
        <p:txBody>
          <a:bodyPr wrap="square">
            <a:spAutoFit/>
          </a:bodyPr>
          <a:lstStyle/>
          <a:p>
            <a:pPr lvl="0" algn="ctr"/>
            <a:r>
              <a:rPr lang="en-US" sz="1050" dirty="0" smtClean="0">
                <a:solidFill>
                  <a:prstClr val="black"/>
                </a:solidFill>
                <a:cs typeface="Calibri"/>
              </a:rPr>
              <a:t>Vehicle </a:t>
            </a:r>
            <a:r>
              <a:rPr lang="en-US" sz="1050" dirty="0" smtClean="0">
                <a:solidFill>
                  <a:prstClr val="black"/>
                </a:solidFill>
                <a:cs typeface="Calibri"/>
              </a:rPr>
              <a:t>Listing</a:t>
            </a:r>
            <a:endParaRPr lang="en-US" sz="1050" dirty="0">
              <a:solidFill>
                <a:prstClr val="black"/>
              </a:solidFill>
              <a:cs typeface="Calibri"/>
            </a:endParaRPr>
          </a:p>
        </p:txBody>
      </p:sp>
      <p:pic>
        <p:nvPicPr>
          <p:cNvPr id="3" name="Picture 2"/>
          <p:cNvPicPr>
            <a:picLocks noChangeAspect="1"/>
          </p:cNvPicPr>
          <p:nvPr/>
        </p:nvPicPr>
        <p:blipFill>
          <a:blip r:embed="rId5"/>
          <a:stretch>
            <a:fillRect/>
          </a:stretch>
        </p:blipFill>
        <p:spPr>
          <a:xfrm>
            <a:off x="339263" y="1549636"/>
            <a:ext cx="2234766" cy="750481"/>
          </a:xfrm>
          <a:prstGeom prst="rect">
            <a:avLst/>
          </a:prstGeom>
        </p:spPr>
      </p:pic>
      <p:pic>
        <p:nvPicPr>
          <p:cNvPr id="4" name="Picture 3"/>
          <p:cNvPicPr>
            <a:picLocks noChangeAspect="1"/>
          </p:cNvPicPr>
          <p:nvPr/>
        </p:nvPicPr>
        <p:blipFill>
          <a:blip r:embed="rId6"/>
          <a:stretch>
            <a:fillRect/>
          </a:stretch>
        </p:blipFill>
        <p:spPr>
          <a:xfrm>
            <a:off x="339263" y="2191465"/>
            <a:ext cx="2968570" cy="1325850"/>
          </a:xfrm>
          <a:prstGeom prst="rect">
            <a:avLst/>
          </a:prstGeom>
        </p:spPr>
      </p:pic>
      <p:pic>
        <p:nvPicPr>
          <p:cNvPr id="9" name="Picture 8"/>
          <p:cNvPicPr>
            <a:picLocks noChangeAspect="1"/>
          </p:cNvPicPr>
          <p:nvPr/>
        </p:nvPicPr>
        <p:blipFill>
          <a:blip r:embed="rId7"/>
          <a:stretch>
            <a:fillRect/>
          </a:stretch>
        </p:blipFill>
        <p:spPr>
          <a:xfrm>
            <a:off x="3511867" y="1549636"/>
            <a:ext cx="3035278" cy="1934573"/>
          </a:xfrm>
          <a:prstGeom prst="rect">
            <a:avLst/>
          </a:prstGeom>
        </p:spPr>
      </p:pic>
      <p:pic>
        <p:nvPicPr>
          <p:cNvPr id="17" name="Picture 16"/>
          <p:cNvPicPr>
            <a:picLocks noChangeAspect="1"/>
          </p:cNvPicPr>
          <p:nvPr/>
        </p:nvPicPr>
        <p:blipFill>
          <a:blip r:embed="rId8"/>
          <a:stretch>
            <a:fillRect/>
          </a:stretch>
        </p:blipFill>
        <p:spPr>
          <a:xfrm>
            <a:off x="6956218" y="1521932"/>
            <a:ext cx="1876203" cy="1484285"/>
          </a:xfrm>
          <a:prstGeom prst="rect">
            <a:avLst/>
          </a:prstGeom>
        </p:spPr>
      </p:pic>
      <p:pic>
        <p:nvPicPr>
          <p:cNvPr id="30" name="Picture 29"/>
          <p:cNvPicPr>
            <a:picLocks noChangeAspect="1"/>
          </p:cNvPicPr>
          <p:nvPr/>
        </p:nvPicPr>
        <p:blipFill>
          <a:blip r:embed="rId9">
            <a:clrChange>
              <a:clrFrom>
                <a:srgbClr val="B4D7F9"/>
              </a:clrFrom>
              <a:clrTo>
                <a:srgbClr val="B4D7F9">
                  <a:alpha val="0"/>
                </a:srgbClr>
              </a:clrTo>
            </a:clrChange>
            <a:duotone>
              <a:prstClr val="black"/>
              <a:srgbClr val="FF866A">
                <a:tint val="45000"/>
                <a:satMod val="400000"/>
              </a:srgbClr>
            </a:duotone>
          </a:blip>
          <a:stretch>
            <a:fillRect/>
          </a:stretch>
        </p:blipFill>
        <p:spPr>
          <a:xfrm>
            <a:off x="4464888" y="637084"/>
            <a:ext cx="424650" cy="638532"/>
          </a:xfrm>
          <a:prstGeom prst="rect">
            <a:avLst/>
          </a:prstGeom>
          <a:effectLst/>
        </p:spPr>
      </p:pic>
      <p:pic>
        <p:nvPicPr>
          <p:cNvPr id="31" name="Picture 30"/>
          <p:cNvPicPr>
            <a:picLocks noChangeAspect="1"/>
          </p:cNvPicPr>
          <p:nvPr/>
        </p:nvPicPr>
        <p:blipFill>
          <a:blip r:embed="rId9">
            <a:clrChange>
              <a:clrFrom>
                <a:srgbClr val="B4D7F9"/>
              </a:clrFrom>
              <a:clrTo>
                <a:srgbClr val="B4D7F9">
                  <a:alpha val="0"/>
                </a:srgbClr>
              </a:clrTo>
            </a:clrChange>
            <a:duotone>
              <a:prstClr val="black"/>
              <a:srgbClr val="7030A0">
                <a:tint val="45000"/>
                <a:satMod val="400000"/>
              </a:srgbClr>
            </a:duotone>
          </a:blip>
          <a:stretch>
            <a:fillRect/>
          </a:stretch>
        </p:blipFill>
        <p:spPr>
          <a:xfrm>
            <a:off x="3604734" y="637084"/>
            <a:ext cx="424650" cy="638532"/>
          </a:xfrm>
          <a:prstGeom prst="rect">
            <a:avLst/>
          </a:prstGeom>
          <a:effectLst/>
        </p:spPr>
      </p:pic>
      <p:sp>
        <p:nvSpPr>
          <p:cNvPr id="32" name="Rectangle 31"/>
          <p:cNvSpPr/>
          <p:nvPr/>
        </p:nvSpPr>
        <p:spPr>
          <a:xfrm>
            <a:off x="4173623" y="1232856"/>
            <a:ext cx="1058481" cy="276999"/>
          </a:xfrm>
          <a:prstGeom prst="rect">
            <a:avLst/>
          </a:prstGeom>
          <a:ln>
            <a:noFill/>
          </a:ln>
        </p:spPr>
        <p:txBody>
          <a:bodyPr wrap="square">
            <a:spAutoFit/>
          </a:bodyPr>
          <a:lstStyle/>
          <a:p>
            <a:pPr lvl="0" algn="ctr"/>
            <a:r>
              <a:rPr lang="en-US" sz="1200" b="1" dirty="0" smtClean="0">
                <a:solidFill>
                  <a:srgbClr val="FF0000"/>
                </a:solidFill>
                <a:ea typeface="Arial" charset="0"/>
                <a:cs typeface="Arial" charset="0"/>
              </a:rPr>
              <a:t>Auctioneer</a:t>
            </a:r>
            <a:endParaRPr lang="en-US" sz="1050" b="1" dirty="0">
              <a:solidFill>
                <a:prstClr val="black"/>
              </a:solidFill>
              <a:cs typeface="Calibri"/>
            </a:endParaRPr>
          </a:p>
        </p:txBody>
      </p:sp>
      <p:sp>
        <p:nvSpPr>
          <p:cNvPr id="33" name="Rectangle 32"/>
          <p:cNvSpPr/>
          <p:nvPr/>
        </p:nvSpPr>
        <p:spPr>
          <a:xfrm>
            <a:off x="3307833" y="1234070"/>
            <a:ext cx="1058481" cy="276999"/>
          </a:xfrm>
          <a:prstGeom prst="rect">
            <a:avLst/>
          </a:prstGeom>
          <a:ln>
            <a:noFill/>
          </a:ln>
        </p:spPr>
        <p:txBody>
          <a:bodyPr wrap="square">
            <a:spAutoFit/>
          </a:bodyPr>
          <a:lstStyle/>
          <a:p>
            <a:pPr lvl="0" algn="ctr"/>
            <a:r>
              <a:rPr lang="en-US" sz="1200" b="1" dirty="0" smtClean="0">
                <a:solidFill>
                  <a:srgbClr val="7030A0"/>
                </a:solidFill>
                <a:ea typeface="Arial" charset="0"/>
                <a:cs typeface="Arial" charset="0"/>
              </a:rPr>
              <a:t>Member</a:t>
            </a:r>
            <a:endParaRPr lang="en-US" sz="1200" b="1" dirty="0">
              <a:solidFill>
                <a:srgbClr val="7030A0"/>
              </a:solidFill>
              <a:ea typeface="Arial" charset="0"/>
              <a:cs typeface="Arial" charset="0"/>
            </a:endParaRPr>
          </a:p>
        </p:txBody>
      </p:sp>
      <p:grpSp>
        <p:nvGrpSpPr>
          <p:cNvPr id="34" name="Group 33"/>
          <p:cNvGrpSpPr/>
          <p:nvPr/>
        </p:nvGrpSpPr>
        <p:grpSpPr>
          <a:xfrm>
            <a:off x="7250914" y="911886"/>
            <a:ext cx="168454" cy="170297"/>
            <a:chOff x="5770373" y="1617785"/>
            <a:chExt cx="137614" cy="170297"/>
          </a:xfrm>
        </p:grpSpPr>
        <p:sp>
          <p:nvSpPr>
            <p:cNvPr id="35" name="Snip Single Corner Rectangle 34"/>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36" name="5-Point Star 35"/>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sp>
        <p:nvSpPr>
          <p:cNvPr id="37" name="Rectangle 36"/>
          <p:cNvSpPr/>
          <p:nvPr/>
        </p:nvSpPr>
        <p:spPr>
          <a:xfrm>
            <a:off x="6742012" y="1067057"/>
            <a:ext cx="1416433" cy="415498"/>
          </a:xfrm>
          <a:prstGeom prst="rect">
            <a:avLst/>
          </a:prstGeom>
          <a:ln>
            <a:noFill/>
          </a:ln>
        </p:spPr>
        <p:txBody>
          <a:bodyPr wrap="square">
            <a:spAutoFit/>
          </a:bodyPr>
          <a:lstStyle/>
          <a:p>
            <a:pPr lvl="0" algn="ctr"/>
            <a:r>
              <a:rPr lang="en-US" sz="1050" dirty="0" smtClean="0">
                <a:solidFill>
                  <a:prstClr val="black"/>
                </a:solidFill>
                <a:cs typeface="Calibri"/>
              </a:rPr>
              <a:t>Place Offer</a:t>
            </a:r>
          </a:p>
          <a:p>
            <a:pPr lvl="0" algn="ctr"/>
            <a:r>
              <a:rPr lang="en-US" sz="1050" dirty="0" smtClean="0">
                <a:solidFill>
                  <a:prstClr val="black"/>
                </a:solidFill>
                <a:cs typeface="Calibri"/>
              </a:rPr>
              <a:t>Close Bidding</a:t>
            </a:r>
            <a:endParaRPr lang="en-US" sz="1050" dirty="0">
              <a:solidFill>
                <a:prstClr val="black"/>
              </a:solidFill>
              <a:cs typeface="Calibri"/>
            </a:endParaRPr>
          </a:p>
        </p:txBody>
      </p:sp>
      <p:grpSp>
        <p:nvGrpSpPr>
          <p:cNvPr id="38" name="Group 37"/>
          <p:cNvGrpSpPr/>
          <p:nvPr/>
        </p:nvGrpSpPr>
        <p:grpSpPr>
          <a:xfrm>
            <a:off x="7478025" y="911885"/>
            <a:ext cx="168454" cy="170297"/>
            <a:chOff x="5770373" y="1617785"/>
            <a:chExt cx="137614" cy="170297"/>
          </a:xfrm>
        </p:grpSpPr>
        <p:sp>
          <p:nvSpPr>
            <p:cNvPr id="39" name="Snip Single Corner Rectangle 38"/>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40" name="5-Point Star 39"/>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pic>
        <p:nvPicPr>
          <p:cNvPr id="26" name="Picture 25"/>
          <p:cNvPicPr>
            <a:picLocks noChangeAspect="1"/>
          </p:cNvPicPr>
          <p:nvPr/>
        </p:nvPicPr>
        <p:blipFill>
          <a:blip r:embed="rId10"/>
          <a:stretch>
            <a:fillRect/>
          </a:stretch>
        </p:blipFill>
        <p:spPr>
          <a:xfrm>
            <a:off x="4010025" y="3597564"/>
            <a:ext cx="3911302" cy="1508762"/>
          </a:xfrm>
          <a:prstGeom prst="rect">
            <a:avLst/>
          </a:prstGeom>
        </p:spPr>
      </p:pic>
      <p:pic>
        <p:nvPicPr>
          <p:cNvPr id="29" name="Picture 28"/>
          <p:cNvPicPr>
            <a:picLocks noChangeAspect="1"/>
          </p:cNvPicPr>
          <p:nvPr/>
        </p:nvPicPr>
        <p:blipFill>
          <a:blip r:embed="rId11"/>
          <a:stretch>
            <a:fillRect/>
          </a:stretch>
        </p:blipFill>
        <p:spPr>
          <a:xfrm>
            <a:off x="5342819" y="3825927"/>
            <a:ext cx="3816190" cy="1415814"/>
          </a:xfrm>
          <a:prstGeom prst="rect">
            <a:avLst/>
          </a:prstGeom>
        </p:spPr>
      </p:pic>
      <p:cxnSp>
        <p:nvCxnSpPr>
          <p:cNvPr id="42" name="Straight Arrow Connector 41"/>
          <p:cNvCxnSpPr/>
          <p:nvPr/>
        </p:nvCxnSpPr>
        <p:spPr>
          <a:xfrm flipH="1">
            <a:off x="7730836" y="2871670"/>
            <a:ext cx="105799" cy="61253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a:off x="7879939" y="2854390"/>
            <a:ext cx="60433" cy="97153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1" name="Rectangle 50"/>
          <p:cNvSpPr/>
          <p:nvPr/>
        </p:nvSpPr>
        <p:spPr>
          <a:xfrm>
            <a:off x="3042948" y="4297349"/>
            <a:ext cx="937838" cy="415498"/>
          </a:xfrm>
          <a:prstGeom prst="rect">
            <a:avLst/>
          </a:prstGeom>
          <a:noFill/>
          <a:ln>
            <a:noFill/>
          </a:ln>
        </p:spPr>
        <p:txBody>
          <a:bodyPr wrap="square">
            <a:spAutoFit/>
          </a:bodyPr>
          <a:lstStyle/>
          <a:p>
            <a:pPr lvl="0" algn="ctr"/>
            <a:r>
              <a:rPr lang="en-US" sz="1050" smtClean="0">
                <a:solidFill>
                  <a:prstClr val="black"/>
                </a:solidFill>
                <a:cs typeface="Calibri"/>
              </a:rPr>
              <a:t>Transaction Processors</a:t>
            </a:r>
            <a:endParaRPr lang="en-US" sz="1050" dirty="0">
              <a:solidFill>
                <a:prstClr val="black"/>
              </a:solidFill>
              <a:cs typeface="Calibri"/>
            </a:endParaRPr>
          </a:p>
        </p:txBody>
      </p:sp>
    </p:spTree>
    <p:extLst>
      <p:ext uri="{BB962C8B-B14F-4D97-AF65-F5344CB8AC3E}">
        <p14:creationId xmlns:p14="http://schemas.microsoft.com/office/powerpoint/2010/main" val="18519221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4"/>
          <p:cNvSpPr>
            <a:spLocks/>
          </p:cNvSpPr>
          <p:nvPr/>
        </p:nvSpPr>
        <p:spPr bwMode="auto">
          <a:xfrm>
            <a:off x="4182994" y="897331"/>
            <a:ext cx="4591945" cy="3834896"/>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It is possible to restrict which resources can be read and modified by which participants</a:t>
            </a:r>
            <a:endParaRPr lang="en-US" sz="1400" dirty="0">
              <a:solidFill>
                <a:srgbClr val="5A5A5A"/>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Rules are defined in an .</a:t>
            </a:r>
            <a:r>
              <a:rPr lang="en-US" sz="1400" dirty="0" err="1">
                <a:solidFill>
                  <a:srgbClr val="5A5A5A"/>
                </a:solidFill>
                <a:latin typeface="Arial" charset="0"/>
                <a:ea typeface="Arial" charset="0"/>
                <a:cs typeface="Arial" charset="0"/>
              </a:rPr>
              <a:t>acl</a:t>
            </a:r>
            <a:r>
              <a:rPr lang="en-US" sz="1400" dirty="0">
                <a:solidFill>
                  <a:srgbClr val="5A5A5A"/>
                </a:solidFill>
                <a:latin typeface="Arial" charset="0"/>
                <a:ea typeface="Arial" charset="0"/>
                <a:cs typeface="Arial" charset="0"/>
              </a:rPr>
              <a:t> file and deployed with the rest of the model</a:t>
            </a:r>
          </a:p>
          <a:p>
            <a:pPr marL="685800" lvl="2"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Transaction processors can also </a:t>
            </a:r>
            <a:r>
              <a:rPr lang="en-US" sz="1400" dirty="0" smtClean="0">
                <a:solidFill>
                  <a:srgbClr val="5A5A5A"/>
                </a:solidFill>
                <a:latin typeface="Arial" charset="0"/>
                <a:ea typeface="Arial" charset="0"/>
                <a:cs typeface="Arial" charset="0"/>
              </a:rPr>
              <a:t>look up the current user and implement rules </a:t>
            </a:r>
            <a:r>
              <a:rPr lang="en-US" sz="1400" dirty="0">
                <a:solidFill>
                  <a:srgbClr val="5A5A5A"/>
                </a:solidFill>
                <a:latin typeface="Arial" charset="0"/>
                <a:ea typeface="Arial" charset="0"/>
                <a:cs typeface="Arial" charset="0"/>
              </a:rPr>
              <a:t>programmatically</a:t>
            </a:r>
          </a:p>
          <a:p>
            <a:pPr marL="228600"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ACL rules can be simple (e.g. everybody can read all resources) or more complex (e.g. only the owner of an asset can do everything to it)</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Application supplies credentials </a:t>
            </a:r>
            <a:r>
              <a:rPr lang="en-US" sz="1400" dirty="0">
                <a:solidFill>
                  <a:srgbClr val="5A5A5A"/>
                </a:solidFill>
                <a:latin typeface="Arial" charset="0"/>
                <a:ea typeface="Arial" charset="0"/>
                <a:cs typeface="Arial" charset="0"/>
              </a:rPr>
              <a:t>(</a:t>
            </a:r>
            <a:r>
              <a:rPr lang="en-US" sz="1400" dirty="0" err="1">
                <a:solidFill>
                  <a:srgbClr val="5A5A5A"/>
                </a:solidFill>
                <a:latin typeface="Arial" charset="0"/>
                <a:ea typeface="Arial" charset="0"/>
                <a:cs typeface="Arial" charset="0"/>
              </a:rPr>
              <a:t>userid</a:t>
            </a:r>
            <a:r>
              <a:rPr lang="en-US" sz="1400" dirty="0">
                <a:solidFill>
                  <a:srgbClr val="5A5A5A"/>
                </a:solidFill>
                <a:latin typeface="Arial" charset="0"/>
                <a:ea typeface="Arial" charset="0"/>
                <a:cs typeface="Arial" charset="0"/>
              </a:rPr>
              <a:t>/secret) </a:t>
            </a:r>
            <a:r>
              <a:rPr lang="en-US" sz="1400" dirty="0" smtClean="0">
                <a:solidFill>
                  <a:srgbClr val="5A5A5A"/>
                </a:solidFill>
                <a:latin typeface="Arial" charset="0"/>
                <a:ea typeface="Arial" charset="0"/>
                <a:cs typeface="Arial" charset="0"/>
              </a:rPr>
              <a:t>of the participant when connecting to the Fabric network</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This also applies to Playground!</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Remember to grant System ACL all access if necessary</a:t>
            </a:r>
            <a:endParaRPr lang="en-US" sz="1400" dirty="0">
              <a:solidFill>
                <a:srgbClr val="5A5A5A"/>
              </a:solidFill>
              <a:latin typeface="Arial" charset="0"/>
              <a:ea typeface="Arial" charset="0"/>
              <a:cs typeface="Arial" charset="0"/>
            </a:endParaRPr>
          </a:p>
        </p:txBody>
      </p:sp>
      <p:pic>
        <p:nvPicPr>
          <p:cNvPr id="3" name="Picture 2"/>
          <p:cNvPicPr>
            <a:picLocks noChangeAspect="1"/>
          </p:cNvPicPr>
          <p:nvPr/>
        </p:nvPicPr>
        <p:blipFill>
          <a:blip r:embed="rId3"/>
          <a:stretch>
            <a:fillRect/>
          </a:stretch>
        </p:blipFill>
        <p:spPr>
          <a:xfrm>
            <a:off x="220044" y="2004995"/>
            <a:ext cx="3868636" cy="1356806"/>
          </a:xfrm>
          <a:prstGeom prst="rect">
            <a:avLst/>
          </a:prstGeom>
        </p:spPr>
      </p:pic>
      <p:pic>
        <p:nvPicPr>
          <p:cNvPr id="4" name="Picture 3"/>
          <p:cNvPicPr>
            <a:picLocks noChangeAspect="1"/>
          </p:cNvPicPr>
          <p:nvPr/>
        </p:nvPicPr>
        <p:blipFill>
          <a:blip r:embed="rId4"/>
          <a:stretch>
            <a:fillRect/>
          </a:stretch>
        </p:blipFill>
        <p:spPr>
          <a:xfrm>
            <a:off x="220044" y="897331"/>
            <a:ext cx="3931257" cy="1259394"/>
          </a:xfrm>
          <a:prstGeom prst="rect">
            <a:avLst/>
          </a:prstGeom>
        </p:spPr>
      </p:pic>
      <p:pic>
        <p:nvPicPr>
          <p:cNvPr id="5" name="Picture 4"/>
          <p:cNvPicPr>
            <a:picLocks noChangeAspect="1"/>
          </p:cNvPicPr>
          <p:nvPr/>
        </p:nvPicPr>
        <p:blipFill>
          <a:blip r:embed="rId5"/>
          <a:stretch>
            <a:fillRect/>
          </a:stretch>
        </p:blipFill>
        <p:spPr>
          <a:xfrm>
            <a:off x="220044" y="3223987"/>
            <a:ext cx="3458115" cy="1245478"/>
          </a:xfrm>
          <a:prstGeom prst="rect">
            <a:avLst/>
          </a:prstGeom>
        </p:spPr>
      </p:pic>
      <p:sp>
        <p:nvSpPr>
          <p:cNvPr id="2" name="Text Placeholder 1"/>
          <p:cNvSpPr>
            <a:spLocks noGrp="1"/>
          </p:cNvSpPr>
          <p:nvPr>
            <p:ph type="body" sz="quarter" idx="13"/>
          </p:nvPr>
        </p:nvSpPr>
        <p:spPr/>
        <p:txBody>
          <a:bodyPr/>
          <a:lstStyle/>
          <a:p>
            <a:r>
              <a:rPr lang="en-US" dirty="0">
                <a:solidFill>
                  <a:srgbClr val="0164FF"/>
                </a:solidFill>
                <a:ea typeface="Arial" charset="0"/>
                <a:cs typeface="Arial" charset="0"/>
              </a:rPr>
              <a:t>Access Control</a:t>
            </a:r>
          </a:p>
          <a:p>
            <a:endParaRPr lang="en-US" dirty="0"/>
          </a:p>
        </p:txBody>
      </p:sp>
    </p:spTree>
    <p:extLst>
      <p:ext uri="{BB962C8B-B14F-4D97-AF65-F5344CB8AC3E}">
        <p14:creationId xmlns:p14="http://schemas.microsoft.com/office/powerpoint/2010/main" val="739703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4"/>
          <p:cNvSpPr>
            <a:spLocks/>
          </p:cNvSpPr>
          <p:nvPr/>
        </p:nvSpPr>
        <p:spPr bwMode="auto">
          <a:xfrm>
            <a:off x="301080" y="1253703"/>
            <a:ext cx="5925861" cy="2800767"/>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Events </a:t>
            </a:r>
            <a:r>
              <a:rPr lang="en-US" sz="1400" dirty="0">
                <a:solidFill>
                  <a:srgbClr val="5A5A5A"/>
                </a:solidFill>
                <a:latin typeface="Arial" charset="0"/>
                <a:ea typeface="Arial" charset="0"/>
                <a:cs typeface="Arial" charset="0"/>
              </a:rPr>
              <a:t>allow </a:t>
            </a:r>
            <a:r>
              <a:rPr lang="en-US" sz="1400" dirty="0" smtClean="0">
                <a:solidFill>
                  <a:srgbClr val="5A5A5A"/>
                </a:solidFill>
                <a:latin typeface="Arial" charset="0"/>
                <a:ea typeface="Arial" charset="0"/>
                <a:cs typeface="Arial" charset="0"/>
              </a:rPr>
              <a:t>applications </a:t>
            </a:r>
            <a:r>
              <a:rPr lang="en-US" sz="1400" dirty="0">
                <a:solidFill>
                  <a:srgbClr val="5A5A5A"/>
                </a:solidFill>
                <a:latin typeface="Arial" charset="0"/>
                <a:ea typeface="Arial" charset="0"/>
                <a:cs typeface="Arial" charset="0"/>
              </a:rPr>
              <a:t>to take action when </a:t>
            </a:r>
            <a:r>
              <a:rPr lang="en-US" sz="1400" dirty="0" smtClean="0">
                <a:solidFill>
                  <a:srgbClr val="5A5A5A"/>
                </a:solidFill>
                <a:latin typeface="Arial" charset="0"/>
                <a:ea typeface="Arial" charset="0"/>
                <a:cs typeface="Arial" charset="0"/>
              </a:rPr>
              <a:t>a transaction occurs</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Events are </a:t>
            </a:r>
            <a:r>
              <a:rPr lang="en-US" sz="1400" b="1" dirty="0" smtClean="0">
                <a:solidFill>
                  <a:srgbClr val="5A5A5A"/>
                </a:solidFill>
                <a:latin typeface="Arial" charset="0"/>
                <a:ea typeface="Arial" charset="0"/>
                <a:cs typeface="Arial" charset="0"/>
              </a:rPr>
              <a:t>defined</a:t>
            </a:r>
            <a:r>
              <a:rPr lang="en-US" sz="1400" dirty="0" smtClean="0">
                <a:solidFill>
                  <a:srgbClr val="5A5A5A"/>
                </a:solidFill>
                <a:latin typeface="Arial" charset="0"/>
                <a:ea typeface="Arial" charset="0"/>
                <a:cs typeface="Arial" charset="0"/>
              </a:rPr>
              <a:t> </a:t>
            </a:r>
            <a:r>
              <a:rPr lang="en-US" sz="1400" dirty="0" smtClean="0">
                <a:solidFill>
                  <a:srgbClr val="5A5A5A"/>
                </a:solidFill>
                <a:latin typeface="Arial" charset="0"/>
                <a:ea typeface="Arial" charset="0"/>
                <a:cs typeface="Arial" charset="0"/>
              </a:rPr>
              <a:t>in models</a:t>
            </a:r>
            <a:endParaRPr lang="en-US" sz="1400" dirty="0" smtClean="0">
              <a:solidFill>
                <a:srgbClr val="00B050"/>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Events are </a:t>
            </a:r>
            <a:r>
              <a:rPr lang="en-US" sz="1400" b="1" dirty="0" smtClean="0">
                <a:solidFill>
                  <a:srgbClr val="5A5A5A"/>
                </a:solidFill>
                <a:latin typeface="Arial" charset="0"/>
                <a:ea typeface="Arial" charset="0"/>
                <a:cs typeface="Arial" charset="0"/>
              </a:rPr>
              <a:t>emitted</a:t>
            </a:r>
            <a:r>
              <a:rPr lang="en-US" sz="1400" dirty="0" smtClean="0">
                <a:solidFill>
                  <a:srgbClr val="5A5A5A"/>
                </a:solidFill>
                <a:latin typeface="Arial" charset="0"/>
                <a:ea typeface="Arial" charset="0"/>
                <a:cs typeface="Arial" charset="0"/>
              </a:rPr>
              <a:t> </a:t>
            </a:r>
            <a:r>
              <a:rPr lang="en-US" sz="1400" dirty="0" smtClean="0">
                <a:solidFill>
                  <a:srgbClr val="5A5A5A"/>
                </a:solidFill>
                <a:latin typeface="Arial" charset="0"/>
                <a:ea typeface="Arial" charset="0"/>
                <a:cs typeface="Arial" charset="0"/>
              </a:rPr>
              <a:t>by transaction processor scripts</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Events </a:t>
            </a:r>
            <a:r>
              <a:rPr lang="en-US" sz="1400" dirty="0" smtClean="0">
                <a:solidFill>
                  <a:srgbClr val="5A5A5A"/>
                </a:solidFill>
                <a:latin typeface="Arial" charset="0"/>
                <a:ea typeface="Arial" charset="0"/>
                <a:cs typeface="Arial" charset="0"/>
              </a:rPr>
              <a:t>are </a:t>
            </a:r>
            <a:r>
              <a:rPr lang="en-US" sz="1400" b="1" dirty="0" smtClean="0">
                <a:solidFill>
                  <a:srgbClr val="5A5A5A"/>
                </a:solidFill>
                <a:latin typeface="Arial" charset="0"/>
                <a:ea typeface="Arial" charset="0"/>
                <a:cs typeface="Arial" charset="0"/>
              </a:rPr>
              <a:t>caught</a:t>
            </a:r>
            <a:r>
              <a:rPr lang="en-US" sz="1400" dirty="0" smtClean="0">
                <a:solidFill>
                  <a:srgbClr val="5A5A5A"/>
                </a:solidFill>
                <a:latin typeface="Arial" charset="0"/>
                <a:ea typeface="Arial" charset="0"/>
                <a:cs typeface="Arial" charset="0"/>
              </a:rPr>
              <a:t> </a:t>
            </a:r>
            <a:r>
              <a:rPr lang="en-US" sz="1400" dirty="0" smtClean="0">
                <a:solidFill>
                  <a:srgbClr val="5A5A5A"/>
                </a:solidFill>
                <a:latin typeface="Arial" charset="0"/>
                <a:ea typeface="Arial" charset="0"/>
                <a:cs typeface="Arial" charset="0"/>
              </a:rPr>
              <a:t>by business applications</a:t>
            </a:r>
            <a:endParaRPr lang="en-US" sz="1400" dirty="0" smtClean="0">
              <a:solidFill>
                <a:schemeClr val="accent4"/>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Caught events include transaction ID and other relevant information</a:t>
            </a: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Queries allow applications to perform complex registry searches</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They can be statically defined in a separate .</a:t>
            </a:r>
            <a:r>
              <a:rPr lang="en-US" sz="1400" dirty="0" err="1" smtClean="0">
                <a:solidFill>
                  <a:srgbClr val="5A5A5A"/>
                </a:solidFill>
                <a:latin typeface="Arial" charset="0"/>
                <a:ea typeface="Arial" charset="0"/>
                <a:cs typeface="Arial" charset="0"/>
              </a:rPr>
              <a:t>qry</a:t>
            </a:r>
            <a:r>
              <a:rPr lang="en-US" sz="1400" dirty="0" smtClean="0">
                <a:solidFill>
                  <a:srgbClr val="5A5A5A"/>
                </a:solidFill>
                <a:latin typeface="Arial" charset="0"/>
                <a:ea typeface="Arial" charset="0"/>
                <a:cs typeface="Arial" charset="0"/>
              </a:rPr>
              <a:t> file or generated dynamically by the application</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They are invoked in the application using </a:t>
            </a:r>
            <a:r>
              <a:rPr lang="en-US" sz="1400" i="1" dirty="0" err="1" smtClean="0">
                <a:solidFill>
                  <a:srgbClr val="5A5A5A"/>
                </a:solidFill>
                <a:latin typeface="Arial" charset="0"/>
                <a:ea typeface="Arial" charset="0"/>
                <a:cs typeface="Arial" charset="0"/>
              </a:rPr>
              <a:t>buildQuery</a:t>
            </a:r>
            <a:r>
              <a:rPr lang="en-US" sz="1400" dirty="0" smtClean="0">
                <a:solidFill>
                  <a:srgbClr val="5A5A5A"/>
                </a:solidFill>
                <a:latin typeface="Arial" charset="0"/>
                <a:ea typeface="Arial" charset="0"/>
                <a:cs typeface="Arial" charset="0"/>
              </a:rPr>
              <a:t>() or </a:t>
            </a:r>
            <a:r>
              <a:rPr lang="en-US" sz="1400" i="1" dirty="0" smtClean="0">
                <a:solidFill>
                  <a:srgbClr val="5A5A5A"/>
                </a:solidFill>
                <a:latin typeface="Arial" charset="0"/>
                <a:ea typeface="Arial" charset="0"/>
                <a:cs typeface="Arial" charset="0"/>
              </a:rPr>
              <a:t>query</a:t>
            </a:r>
            <a:r>
              <a:rPr lang="en-US" sz="1400" dirty="0" smtClean="0">
                <a:solidFill>
                  <a:srgbClr val="5A5A5A"/>
                </a:solidFill>
                <a:latin typeface="Arial" charset="0"/>
                <a:ea typeface="Arial" charset="0"/>
                <a:cs typeface="Arial" charset="0"/>
              </a:rPr>
              <a:t>() </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Queries require the blockchain to be backed by </a:t>
            </a:r>
            <a:r>
              <a:rPr lang="en-US" sz="1400" dirty="0" err="1" smtClean="0">
                <a:solidFill>
                  <a:srgbClr val="5A5A5A"/>
                </a:solidFill>
                <a:latin typeface="Arial" charset="0"/>
                <a:ea typeface="Arial" charset="0"/>
                <a:cs typeface="Arial" charset="0"/>
              </a:rPr>
              <a:t>CouchDB</a:t>
            </a:r>
            <a:endParaRPr lang="en-US" sz="1400" dirty="0" smtClean="0">
              <a:solidFill>
                <a:srgbClr val="5A5A5A"/>
              </a:solidFill>
              <a:latin typeface="Arial" charset="0"/>
              <a:ea typeface="Arial" charset="0"/>
              <a:cs typeface="Arial" charset="0"/>
            </a:endParaRPr>
          </a:p>
        </p:txBody>
      </p:sp>
      <p:pic>
        <p:nvPicPr>
          <p:cNvPr id="4" name="Picture 3"/>
          <p:cNvPicPr>
            <a:picLocks noChangeAspect="1"/>
          </p:cNvPicPr>
          <p:nvPr/>
        </p:nvPicPr>
        <p:blipFill>
          <a:blip r:embed="rId3"/>
          <a:stretch>
            <a:fillRect/>
          </a:stretch>
        </p:blipFill>
        <p:spPr>
          <a:xfrm>
            <a:off x="5959262" y="1328102"/>
            <a:ext cx="3092995" cy="894156"/>
          </a:xfrm>
          <a:prstGeom prst="rect">
            <a:avLst/>
          </a:prstGeom>
        </p:spPr>
      </p:pic>
      <p:pic>
        <p:nvPicPr>
          <p:cNvPr id="5" name="Picture 4"/>
          <p:cNvPicPr>
            <a:picLocks noChangeAspect="1"/>
          </p:cNvPicPr>
          <p:nvPr/>
        </p:nvPicPr>
        <p:blipFill>
          <a:blip r:embed="rId4"/>
          <a:stretch>
            <a:fillRect/>
          </a:stretch>
        </p:blipFill>
        <p:spPr>
          <a:xfrm>
            <a:off x="7095727" y="650313"/>
            <a:ext cx="1313871" cy="845045"/>
          </a:xfrm>
          <a:prstGeom prst="rect">
            <a:avLst/>
          </a:prstGeom>
        </p:spPr>
      </p:pic>
      <p:pic>
        <p:nvPicPr>
          <p:cNvPr id="6" name="Picture 5"/>
          <p:cNvPicPr>
            <a:picLocks noChangeAspect="1"/>
          </p:cNvPicPr>
          <p:nvPr/>
        </p:nvPicPr>
        <p:blipFill>
          <a:blip r:embed="rId5"/>
          <a:stretch>
            <a:fillRect/>
          </a:stretch>
        </p:blipFill>
        <p:spPr>
          <a:xfrm>
            <a:off x="5933982" y="2121447"/>
            <a:ext cx="3210018" cy="778600"/>
          </a:xfrm>
          <a:prstGeom prst="rect">
            <a:avLst/>
          </a:prstGeom>
        </p:spPr>
      </p:pic>
      <p:pic>
        <p:nvPicPr>
          <p:cNvPr id="7" name="Picture 6"/>
          <p:cNvPicPr>
            <a:picLocks noChangeAspect="1"/>
          </p:cNvPicPr>
          <p:nvPr/>
        </p:nvPicPr>
        <p:blipFill>
          <a:blip r:embed="rId6"/>
          <a:stretch>
            <a:fillRect/>
          </a:stretch>
        </p:blipFill>
        <p:spPr>
          <a:xfrm>
            <a:off x="6467543" y="3210309"/>
            <a:ext cx="2676457" cy="966165"/>
          </a:xfrm>
          <a:prstGeom prst="rect">
            <a:avLst/>
          </a:prstGeom>
        </p:spPr>
      </p:pic>
      <p:pic>
        <p:nvPicPr>
          <p:cNvPr id="8" name="Picture 7"/>
          <p:cNvPicPr>
            <a:picLocks noChangeAspect="1"/>
          </p:cNvPicPr>
          <p:nvPr/>
        </p:nvPicPr>
        <p:blipFill>
          <a:blip r:embed="rId7"/>
          <a:stretch>
            <a:fillRect/>
          </a:stretch>
        </p:blipFill>
        <p:spPr>
          <a:xfrm>
            <a:off x="6177739" y="3975714"/>
            <a:ext cx="3040164" cy="529621"/>
          </a:xfrm>
          <a:prstGeom prst="rect">
            <a:avLst/>
          </a:prstGeom>
        </p:spPr>
      </p:pic>
      <p:sp>
        <p:nvSpPr>
          <p:cNvPr id="2" name="Text Placeholder 1"/>
          <p:cNvSpPr>
            <a:spLocks noGrp="1"/>
          </p:cNvSpPr>
          <p:nvPr>
            <p:ph type="body" sz="quarter" idx="13"/>
          </p:nvPr>
        </p:nvSpPr>
        <p:spPr/>
        <p:txBody>
          <a:bodyPr/>
          <a:lstStyle/>
          <a:p>
            <a:r>
              <a:rPr lang="en-US" dirty="0" smtClean="0">
                <a:solidFill>
                  <a:srgbClr val="0164FF"/>
                </a:solidFill>
                <a:ea typeface="Arial" charset="0"/>
                <a:cs typeface="Arial" charset="0"/>
              </a:rPr>
              <a:t>Events </a:t>
            </a:r>
            <a:r>
              <a:rPr lang="en-US" dirty="0">
                <a:solidFill>
                  <a:srgbClr val="0164FF"/>
                </a:solidFill>
                <a:ea typeface="Arial" charset="0"/>
                <a:cs typeface="Arial" charset="0"/>
              </a:rPr>
              <a:t>and Queries</a:t>
            </a:r>
          </a:p>
          <a:p>
            <a:endParaRPr lang="en-US" dirty="0"/>
          </a:p>
        </p:txBody>
      </p:sp>
    </p:spTree>
    <p:extLst>
      <p:ext uri="{BB962C8B-B14F-4D97-AF65-F5344CB8AC3E}">
        <p14:creationId xmlns:p14="http://schemas.microsoft.com/office/powerpoint/2010/main" val="20646670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4"/>
          <p:cNvSpPr>
            <a:spLocks/>
          </p:cNvSpPr>
          <p:nvPr/>
        </p:nvSpPr>
        <p:spPr bwMode="auto">
          <a:xfrm>
            <a:off x="5032443" y="1076426"/>
            <a:ext cx="3923489" cy="3425553"/>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Web tool for defining and testing Hyperledger Composer models and scripts</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Designed for the application developer</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Define assets, participants and transactions</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Implement transaction processor scripts</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Test by populating registries and invoking transactions</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Deploy to instances of Hyperledger Fabric V1, or simulate completely within browser</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Install on your machine or run online at </a:t>
            </a:r>
            <a:r>
              <a:rPr lang="en-US" sz="1400" dirty="0">
                <a:solidFill>
                  <a:srgbClr val="5A5A5A"/>
                </a:solidFill>
                <a:latin typeface="Arial" charset="0"/>
                <a:ea typeface="Arial" charset="0"/>
                <a:cs typeface="Arial" charset="0"/>
                <a:hlinkClick r:id="rId3"/>
              </a:rPr>
              <a:t>http://</a:t>
            </a:r>
            <a:r>
              <a:rPr lang="en-US" sz="1400" dirty="0" smtClean="0">
                <a:solidFill>
                  <a:srgbClr val="5A5A5A"/>
                </a:solidFill>
                <a:latin typeface="Arial" charset="0"/>
                <a:ea typeface="Arial" charset="0"/>
                <a:cs typeface="Arial" charset="0"/>
                <a:hlinkClick r:id="rId3"/>
              </a:rPr>
              <a:t>composer-playground.mybluemix.net</a:t>
            </a:r>
            <a:endParaRPr lang="en-US" sz="1400" dirty="0" smtClean="0">
              <a:solidFill>
                <a:srgbClr val="5A5A5A"/>
              </a:solidFill>
              <a:latin typeface="Arial" charset="0"/>
              <a:ea typeface="Arial" charset="0"/>
              <a:cs typeface="Arial" charset="0"/>
            </a:endParaRPr>
          </a:p>
        </p:txBody>
      </p:sp>
      <p:sp>
        <p:nvSpPr>
          <p:cNvPr id="2" name="Text Placeholder 1"/>
          <p:cNvSpPr>
            <a:spLocks noGrp="1"/>
          </p:cNvSpPr>
          <p:nvPr>
            <p:ph type="body" sz="quarter" idx="13"/>
          </p:nvPr>
        </p:nvSpPr>
        <p:spPr/>
        <p:txBody>
          <a:bodyPr/>
          <a:lstStyle/>
          <a:p>
            <a:pPr>
              <a:spcBef>
                <a:spcPts val="1100"/>
              </a:spcBef>
            </a:pPr>
            <a:r>
              <a:rPr lang="en-US" dirty="0" smtClean="0">
                <a:solidFill>
                  <a:srgbClr val="0164FF"/>
                </a:solidFill>
                <a:ea typeface="Arial" charset="0"/>
                <a:cs typeface="Arial" charset="0"/>
              </a:rPr>
              <a:t>Smart Contract Development: </a:t>
            </a:r>
            <a:r>
              <a:rPr lang="en-US" dirty="0">
                <a:solidFill>
                  <a:srgbClr val="0164FF"/>
                </a:solidFill>
                <a:ea typeface="Arial" charset="0"/>
                <a:cs typeface="Arial" charset="0"/>
              </a:rPr>
              <a:t>Composer Playground</a:t>
            </a:r>
          </a:p>
        </p:txBody>
      </p:sp>
      <p:pic>
        <p:nvPicPr>
          <p:cNvPr id="3" name="Picture 2"/>
          <p:cNvPicPr>
            <a:picLocks noChangeAspect="1"/>
          </p:cNvPicPr>
          <p:nvPr/>
        </p:nvPicPr>
        <p:blipFill rotWithShape="1">
          <a:blip r:embed="rId4"/>
          <a:srcRect r="16231"/>
          <a:stretch/>
        </p:blipFill>
        <p:spPr>
          <a:xfrm>
            <a:off x="254615" y="735644"/>
            <a:ext cx="4530516" cy="3898233"/>
          </a:xfrm>
          <a:prstGeom prst="rect">
            <a:avLst/>
          </a:prstGeom>
        </p:spPr>
      </p:pic>
    </p:spTree>
    <p:extLst>
      <p:ext uri="{BB962C8B-B14F-4D97-AF65-F5344CB8AC3E}">
        <p14:creationId xmlns:p14="http://schemas.microsoft.com/office/powerpoint/2010/main" val="16770474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5797451" y="911703"/>
            <a:ext cx="2912113" cy="994380"/>
          </a:xfrm>
          <a:prstGeom prst="rect">
            <a:avLst/>
          </a:prstGeom>
          <a:effectLst>
            <a:outerShdw blurRad="50800" dist="38100" dir="2700000" algn="tl" rotWithShape="0">
              <a:prstClr val="black">
                <a:alpha val="40000"/>
              </a:prstClr>
            </a:outerShdw>
          </a:effectLst>
        </p:spPr>
      </p:pic>
      <p:pic>
        <p:nvPicPr>
          <p:cNvPr id="11" name="Picture 10"/>
          <p:cNvPicPr>
            <a:picLocks noChangeAspect="1"/>
          </p:cNvPicPr>
          <p:nvPr/>
        </p:nvPicPr>
        <p:blipFill>
          <a:blip r:embed="rId4"/>
          <a:stretch>
            <a:fillRect/>
          </a:stretch>
        </p:blipFill>
        <p:spPr>
          <a:xfrm>
            <a:off x="4926183" y="1976722"/>
            <a:ext cx="4004254" cy="912598"/>
          </a:xfrm>
          <a:prstGeom prst="rect">
            <a:avLst/>
          </a:prstGeom>
          <a:effectLst>
            <a:outerShdw blurRad="50800" dist="38100" dir="2700000" algn="tl" rotWithShape="0">
              <a:prstClr val="black">
                <a:alpha val="40000"/>
              </a:prstClr>
            </a:outerShdw>
          </a:effectLst>
        </p:spPr>
      </p:pic>
      <p:pic>
        <p:nvPicPr>
          <p:cNvPr id="12" name="Picture 11"/>
          <p:cNvPicPr>
            <a:picLocks noChangeAspect="1"/>
          </p:cNvPicPr>
          <p:nvPr/>
        </p:nvPicPr>
        <p:blipFill>
          <a:blip r:embed="rId5"/>
          <a:stretch>
            <a:fillRect/>
          </a:stretch>
        </p:blipFill>
        <p:spPr>
          <a:xfrm>
            <a:off x="2986156" y="3217465"/>
            <a:ext cx="5464405" cy="1801200"/>
          </a:xfrm>
          <a:prstGeom prst="rect">
            <a:avLst/>
          </a:prstGeom>
          <a:effectLst>
            <a:outerShdw blurRad="50800" dist="38100" dir="2700000" algn="tl" rotWithShape="0">
              <a:prstClr val="black">
                <a:alpha val="40000"/>
              </a:prstClr>
            </a:outerShdw>
          </a:effectLst>
        </p:spPr>
      </p:pic>
      <p:sp>
        <p:nvSpPr>
          <p:cNvPr id="39" name="Content Placeholder 4"/>
          <p:cNvSpPr>
            <a:spLocks/>
          </p:cNvSpPr>
          <p:nvPr/>
        </p:nvSpPr>
        <p:spPr bwMode="auto">
          <a:xfrm>
            <a:off x="125730" y="759474"/>
            <a:ext cx="5548035" cy="2585323"/>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Composer extension available for this popular tool</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Features to aid rapid Composer development</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Edit all Composer file types with full syntax highlighting</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Validation </a:t>
            </a:r>
            <a:r>
              <a:rPr lang="en-US" sz="1400" dirty="0">
                <a:solidFill>
                  <a:srgbClr val="5A5A5A"/>
                </a:solidFill>
                <a:latin typeface="Arial" charset="0"/>
                <a:ea typeface="Arial" charset="0"/>
                <a:cs typeface="Arial" charset="0"/>
              </a:rPr>
              <a:t>support for models, queries and </a:t>
            </a:r>
            <a:r>
              <a:rPr lang="en-US" sz="1400" dirty="0" smtClean="0">
                <a:solidFill>
                  <a:srgbClr val="5A5A5A"/>
                </a:solidFill>
                <a:latin typeface="Arial" charset="0"/>
                <a:ea typeface="Arial" charset="0"/>
                <a:cs typeface="Arial" charset="0"/>
              </a:rPr>
              <a:t>ACLs</a:t>
            </a:r>
            <a:endParaRPr lang="en-US" sz="1400" dirty="0">
              <a:solidFill>
                <a:srgbClr val="5A5A5A"/>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Inline </a:t>
            </a:r>
            <a:r>
              <a:rPr lang="en-US" sz="1400" dirty="0">
                <a:solidFill>
                  <a:srgbClr val="5A5A5A"/>
                </a:solidFill>
                <a:latin typeface="Arial" charset="0"/>
                <a:ea typeface="Arial" charset="0"/>
                <a:cs typeface="Arial" charset="0"/>
              </a:rPr>
              <a:t>error reporting</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Snippets (press </a:t>
            </a:r>
            <a:r>
              <a:rPr lang="en-US" sz="1400" dirty="0" err="1" smtClean="0">
                <a:solidFill>
                  <a:srgbClr val="5A5A5A"/>
                </a:solidFill>
                <a:latin typeface="Arial" charset="0"/>
                <a:ea typeface="Arial" charset="0"/>
                <a:cs typeface="Arial" charset="0"/>
              </a:rPr>
              <a:t>Ctrl+Space</a:t>
            </a:r>
            <a:r>
              <a:rPr lang="en-US" sz="1400" dirty="0" smtClean="0">
                <a:solidFill>
                  <a:srgbClr val="5A5A5A"/>
                </a:solidFill>
                <a:latin typeface="Arial" charset="0"/>
                <a:ea typeface="Arial" charset="0"/>
                <a:cs typeface="Arial" charset="0"/>
              </a:rPr>
              <a:t> </a:t>
            </a:r>
            <a:r>
              <a:rPr lang="en-US" sz="1400" dirty="0">
                <a:solidFill>
                  <a:srgbClr val="5A5A5A"/>
                </a:solidFill>
                <a:latin typeface="Arial" charset="0"/>
                <a:ea typeface="Arial" charset="0"/>
                <a:cs typeface="Arial" charset="0"/>
              </a:rPr>
              <a:t>for code </a:t>
            </a:r>
            <a:r>
              <a:rPr lang="en-US" sz="1400" dirty="0" smtClean="0">
                <a:solidFill>
                  <a:srgbClr val="5A5A5A"/>
                </a:solidFill>
                <a:latin typeface="Arial" charset="0"/>
                <a:ea typeface="Arial" charset="0"/>
                <a:cs typeface="Arial" charset="0"/>
              </a:rPr>
              <a:t>suggestions)</a:t>
            </a:r>
            <a:endParaRPr lang="en-US" sz="1400" dirty="0">
              <a:solidFill>
                <a:srgbClr val="5A5A5A"/>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Generate </a:t>
            </a:r>
            <a:r>
              <a:rPr lang="en-US" sz="1400" dirty="0">
                <a:solidFill>
                  <a:srgbClr val="5A5A5A"/>
                </a:solidFill>
                <a:latin typeface="Arial" charset="0"/>
                <a:ea typeface="Arial" charset="0"/>
                <a:cs typeface="Arial" charset="0"/>
              </a:rPr>
              <a:t>UML </a:t>
            </a:r>
            <a:r>
              <a:rPr lang="en-US" sz="1400" dirty="0" smtClean="0">
                <a:solidFill>
                  <a:srgbClr val="5A5A5A"/>
                </a:solidFill>
                <a:latin typeface="Arial" charset="0"/>
                <a:ea typeface="Arial" charset="0"/>
                <a:cs typeface="Arial" charset="0"/>
              </a:rPr>
              <a:t>diagrams </a:t>
            </a:r>
            <a:r>
              <a:rPr lang="en-US" sz="1400" dirty="0">
                <a:solidFill>
                  <a:srgbClr val="5A5A5A"/>
                </a:solidFill>
                <a:latin typeface="Arial" charset="0"/>
                <a:ea typeface="Arial" charset="0"/>
                <a:cs typeface="Arial" charset="0"/>
              </a:rPr>
              <a:t>from </a:t>
            </a:r>
            <a:r>
              <a:rPr lang="en-US" sz="1400" dirty="0" smtClean="0">
                <a:solidFill>
                  <a:srgbClr val="5A5A5A"/>
                </a:solidFill>
                <a:latin typeface="Arial" charset="0"/>
                <a:ea typeface="Arial" charset="0"/>
                <a:cs typeface="Arial" charset="0"/>
              </a:rPr>
              <a:t>models</a:t>
            </a:r>
          </a:p>
          <a:p>
            <a:pPr marL="685800" lvl="1"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Install directly from Code Marketplace</a:t>
            </a: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p:txBody>
      </p:sp>
      <p:sp>
        <p:nvSpPr>
          <p:cNvPr id="3" name="Text Placeholder 2"/>
          <p:cNvSpPr>
            <a:spLocks noGrp="1"/>
          </p:cNvSpPr>
          <p:nvPr>
            <p:ph type="body" sz="quarter" idx="13"/>
          </p:nvPr>
        </p:nvSpPr>
        <p:spPr/>
        <p:txBody>
          <a:bodyPr/>
          <a:lstStyle/>
          <a:p>
            <a:pPr>
              <a:spcBef>
                <a:spcPts val="1100"/>
              </a:spcBef>
            </a:pPr>
            <a:r>
              <a:rPr lang="en-US" dirty="0" smtClean="0">
                <a:solidFill>
                  <a:srgbClr val="0164FF"/>
                </a:solidFill>
                <a:ea typeface="Arial" charset="0"/>
                <a:cs typeface="Arial" charset="0"/>
              </a:rPr>
              <a:t>General purpose development: Visual </a:t>
            </a:r>
            <a:r>
              <a:rPr lang="en-US" dirty="0">
                <a:solidFill>
                  <a:srgbClr val="0164FF"/>
                </a:solidFill>
                <a:ea typeface="Arial" charset="0"/>
                <a:cs typeface="Arial" charset="0"/>
              </a:rPr>
              <a:t>Studio </a:t>
            </a:r>
            <a:r>
              <a:rPr lang="en-US" dirty="0" smtClean="0">
                <a:solidFill>
                  <a:srgbClr val="0164FF"/>
                </a:solidFill>
                <a:ea typeface="Arial" charset="0"/>
                <a:cs typeface="Arial" charset="0"/>
              </a:rPr>
              <a:t>Code</a:t>
            </a:r>
            <a:endParaRPr lang="en-US" dirty="0">
              <a:solidFill>
                <a:srgbClr val="0164FF"/>
              </a:solidFill>
              <a:ea typeface="Arial" charset="0"/>
              <a:cs typeface="Arial" charset="0"/>
            </a:endParaRPr>
          </a:p>
        </p:txBody>
      </p:sp>
      <p:pic>
        <p:nvPicPr>
          <p:cNvPr id="5" name="Picture 4"/>
          <p:cNvPicPr>
            <a:picLocks noChangeAspect="1"/>
          </p:cNvPicPr>
          <p:nvPr/>
        </p:nvPicPr>
        <p:blipFill>
          <a:blip r:embed="rId6"/>
          <a:stretch>
            <a:fillRect/>
          </a:stretch>
        </p:blipFill>
        <p:spPr>
          <a:xfrm>
            <a:off x="286801" y="3344797"/>
            <a:ext cx="2657212" cy="532809"/>
          </a:xfrm>
          <a:prstGeom prst="rect">
            <a:avLst/>
          </a:prstGeom>
        </p:spPr>
      </p:pic>
    </p:spTree>
    <p:extLst>
      <p:ext uri="{BB962C8B-B14F-4D97-AF65-F5344CB8AC3E}">
        <p14:creationId xmlns:p14="http://schemas.microsoft.com/office/powerpoint/2010/main" val="15253325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ounded Rectangle 39"/>
          <p:cNvSpPr/>
          <p:nvPr/>
        </p:nvSpPr>
        <p:spPr>
          <a:xfrm>
            <a:off x="4158169" y="3437801"/>
            <a:ext cx="1055579" cy="409408"/>
          </a:xfrm>
          <a:prstGeom prst="roundRect">
            <a:avLst/>
          </a:prstGeom>
          <a:solidFill>
            <a:schemeClr val="bg1"/>
          </a:solidFill>
          <a:ln>
            <a:solidFill>
              <a:schemeClr val="accent4"/>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grpSp>
        <p:nvGrpSpPr>
          <p:cNvPr id="20" name="Group 19"/>
          <p:cNvGrpSpPr/>
          <p:nvPr/>
        </p:nvGrpSpPr>
        <p:grpSpPr>
          <a:xfrm>
            <a:off x="4216619" y="903655"/>
            <a:ext cx="4487903" cy="1819040"/>
            <a:chOff x="770475" y="835966"/>
            <a:chExt cx="5325525" cy="2245130"/>
          </a:xfrm>
          <a:effectLst>
            <a:outerShdw blurRad="50800" dist="38100" dir="2700000" algn="tl" rotWithShape="0">
              <a:prstClr val="black">
                <a:alpha val="40000"/>
              </a:prstClr>
            </a:outerShdw>
          </a:effectLst>
        </p:grpSpPr>
        <p:sp>
          <p:nvSpPr>
            <p:cNvPr id="19" name="Rectangle 18"/>
            <p:cNvSpPr/>
            <p:nvPr/>
          </p:nvSpPr>
          <p:spPr>
            <a:xfrm>
              <a:off x="770475" y="835966"/>
              <a:ext cx="5325525" cy="2245130"/>
            </a:xfrm>
            <a:prstGeom prst="rect">
              <a:avLst/>
            </a:prstGeom>
            <a:solidFill>
              <a:srgbClr val="1E1E1E"/>
            </a:solidFill>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pic>
          <p:nvPicPr>
            <p:cNvPr id="7" name="Picture 6"/>
            <p:cNvPicPr>
              <a:picLocks noChangeAspect="1"/>
            </p:cNvPicPr>
            <p:nvPr/>
          </p:nvPicPr>
          <p:blipFill>
            <a:blip r:embed="rId3"/>
            <a:stretch>
              <a:fillRect/>
            </a:stretch>
          </p:blipFill>
          <p:spPr>
            <a:xfrm>
              <a:off x="810453" y="2892381"/>
              <a:ext cx="2788781" cy="188715"/>
            </a:xfrm>
            <a:prstGeom prst="rect">
              <a:avLst/>
            </a:prstGeom>
          </p:spPr>
        </p:pic>
        <p:pic>
          <p:nvPicPr>
            <p:cNvPr id="14" name="Picture 13"/>
            <p:cNvPicPr>
              <a:picLocks noChangeAspect="1"/>
            </p:cNvPicPr>
            <p:nvPr/>
          </p:nvPicPr>
          <p:blipFill>
            <a:blip r:embed="rId4"/>
            <a:stretch>
              <a:fillRect/>
            </a:stretch>
          </p:blipFill>
          <p:spPr>
            <a:xfrm>
              <a:off x="810453" y="1599301"/>
              <a:ext cx="5225602" cy="438075"/>
            </a:xfrm>
            <a:prstGeom prst="rect">
              <a:avLst/>
            </a:prstGeom>
          </p:spPr>
        </p:pic>
        <p:pic>
          <p:nvPicPr>
            <p:cNvPr id="15" name="Picture 14"/>
            <p:cNvPicPr>
              <a:picLocks noChangeAspect="1"/>
            </p:cNvPicPr>
            <p:nvPr/>
          </p:nvPicPr>
          <p:blipFill>
            <a:blip r:embed="rId5"/>
            <a:stretch>
              <a:fillRect/>
            </a:stretch>
          </p:blipFill>
          <p:spPr>
            <a:xfrm>
              <a:off x="810453" y="2070650"/>
              <a:ext cx="4976479" cy="785202"/>
            </a:xfrm>
            <a:prstGeom prst="rect">
              <a:avLst/>
            </a:prstGeom>
          </p:spPr>
        </p:pic>
        <p:pic>
          <p:nvPicPr>
            <p:cNvPr id="17" name="Picture 16"/>
            <p:cNvPicPr>
              <a:picLocks noChangeAspect="1"/>
            </p:cNvPicPr>
            <p:nvPr/>
          </p:nvPicPr>
          <p:blipFill>
            <a:blip r:embed="rId6"/>
            <a:stretch>
              <a:fillRect/>
            </a:stretch>
          </p:blipFill>
          <p:spPr>
            <a:xfrm>
              <a:off x="849363" y="1335949"/>
              <a:ext cx="4695402" cy="194740"/>
            </a:xfrm>
            <a:prstGeom prst="rect">
              <a:avLst/>
            </a:prstGeom>
          </p:spPr>
        </p:pic>
        <p:pic>
          <p:nvPicPr>
            <p:cNvPr id="18" name="Picture 17"/>
            <p:cNvPicPr>
              <a:picLocks noChangeAspect="1"/>
            </p:cNvPicPr>
            <p:nvPr/>
          </p:nvPicPr>
          <p:blipFill>
            <a:blip r:embed="rId7"/>
            <a:stretch>
              <a:fillRect/>
            </a:stretch>
          </p:blipFill>
          <p:spPr>
            <a:xfrm>
              <a:off x="849363" y="901022"/>
              <a:ext cx="4429513" cy="383508"/>
            </a:xfrm>
            <a:prstGeom prst="rect">
              <a:avLst/>
            </a:prstGeom>
          </p:spPr>
        </p:pic>
      </p:grpSp>
      <p:sp>
        <p:nvSpPr>
          <p:cNvPr id="13" name="Content Placeholder 4"/>
          <p:cNvSpPr>
            <a:spLocks/>
          </p:cNvSpPr>
          <p:nvPr/>
        </p:nvSpPr>
        <p:spPr bwMode="auto">
          <a:xfrm>
            <a:off x="355837" y="1189323"/>
            <a:ext cx="3737157" cy="2693045"/>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JavaScript </a:t>
            </a:r>
            <a:r>
              <a:rPr lang="en-US" sz="1400" dirty="0">
                <a:solidFill>
                  <a:srgbClr val="FF0000"/>
                </a:solidFill>
                <a:ea typeface="Arial" charset="0"/>
                <a:cs typeface="Arial" charset="0"/>
              </a:rPr>
              <a:t>business applications </a:t>
            </a:r>
            <a:r>
              <a:rPr lang="en-US" sz="1400" i="1" dirty="0" smtClean="0">
                <a:solidFill>
                  <a:srgbClr val="5A5A5A"/>
                </a:solidFill>
                <a:latin typeface="Arial" charset="0"/>
                <a:ea typeface="Arial" charset="0"/>
                <a:cs typeface="Arial" charset="0"/>
              </a:rPr>
              <a:t>require</a:t>
            </a:r>
            <a:r>
              <a:rPr lang="en-US" sz="1400" dirty="0" smtClean="0">
                <a:solidFill>
                  <a:srgbClr val="5A5A5A"/>
                </a:solidFill>
                <a:latin typeface="Arial" charset="0"/>
                <a:ea typeface="Arial" charset="0"/>
                <a:cs typeface="Arial" charset="0"/>
              </a:rPr>
              <a:t>() the NPM “composer-client” module</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This provides the API to access assets, participants and transactions</a:t>
            </a:r>
            <a:endParaRPr lang="en-US" sz="1400" dirty="0">
              <a:solidFill>
                <a:srgbClr val="5A5A5A"/>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RESTful </a:t>
            </a:r>
            <a:r>
              <a:rPr lang="en-US" sz="1400" dirty="0" smtClean="0">
                <a:solidFill>
                  <a:srgbClr val="5A5A5A"/>
                </a:solidFill>
                <a:latin typeface="Arial" charset="0"/>
                <a:ea typeface="Arial" charset="0"/>
                <a:cs typeface="Arial" charset="0"/>
              </a:rPr>
              <a:t>API (via Loopback) </a:t>
            </a:r>
            <a:r>
              <a:rPr lang="en-US" sz="1400" dirty="0" smtClean="0">
                <a:solidFill>
                  <a:srgbClr val="5A5A5A"/>
                </a:solidFill>
                <a:latin typeface="Arial" charset="0"/>
                <a:ea typeface="Arial" charset="0"/>
                <a:cs typeface="Arial" charset="0"/>
              </a:rPr>
              <a:t>can also be generated</a:t>
            </a:r>
            <a:r>
              <a:rPr lang="mr-IN" sz="1400" dirty="0" smtClean="0">
                <a:solidFill>
                  <a:srgbClr val="5A5A5A"/>
                </a:solidFill>
                <a:latin typeface="Arial" charset="0"/>
                <a:ea typeface="Arial" charset="0"/>
                <a:cs typeface="Arial" charset="0"/>
              </a:rPr>
              <a:t>…</a:t>
            </a:r>
            <a:r>
              <a:rPr lang="en-US" sz="1400" dirty="0" smtClean="0">
                <a:solidFill>
                  <a:srgbClr val="5A5A5A"/>
                </a:solidFill>
                <a:latin typeface="Arial" charset="0"/>
                <a:ea typeface="Arial" charset="0"/>
                <a:cs typeface="Arial" charset="0"/>
              </a:rPr>
              <a:t> </a:t>
            </a:r>
            <a:r>
              <a:rPr lang="en-US" sz="1400" dirty="0" smtClean="0">
                <a:solidFill>
                  <a:srgbClr val="5A5A5A"/>
                </a:solidFill>
                <a:latin typeface="Arial" charset="0"/>
                <a:ea typeface="Arial" charset="0"/>
                <a:cs typeface="Arial" charset="0"/>
              </a:rPr>
              <a:t>see later</a:t>
            </a:r>
          </a:p>
          <a:p>
            <a:pPr marL="228600"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Command-line tool available to generate </a:t>
            </a:r>
            <a:r>
              <a:rPr lang="en-US" sz="1400" dirty="0" smtClean="0">
                <a:solidFill>
                  <a:srgbClr val="7030A0"/>
                </a:solidFill>
                <a:latin typeface="Arial" charset="0"/>
                <a:ea typeface="Arial" charset="0"/>
                <a:cs typeface="Arial" charset="0"/>
              </a:rPr>
              <a:t>end-user </a:t>
            </a:r>
            <a:r>
              <a:rPr lang="en-US" sz="1400" dirty="0" smtClean="0">
                <a:solidFill>
                  <a:srgbClr val="5A5A5A"/>
                </a:solidFill>
                <a:latin typeface="Arial" charset="0"/>
                <a:ea typeface="Arial" charset="0"/>
                <a:cs typeface="Arial" charset="0"/>
              </a:rPr>
              <a:t>command-line </a:t>
            </a:r>
            <a:r>
              <a:rPr lang="en-US" sz="1400" dirty="0" smtClean="0">
                <a:solidFill>
                  <a:srgbClr val="5A5A5A"/>
                </a:solidFill>
                <a:latin typeface="Arial" charset="0"/>
                <a:ea typeface="Arial" charset="0"/>
                <a:cs typeface="Arial" charset="0"/>
              </a:rPr>
              <a:t>or Angular2 </a:t>
            </a:r>
            <a:r>
              <a:rPr lang="en-US" sz="1400" dirty="0" smtClean="0">
                <a:solidFill>
                  <a:srgbClr val="5A5A5A"/>
                </a:solidFill>
                <a:latin typeface="Arial" charset="0"/>
                <a:ea typeface="Arial" charset="0"/>
                <a:cs typeface="Arial" charset="0"/>
              </a:rPr>
              <a:t>applications </a:t>
            </a:r>
            <a:r>
              <a:rPr lang="en-US" sz="1400" dirty="0" smtClean="0">
                <a:solidFill>
                  <a:srgbClr val="5A5A5A"/>
                </a:solidFill>
                <a:latin typeface="Arial" charset="0"/>
                <a:ea typeface="Arial" charset="0"/>
                <a:cs typeface="Arial" charset="0"/>
              </a:rPr>
              <a:t>from model</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Also </a:t>
            </a:r>
            <a:r>
              <a:rPr lang="en-US" sz="1400" dirty="0" smtClean="0">
                <a:solidFill>
                  <a:srgbClr val="5A5A5A"/>
                </a:solidFill>
                <a:latin typeface="Arial" charset="0"/>
                <a:ea typeface="Arial" charset="0"/>
                <a:cs typeface="Arial" charset="0"/>
              </a:rPr>
              <a:t>helps with the generation of unit tests to help ensure quality code</a:t>
            </a:r>
          </a:p>
        </p:txBody>
      </p:sp>
      <p:sp>
        <p:nvSpPr>
          <p:cNvPr id="23" name="Rectangle 22"/>
          <p:cNvSpPr/>
          <p:nvPr/>
        </p:nvSpPr>
        <p:spPr>
          <a:xfrm>
            <a:off x="4462703" y="3641054"/>
            <a:ext cx="496843" cy="215444"/>
          </a:xfrm>
          <a:prstGeom prst="rect">
            <a:avLst/>
          </a:prstGeom>
          <a:ln>
            <a:noFill/>
          </a:ln>
        </p:spPr>
        <p:txBody>
          <a:bodyPr wrap="square">
            <a:spAutoFit/>
          </a:bodyPr>
          <a:lstStyle/>
          <a:p>
            <a:pPr lvl="0" algn="ctr"/>
            <a:r>
              <a:rPr lang="en-US" sz="800" i="1" dirty="0" smtClean="0">
                <a:solidFill>
                  <a:prstClr val="black"/>
                </a:solidFill>
                <a:cs typeface="Calibri"/>
              </a:rPr>
              <a:t>model</a:t>
            </a:r>
            <a:endParaRPr lang="en-US" sz="800" i="1" dirty="0">
              <a:solidFill>
                <a:prstClr val="black"/>
              </a:solidFill>
              <a:cs typeface="Calibri"/>
            </a:endParaRPr>
          </a:p>
        </p:txBody>
      </p:sp>
      <p:grpSp>
        <p:nvGrpSpPr>
          <p:cNvPr id="27" name="Group 26"/>
          <p:cNvGrpSpPr/>
          <p:nvPr/>
        </p:nvGrpSpPr>
        <p:grpSpPr>
          <a:xfrm>
            <a:off x="4925532" y="3549918"/>
            <a:ext cx="85693" cy="106430"/>
            <a:chOff x="5770373" y="1617785"/>
            <a:chExt cx="137614" cy="170297"/>
          </a:xfrm>
        </p:grpSpPr>
        <p:sp>
          <p:nvSpPr>
            <p:cNvPr id="28" name="Snip Single Corner Rectangle 27"/>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sp>
          <p:nvSpPr>
            <p:cNvPr id="30" name="5-Point Star 29"/>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grpSp>
      <p:pic>
        <p:nvPicPr>
          <p:cNvPr id="31" name="Picture 2" descr="mage result for car icon"/>
          <p:cNvPicPr>
            <a:picLocks noChangeAspect="1" noChangeArrowheads="1"/>
          </p:cNvPicPr>
          <p:nvPr/>
        </p:nvPicPr>
        <p:blipFill rotWithShape="1">
          <a:blip r:embed="rId8" cstate="screen">
            <a:clrChange>
              <a:clrFrom>
                <a:srgbClr val="FFFFFF"/>
              </a:clrFrom>
              <a:clrTo>
                <a:srgbClr val="FFFFFF">
                  <a:alpha val="0"/>
                </a:srgbClr>
              </a:clrTo>
            </a:clrChange>
            <a:duotone>
              <a:schemeClr val="accent1">
                <a:shade val="45000"/>
                <a:satMod val="135000"/>
              </a:schemeClr>
              <a:prstClr val="white"/>
            </a:duotone>
            <a:extLst>
              <a:ext uri="{28A0092B-C50C-407E-A947-70E740481C1C}">
                <a14:useLocalDpi xmlns:a14="http://schemas.microsoft.com/office/drawing/2010/main"/>
              </a:ext>
            </a:extLst>
          </a:blip>
          <a:srcRect t="39806"/>
          <a:stretch/>
        </p:blipFill>
        <p:spPr bwMode="auto">
          <a:xfrm>
            <a:off x="4249336" y="3541611"/>
            <a:ext cx="213956" cy="128788"/>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4" descr="mage result for book icon"/>
          <p:cNvPicPr>
            <a:picLocks noChangeAspect="1" noChangeArrowheads="1"/>
          </p:cNvPicPr>
          <p:nvPr/>
        </p:nvPicPr>
        <p:blipFill rotWithShape="1">
          <a:blip r:embed="rId9" cstate="screen">
            <a:clrChange>
              <a:clrFrom>
                <a:srgbClr val="FCFCFC"/>
              </a:clrFrom>
              <a:clrTo>
                <a:srgbClr val="FCFCFC">
                  <a:alpha val="0"/>
                </a:srgbClr>
              </a:clrTo>
            </a:clrChange>
            <a:duotone>
              <a:schemeClr val="accent1">
                <a:shade val="45000"/>
                <a:satMod val="135000"/>
              </a:schemeClr>
              <a:prstClr val="white"/>
            </a:duotone>
            <a:extLst>
              <a:ext uri="{28A0092B-C50C-407E-A947-70E740481C1C}">
                <a14:useLocalDpi xmlns:a14="http://schemas.microsoft.com/office/drawing/2010/main"/>
              </a:ext>
            </a:extLst>
          </a:blip>
          <a:srcRect/>
          <a:stretch/>
        </p:blipFill>
        <p:spPr bwMode="auto">
          <a:xfrm flipH="1">
            <a:off x="4503291" y="3535878"/>
            <a:ext cx="174598" cy="134521"/>
          </a:xfrm>
          <a:prstGeom prst="rect">
            <a:avLst/>
          </a:prstGeom>
          <a:noFill/>
          <a:extLst>
            <a:ext uri="{909E8E84-426E-40DD-AFC4-6F175D3DCCD1}">
              <a14:hiddenFill xmlns:a14="http://schemas.microsoft.com/office/drawing/2010/main">
                <a:solidFill>
                  <a:srgbClr val="FFFFFF"/>
                </a:solidFill>
              </a14:hiddenFill>
            </a:ext>
          </a:extLst>
        </p:spPr>
      </p:pic>
      <p:grpSp>
        <p:nvGrpSpPr>
          <p:cNvPr id="33" name="Group 32"/>
          <p:cNvGrpSpPr/>
          <p:nvPr/>
        </p:nvGrpSpPr>
        <p:grpSpPr>
          <a:xfrm>
            <a:off x="5052220" y="3549918"/>
            <a:ext cx="85693" cy="106430"/>
            <a:chOff x="5770373" y="1617785"/>
            <a:chExt cx="137614" cy="170297"/>
          </a:xfrm>
        </p:grpSpPr>
        <p:sp>
          <p:nvSpPr>
            <p:cNvPr id="34" name="Snip Single Corner Rectangle 33"/>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sp>
          <p:nvSpPr>
            <p:cNvPr id="35" name="5-Point Star 34"/>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grpSp>
      <p:pic>
        <p:nvPicPr>
          <p:cNvPr id="21" name="Picture 20"/>
          <p:cNvPicPr>
            <a:picLocks noChangeAspect="1"/>
          </p:cNvPicPr>
          <p:nvPr/>
        </p:nvPicPr>
        <p:blipFill>
          <a:blip r:embed="rId10"/>
          <a:stretch>
            <a:fillRect/>
          </a:stretch>
        </p:blipFill>
        <p:spPr>
          <a:xfrm>
            <a:off x="4204226" y="2882275"/>
            <a:ext cx="1695988" cy="209590"/>
          </a:xfrm>
          <a:prstGeom prst="rect">
            <a:avLst/>
          </a:prstGeom>
          <a:effectLst>
            <a:outerShdw blurRad="50800" dist="38100" dir="2700000" algn="tl" rotWithShape="0">
              <a:prstClr val="black">
                <a:alpha val="40000"/>
              </a:prstClr>
            </a:outerShdw>
          </a:effectLst>
        </p:spPr>
      </p:pic>
      <p:pic>
        <p:nvPicPr>
          <p:cNvPr id="39" name="Picture 38"/>
          <p:cNvPicPr>
            <a:picLocks noChangeAspect="1"/>
          </p:cNvPicPr>
          <p:nvPr/>
        </p:nvPicPr>
        <p:blipFill>
          <a:blip r:embed="rId11" cstate="screen">
            <a:extLst>
              <a:ext uri="{28A0092B-C50C-407E-A947-70E740481C1C}">
                <a14:useLocalDpi xmlns:a14="http://schemas.microsoft.com/office/drawing/2010/main"/>
              </a:ext>
            </a:extLst>
          </a:blip>
          <a:srcRect/>
          <a:stretch>
            <a:fillRect/>
          </a:stretch>
        </p:blipFill>
        <p:spPr>
          <a:xfrm>
            <a:off x="5479710" y="3287293"/>
            <a:ext cx="2807040" cy="1138411"/>
          </a:xfrm>
          <a:custGeom>
            <a:avLst/>
            <a:gdLst>
              <a:gd name="connsiteX0" fmla="*/ 0 w 4852086"/>
              <a:gd name="connsiteY0" fmla="*/ 0 h 1967790"/>
              <a:gd name="connsiteX1" fmla="*/ 4852086 w 4852086"/>
              <a:gd name="connsiteY1" fmla="*/ 0 h 1967790"/>
              <a:gd name="connsiteX2" fmla="*/ 4852086 w 4852086"/>
              <a:gd name="connsiteY2" fmla="*/ 1886331 h 1967790"/>
              <a:gd name="connsiteX3" fmla="*/ 4841157 w 4852086"/>
              <a:gd name="connsiteY3" fmla="*/ 1886999 h 1967790"/>
              <a:gd name="connsiteX4" fmla="*/ 4817666 w 4852086"/>
              <a:gd name="connsiteY4" fmla="*/ 1893650 h 1967790"/>
              <a:gd name="connsiteX5" fmla="*/ 4792953 w 4852086"/>
              <a:gd name="connsiteY5" fmla="*/ 1918364 h 1967790"/>
              <a:gd name="connsiteX6" fmla="*/ 4751764 w 4852086"/>
              <a:gd name="connsiteY6" fmla="*/ 1877175 h 1967790"/>
              <a:gd name="connsiteX7" fmla="*/ 4727050 w 4852086"/>
              <a:gd name="connsiteY7" fmla="*/ 1910126 h 1967790"/>
              <a:gd name="connsiteX8" fmla="*/ 4710574 w 4852086"/>
              <a:gd name="connsiteY8" fmla="*/ 1934840 h 1967790"/>
              <a:gd name="connsiteX9" fmla="*/ 4685861 w 4852086"/>
              <a:gd name="connsiteY9" fmla="*/ 1918364 h 1967790"/>
              <a:gd name="connsiteX10" fmla="*/ 4661147 w 4852086"/>
              <a:gd name="connsiteY10" fmla="*/ 1943077 h 1967790"/>
              <a:gd name="connsiteX11" fmla="*/ 4611720 w 4852086"/>
              <a:gd name="connsiteY11" fmla="*/ 1893650 h 1967790"/>
              <a:gd name="connsiteX12" fmla="*/ 4587007 w 4852086"/>
              <a:gd name="connsiteY12" fmla="*/ 1910126 h 1967790"/>
              <a:gd name="connsiteX13" fmla="*/ 4537580 w 4852086"/>
              <a:gd name="connsiteY13" fmla="*/ 1910126 h 1967790"/>
              <a:gd name="connsiteX14" fmla="*/ 4479915 w 4852086"/>
              <a:gd name="connsiteY14" fmla="*/ 1852461 h 1967790"/>
              <a:gd name="connsiteX15" fmla="*/ 4455201 w 4852086"/>
              <a:gd name="connsiteY15" fmla="*/ 1877175 h 1967790"/>
              <a:gd name="connsiteX16" fmla="*/ 4381061 w 4852086"/>
              <a:gd name="connsiteY16" fmla="*/ 1877175 h 1967790"/>
              <a:gd name="connsiteX17" fmla="*/ 4356347 w 4852086"/>
              <a:gd name="connsiteY17" fmla="*/ 1885413 h 1967790"/>
              <a:gd name="connsiteX18" fmla="*/ 4339872 w 4852086"/>
              <a:gd name="connsiteY18" fmla="*/ 1918364 h 1967790"/>
              <a:gd name="connsiteX19" fmla="*/ 4273969 w 4852086"/>
              <a:gd name="connsiteY19" fmla="*/ 1934840 h 1967790"/>
              <a:gd name="connsiteX20" fmla="*/ 4249255 w 4852086"/>
              <a:gd name="connsiteY20" fmla="*/ 1918364 h 1967790"/>
              <a:gd name="connsiteX21" fmla="*/ 4199828 w 4852086"/>
              <a:gd name="connsiteY21" fmla="*/ 1868937 h 1967790"/>
              <a:gd name="connsiteX22" fmla="*/ 4175115 w 4852086"/>
              <a:gd name="connsiteY22" fmla="*/ 1885413 h 1967790"/>
              <a:gd name="connsiteX23" fmla="*/ 4125688 w 4852086"/>
              <a:gd name="connsiteY23" fmla="*/ 1901888 h 1967790"/>
              <a:gd name="connsiteX24" fmla="*/ 4084499 w 4852086"/>
              <a:gd name="connsiteY24" fmla="*/ 1844223 h 1967790"/>
              <a:gd name="connsiteX25" fmla="*/ 4051547 w 4852086"/>
              <a:gd name="connsiteY25" fmla="*/ 1877175 h 1967790"/>
              <a:gd name="connsiteX26" fmla="*/ 4035072 w 4852086"/>
              <a:gd name="connsiteY26" fmla="*/ 1901888 h 1967790"/>
              <a:gd name="connsiteX27" fmla="*/ 3977407 w 4852086"/>
              <a:gd name="connsiteY27" fmla="*/ 1926602 h 1967790"/>
              <a:gd name="connsiteX28" fmla="*/ 3952693 w 4852086"/>
              <a:gd name="connsiteY28" fmla="*/ 1918364 h 1967790"/>
              <a:gd name="connsiteX29" fmla="*/ 3927980 w 4852086"/>
              <a:gd name="connsiteY29" fmla="*/ 1893650 h 1967790"/>
              <a:gd name="connsiteX30" fmla="*/ 3911504 w 4852086"/>
              <a:gd name="connsiteY30" fmla="*/ 1918364 h 1967790"/>
              <a:gd name="connsiteX31" fmla="*/ 3870315 w 4852086"/>
              <a:gd name="connsiteY31" fmla="*/ 1934840 h 1967790"/>
              <a:gd name="connsiteX32" fmla="*/ 3837364 w 4852086"/>
              <a:gd name="connsiteY32" fmla="*/ 1918364 h 1967790"/>
              <a:gd name="connsiteX33" fmla="*/ 3820888 w 4852086"/>
              <a:gd name="connsiteY33" fmla="*/ 1885413 h 1967790"/>
              <a:gd name="connsiteX34" fmla="*/ 3796174 w 4852086"/>
              <a:gd name="connsiteY34" fmla="*/ 1901888 h 1967790"/>
              <a:gd name="connsiteX35" fmla="*/ 3763223 w 4852086"/>
              <a:gd name="connsiteY35" fmla="*/ 1934840 h 1967790"/>
              <a:gd name="connsiteX36" fmla="*/ 3738509 w 4852086"/>
              <a:gd name="connsiteY36" fmla="*/ 1918364 h 1967790"/>
              <a:gd name="connsiteX37" fmla="*/ 3713796 w 4852086"/>
              <a:gd name="connsiteY37" fmla="*/ 1893650 h 1967790"/>
              <a:gd name="connsiteX38" fmla="*/ 3697320 w 4852086"/>
              <a:gd name="connsiteY38" fmla="*/ 1918364 h 1967790"/>
              <a:gd name="connsiteX39" fmla="*/ 3664369 w 4852086"/>
              <a:gd name="connsiteY39" fmla="*/ 1934840 h 1967790"/>
              <a:gd name="connsiteX40" fmla="*/ 3639655 w 4852086"/>
              <a:gd name="connsiteY40" fmla="*/ 1918364 h 1967790"/>
              <a:gd name="connsiteX41" fmla="*/ 3614942 w 4852086"/>
              <a:gd name="connsiteY41" fmla="*/ 1893650 h 1967790"/>
              <a:gd name="connsiteX42" fmla="*/ 3598466 w 4852086"/>
              <a:gd name="connsiteY42" fmla="*/ 1918364 h 1967790"/>
              <a:gd name="connsiteX43" fmla="*/ 3573753 w 4852086"/>
              <a:gd name="connsiteY43" fmla="*/ 1934840 h 1967790"/>
              <a:gd name="connsiteX44" fmla="*/ 3549039 w 4852086"/>
              <a:gd name="connsiteY44" fmla="*/ 1918364 h 1967790"/>
              <a:gd name="connsiteX45" fmla="*/ 3516088 w 4852086"/>
              <a:gd name="connsiteY45" fmla="*/ 1893650 h 1967790"/>
              <a:gd name="connsiteX46" fmla="*/ 3466661 w 4852086"/>
              <a:gd name="connsiteY46" fmla="*/ 1926602 h 1967790"/>
              <a:gd name="connsiteX47" fmla="*/ 3450185 w 4852086"/>
              <a:gd name="connsiteY47" fmla="*/ 1893650 h 1967790"/>
              <a:gd name="connsiteX48" fmla="*/ 3384282 w 4852086"/>
              <a:gd name="connsiteY48" fmla="*/ 1943077 h 1967790"/>
              <a:gd name="connsiteX49" fmla="*/ 3359569 w 4852086"/>
              <a:gd name="connsiteY49" fmla="*/ 1926602 h 1967790"/>
              <a:gd name="connsiteX50" fmla="*/ 3310142 w 4852086"/>
              <a:gd name="connsiteY50" fmla="*/ 1934840 h 1967790"/>
              <a:gd name="connsiteX51" fmla="*/ 3301904 w 4852086"/>
              <a:gd name="connsiteY51" fmla="*/ 1910126 h 1967790"/>
              <a:gd name="connsiteX52" fmla="*/ 3277191 w 4852086"/>
              <a:gd name="connsiteY52" fmla="*/ 1926602 h 1967790"/>
              <a:gd name="connsiteX53" fmla="*/ 3252477 w 4852086"/>
              <a:gd name="connsiteY53" fmla="*/ 1951315 h 1967790"/>
              <a:gd name="connsiteX54" fmla="*/ 3219526 w 4852086"/>
              <a:gd name="connsiteY54" fmla="*/ 1959553 h 1967790"/>
              <a:gd name="connsiteX55" fmla="*/ 3196864 w 4852086"/>
              <a:gd name="connsiteY55" fmla="*/ 1948000 h 1967790"/>
              <a:gd name="connsiteX56" fmla="*/ 3178338 w 4852086"/>
              <a:gd name="connsiteY56" fmla="*/ 1967790 h 1967790"/>
              <a:gd name="connsiteX57" fmla="*/ 3126061 w 4852086"/>
              <a:gd name="connsiteY57" fmla="*/ 1967790 h 1967790"/>
              <a:gd name="connsiteX58" fmla="*/ 3121411 w 4852086"/>
              <a:gd name="connsiteY58" fmla="*/ 1960879 h 1967790"/>
              <a:gd name="connsiteX59" fmla="*/ 3112434 w 4852086"/>
              <a:gd name="connsiteY59" fmla="*/ 1934840 h 1967790"/>
              <a:gd name="connsiteX60" fmla="*/ 3104196 w 4852086"/>
              <a:gd name="connsiteY60" fmla="*/ 1877175 h 1967790"/>
              <a:gd name="connsiteX61" fmla="*/ 3079482 w 4852086"/>
              <a:gd name="connsiteY61" fmla="*/ 1893650 h 1967790"/>
              <a:gd name="connsiteX62" fmla="*/ 3038293 w 4852086"/>
              <a:gd name="connsiteY62" fmla="*/ 1934840 h 1967790"/>
              <a:gd name="connsiteX63" fmla="*/ 3005342 w 4852086"/>
              <a:gd name="connsiteY63" fmla="*/ 1943077 h 1967790"/>
              <a:gd name="connsiteX64" fmla="*/ 2980628 w 4852086"/>
              <a:gd name="connsiteY64" fmla="*/ 1926602 h 1967790"/>
              <a:gd name="connsiteX65" fmla="*/ 2947677 w 4852086"/>
              <a:gd name="connsiteY65" fmla="*/ 1959553 h 1967790"/>
              <a:gd name="connsiteX66" fmla="*/ 2890012 w 4852086"/>
              <a:gd name="connsiteY66" fmla="*/ 1885413 h 1967790"/>
              <a:gd name="connsiteX67" fmla="*/ 2840585 w 4852086"/>
              <a:gd name="connsiteY67" fmla="*/ 1934840 h 1967790"/>
              <a:gd name="connsiteX68" fmla="*/ 2774682 w 4852086"/>
              <a:gd name="connsiteY68" fmla="*/ 1951315 h 1967790"/>
              <a:gd name="connsiteX69" fmla="*/ 2741731 w 4852086"/>
              <a:gd name="connsiteY69" fmla="*/ 1943077 h 1967790"/>
              <a:gd name="connsiteX70" fmla="*/ 2717018 w 4852086"/>
              <a:gd name="connsiteY70" fmla="*/ 1959553 h 1967790"/>
              <a:gd name="connsiteX71" fmla="*/ 2692307 w 4852086"/>
              <a:gd name="connsiteY71" fmla="*/ 1967790 h 1967790"/>
              <a:gd name="connsiteX72" fmla="*/ 2692297 w 4852086"/>
              <a:gd name="connsiteY72" fmla="*/ 1967790 h 1967790"/>
              <a:gd name="connsiteX73" fmla="*/ 2671257 w 4852086"/>
              <a:gd name="connsiteY73" fmla="*/ 1964991 h 1967790"/>
              <a:gd name="connsiteX74" fmla="*/ 2651115 w 4852086"/>
              <a:gd name="connsiteY74" fmla="*/ 1959553 h 1967790"/>
              <a:gd name="connsiteX75" fmla="*/ 2601688 w 4852086"/>
              <a:gd name="connsiteY75" fmla="*/ 1918364 h 1967790"/>
              <a:gd name="connsiteX76" fmla="*/ 2568737 w 4852086"/>
              <a:gd name="connsiteY76" fmla="*/ 1926602 h 1967790"/>
              <a:gd name="connsiteX77" fmla="*/ 2486358 w 4852086"/>
              <a:gd name="connsiteY77" fmla="*/ 1943077 h 1967790"/>
              <a:gd name="connsiteX78" fmla="*/ 2428693 w 4852086"/>
              <a:gd name="connsiteY78" fmla="*/ 1893650 h 1967790"/>
              <a:gd name="connsiteX79" fmla="*/ 2395742 w 4852086"/>
              <a:gd name="connsiteY79" fmla="*/ 1910126 h 1967790"/>
              <a:gd name="connsiteX80" fmla="*/ 2313364 w 4852086"/>
              <a:gd name="connsiteY80" fmla="*/ 1926602 h 1967790"/>
              <a:gd name="connsiteX81" fmla="*/ 2296888 w 4852086"/>
              <a:gd name="connsiteY81" fmla="*/ 1901888 h 1967790"/>
              <a:gd name="connsiteX82" fmla="*/ 2272174 w 4852086"/>
              <a:gd name="connsiteY82" fmla="*/ 1918364 h 1967790"/>
              <a:gd name="connsiteX83" fmla="*/ 2230985 w 4852086"/>
              <a:gd name="connsiteY83" fmla="*/ 1926602 h 1967790"/>
              <a:gd name="connsiteX84" fmla="*/ 2206272 w 4852086"/>
              <a:gd name="connsiteY84" fmla="*/ 1918364 h 1967790"/>
              <a:gd name="connsiteX85" fmla="*/ 2189796 w 4852086"/>
              <a:gd name="connsiteY85" fmla="*/ 1893650 h 1967790"/>
              <a:gd name="connsiteX86" fmla="*/ 2165082 w 4852086"/>
              <a:gd name="connsiteY86" fmla="*/ 1910126 h 1967790"/>
              <a:gd name="connsiteX87" fmla="*/ 2115655 w 4852086"/>
              <a:gd name="connsiteY87" fmla="*/ 1926602 h 1967790"/>
              <a:gd name="connsiteX88" fmla="*/ 2090942 w 4852086"/>
              <a:gd name="connsiteY88" fmla="*/ 1918364 h 1967790"/>
              <a:gd name="connsiteX89" fmla="*/ 2066228 w 4852086"/>
              <a:gd name="connsiteY89" fmla="*/ 1868937 h 1967790"/>
              <a:gd name="connsiteX90" fmla="*/ 2041515 w 4852086"/>
              <a:gd name="connsiteY90" fmla="*/ 1877175 h 1967790"/>
              <a:gd name="connsiteX91" fmla="*/ 2008564 w 4852086"/>
              <a:gd name="connsiteY91" fmla="*/ 1885413 h 1967790"/>
              <a:gd name="connsiteX92" fmla="*/ 1942661 w 4852086"/>
              <a:gd name="connsiteY92" fmla="*/ 1910126 h 1967790"/>
              <a:gd name="connsiteX93" fmla="*/ 1926185 w 4852086"/>
              <a:gd name="connsiteY93" fmla="*/ 1885413 h 1967790"/>
              <a:gd name="connsiteX94" fmla="*/ 1893234 w 4852086"/>
              <a:gd name="connsiteY94" fmla="*/ 1901888 h 1967790"/>
              <a:gd name="connsiteX95" fmla="*/ 1827331 w 4852086"/>
              <a:gd name="connsiteY95" fmla="*/ 1910126 h 1967790"/>
              <a:gd name="connsiteX96" fmla="*/ 1769666 w 4852086"/>
              <a:gd name="connsiteY96" fmla="*/ 1918364 h 1967790"/>
              <a:gd name="connsiteX97" fmla="*/ 1703764 w 4852086"/>
              <a:gd name="connsiteY97" fmla="*/ 1918364 h 1967790"/>
              <a:gd name="connsiteX98" fmla="*/ 1687288 w 4852086"/>
              <a:gd name="connsiteY98" fmla="*/ 1885413 h 1967790"/>
              <a:gd name="connsiteX99" fmla="*/ 1662574 w 4852086"/>
              <a:gd name="connsiteY99" fmla="*/ 1901888 h 1967790"/>
              <a:gd name="connsiteX100" fmla="*/ 1613147 w 4852086"/>
              <a:gd name="connsiteY100" fmla="*/ 1918364 h 1967790"/>
              <a:gd name="connsiteX101" fmla="*/ 1588434 w 4852086"/>
              <a:gd name="connsiteY101" fmla="*/ 1877175 h 1967790"/>
              <a:gd name="connsiteX102" fmla="*/ 1563720 w 4852086"/>
              <a:gd name="connsiteY102" fmla="*/ 1885413 h 1967790"/>
              <a:gd name="connsiteX103" fmla="*/ 1522531 w 4852086"/>
              <a:gd name="connsiteY103" fmla="*/ 1901888 h 1967790"/>
              <a:gd name="connsiteX104" fmla="*/ 1493996 w 4852086"/>
              <a:gd name="connsiteY104" fmla="*/ 1900154 h 1967790"/>
              <a:gd name="connsiteX105" fmla="*/ 1501854 w 4852086"/>
              <a:gd name="connsiteY105" fmla="*/ 1890829 h 1967790"/>
              <a:gd name="connsiteX106" fmla="*/ 1506208 w 4852086"/>
              <a:gd name="connsiteY106" fmla="*/ 1888412 h 1967790"/>
              <a:gd name="connsiteX107" fmla="*/ 1502236 w 4852086"/>
              <a:gd name="connsiteY107" fmla="*/ 1890375 h 1967790"/>
              <a:gd name="connsiteX108" fmla="*/ 1501854 w 4852086"/>
              <a:gd name="connsiteY108" fmla="*/ 1890829 h 1967790"/>
              <a:gd name="connsiteX109" fmla="*/ 1493767 w 4852086"/>
              <a:gd name="connsiteY109" fmla="*/ 1895318 h 1967790"/>
              <a:gd name="connsiteX110" fmla="*/ 1464866 w 4852086"/>
              <a:gd name="connsiteY110" fmla="*/ 1910126 h 1967790"/>
              <a:gd name="connsiteX111" fmla="*/ 1341299 w 4852086"/>
              <a:gd name="connsiteY111" fmla="*/ 1918364 h 1967790"/>
              <a:gd name="connsiteX112" fmla="*/ 1300109 w 4852086"/>
              <a:gd name="connsiteY112" fmla="*/ 1910126 h 1967790"/>
              <a:gd name="connsiteX113" fmla="*/ 1283634 w 4852086"/>
              <a:gd name="connsiteY113" fmla="*/ 1885413 h 1967790"/>
              <a:gd name="connsiteX114" fmla="*/ 1209493 w 4852086"/>
              <a:gd name="connsiteY114" fmla="*/ 1910126 h 1967790"/>
              <a:gd name="connsiteX115" fmla="*/ 1184780 w 4852086"/>
              <a:gd name="connsiteY115" fmla="*/ 1877175 h 1967790"/>
              <a:gd name="connsiteX116" fmla="*/ 1160066 w 4852086"/>
              <a:gd name="connsiteY116" fmla="*/ 1885413 h 1967790"/>
              <a:gd name="connsiteX117" fmla="*/ 1110639 w 4852086"/>
              <a:gd name="connsiteY117" fmla="*/ 1926602 h 1967790"/>
              <a:gd name="connsiteX118" fmla="*/ 1085926 w 4852086"/>
              <a:gd name="connsiteY118" fmla="*/ 1910126 h 1967790"/>
              <a:gd name="connsiteX119" fmla="*/ 1069450 w 4852086"/>
              <a:gd name="connsiteY119" fmla="*/ 1885413 h 1967790"/>
              <a:gd name="connsiteX120" fmla="*/ 1044737 w 4852086"/>
              <a:gd name="connsiteY120" fmla="*/ 1893650 h 1967790"/>
              <a:gd name="connsiteX121" fmla="*/ 1011785 w 4852086"/>
              <a:gd name="connsiteY121" fmla="*/ 1910126 h 1967790"/>
              <a:gd name="connsiteX122" fmla="*/ 970596 w 4852086"/>
              <a:gd name="connsiteY122" fmla="*/ 1918364 h 1967790"/>
              <a:gd name="connsiteX123" fmla="*/ 945882 w 4852086"/>
              <a:gd name="connsiteY123" fmla="*/ 1901888 h 1967790"/>
              <a:gd name="connsiteX124" fmla="*/ 847028 w 4852086"/>
              <a:gd name="connsiteY124" fmla="*/ 1951315 h 1967790"/>
              <a:gd name="connsiteX125" fmla="*/ 791736 w 4852086"/>
              <a:gd name="connsiteY125" fmla="*/ 1967790 h 1967790"/>
              <a:gd name="connsiteX126" fmla="*/ 733158 w 4852086"/>
              <a:gd name="connsiteY126" fmla="*/ 1967790 h 1967790"/>
              <a:gd name="connsiteX127" fmla="*/ 729013 w 4852086"/>
              <a:gd name="connsiteY127" fmla="*/ 1962525 h 1967790"/>
              <a:gd name="connsiteX128" fmla="*/ 715223 w 4852086"/>
              <a:gd name="connsiteY128" fmla="*/ 1943077 h 1967790"/>
              <a:gd name="connsiteX129" fmla="*/ 698747 w 4852086"/>
              <a:gd name="connsiteY129" fmla="*/ 1918364 h 1967790"/>
              <a:gd name="connsiteX130" fmla="*/ 649320 w 4852086"/>
              <a:gd name="connsiteY130" fmla="*/ 1934840 h 1967790"/>
              <a:gd name="connsiteX131" fmla="*/ 616369 w 4852086"/>
              <a:gd name="connsiteY131" fmla="*/ 1959553 h 1967790"/>
              <a:gd name="connsiteX132" fmla="*/ 600420 w 4852086"/>
              <a:gd name="connsiteY132" fmla="*/ 1967790 h 1967790"/>
              <a:gd name="connsiteX133" fmla="*/ 563645 w 4852086"/>
              <a:gd name="connsiteY133" fmla="*/ 1967790 h 1967790"/>
              <a:gd name="connsiteX134" fmla="*/ 559841 w 4852086"/>
              <a:gd name="connsiteY134" fmla="*/ 1958283 h 1967790"/>
              <a:gd name="connsiteX135" fmla="*/ 558704 w 4852086"/>
              <a:gd name="connsiteY135" fmla="*/ 1934840 h 1967790"/>
              <a:gd name="connsiteX136" fmla="*/ 542228 w 4852086"/>
              <a:gd name="connsiteY136" fmla="*/ 1910126 h 1967790"/>
              <a:gd name="connsiteX137" fmla="*/ 476326 w 4852086"/>
              <a:gd name="connsiteY137" fmla="*/ 1943077 h 1967790"/>
              <a:gd name="connsiteX138" fmla="*/ 444177 w 4852086"/>
              <a:gd name="connsiteY138" fmla="*/ 1962496 h 1967790"/>
              <a:gd name="connsiteX139" fmla="*/ 430973 w 4852086"/>
              <a:gd name="connsiteY139" fmla="*/ 1967790 h 1967790"/>
              <a:gd name="connsiteX140" fmla="*/ 401282 w 4852086"/>
              <a:gd name="connsiteY140" fmla="*/ 1967790 h 1967790"/>
              <a:gd name="connsiteX141" fmla="*/ 400550 w 4852086"/>
              <a:gd name="connsiteY141" fmla="*/ 1967131 h 1967790"/>
              <a:gd name="connsiteX142" fmla="*/ 393947 w 4852086"/>
              <a:gd name="connsiteY142" fmla="*/ 1951315 h 1967790"/>
              <a:gd name="connsiteX143" fmla="*/ 352758 w 4852086"/>
              <a:gd name="connsiteY143" fmla="*/ 1926602 h 1967790"/>
              <a:gd name="connsiteX144" fmla="*/ 295093 w 4852086"/>
              <a:gd name="connsiteY144" fmla="*/ 1951315 h 1967790"/>
              <a:gd name="connsiteX145" fmla="*/ 237428 w 4852086"/>
              <a:gd name="connsiteY145" fmla="*/ 1901888 h 1967790"/>
              <a:gd name="connsiteX146" fmla="*/ 212715 w 4852086"/>
              <a:gd name="connsiteY146" fmla="*/ 1910126 h 1967790"/>
              <a:gd name="connsiteX147" fmla="*/ 155050 w 4852086"/>
              <a:gd name="connsiteY147" fmla="*/ 1926602 h 1967790"/>
              <a:gd name="connsiteX148" fmla="*/ 130337 w 4852086"/>
              <a:gd name="connsiteY148" fmla="*/ 1910126 h 1967790"/>
              <a:gd name="connsiteX149" fmla="*/ 105623 w 4852086"/>
              <a:gd name="connsiteY149" fmla="*/ 1918364 h 1967790"/>
              <a:gd name="connsiteX150" fmla="*/ 56196 w 4852086"/>
              <a:gd name="connsiteY150" fmla="*/ 1926602 h 1967790"/>
              <a:gd name="connsiteX151" fmla="*/ 31482 w 4852086"/>
              <a:gd name="connsiteY151" fmla="*/ 1901888 h 1967790"/>
              <a:gd name="connsiteX152" fmla="*/ 6769 w 4852086"/>
              <a:gd name="connsiteY152" fmla="*/ 1918364 h 1967790"/>
              <a:gd name="connsiteX153" fmla="*/ 0 w 4852086"/>
              <a:gd name="connsiteY153" fmla="*/ 1922426 h 1967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4852086" h="1967790">
                <a:moveTo>
                  <a:pt x="0" y="0"/>
                </a:moveTo>
                <a:lnTo>
                  <a:pt x="4852086" y="0"/>
                </a:lnTo>
                <a:lnTo>
                  <a:pt x="4852086" y="1886331"/>
                </a:lnTo>
                <a:lnTo>
                  <a:pt x="4841157" y="1886999"/>
                </a:lnTo>
                <a:cubicBezTo>
                  <a:pt x="4801868" y="1893916"/>
                  <a:pt x="4896531" y="1919939"/>
                  <a:pt x="4817666" y="1893650"/>
                </a:cubicBezTo>
                <a:cubicBezTo>
                  <a:pt x="4809428" y="1901888"/>
                  <a:pt x="4804445" y="1916449"/>
                  <a:pt x="4792953" y="1918364"/>
                </a:cubicBezTo>
                <a:cubicBezTo>
                  <a:pt x="4776477" y="1921110"/>
                  <a:pt x="4757256" y="1885413"/>
                  <a:pt x="4751764" y="1877175"/>
                </a:cubicBezTo>
                <a:cubicBezTo>
                  <a:pt x="4743526" y="1888159"/>
                  <a:pt x="4735030" y="1898954"/>
                  <a:pt x="4727050" y="1910126"/>
                </a:cubicBezTo>
                <a:cubicBezTo>
                  <a:pt x="4721295" y="1918183"/>
                  <a:pt x="4720283" y="1932898"/>
                  <a:pt x="4710574" y="1934840"/>
                </a:cubicBezTo>
                <a:cubicBezTo>
                  <a:pt x="4700866" y="1936782"/>
                  <a:pt x="4694099" y="1923856"/>
                  <a:pt x="4685861" y="1918364"/>
                </a:cubicBezTo>
                <a:cubicBezTo>
                  <a:pt x="4677623" y="1926602"/>
                  <a:pt x="4672639" y="1941162"/>
                  <a:pt x="4661147" y="1943077"/>
                </a:cubicBezTo>
                <a:cubicBezTo>
                  <a:pt x="4645086" y="1945754"/>
                  <a:pt x="4614533" y="1897400"/>
                  <a:pt x="4611720" y="1893650"/>
                </a:cubicBezTo>
                <a:cubicBezTo>
                  <a:pt x="4603482" y="1899142"/>
                  <a:pt x="4596400" y="1913257"/>
                  <a:pt x="4587007" y="1910126"/>
                </a:cubicBezTo>
                <a:cubicBezTo>
                  <a:pt x="4534285" y="1892553"/>
                  <a:pt x="4590301" y="1839830"/>
                  <a:pt x="4537580" y="1910126"/>
                </a:cubicBezTo>
                <a:cubicBezTo>
                  <a:pt x="4494081" y="1895626"/>
                  <a:pt x="4517683" y="1909113"/>
                  <a:pt x="4479915" y="1852461"/>
                </a:cubicBezTo>
                <a:cubicBezTo>
                  <a:pt x="4471677" y="1860699"/>
                  <a:pt x="4464151" y="1869717"/>
                  <a:pt x="4455201" y="1877175"/>
                </a:cubicBezTo>
                <a:cubicBezTo>
                  <a:pt x="4421633" y="1905148"/>
                  <a:pt x="4430066" y="1893509"/>
                  <a:pt x="4381061" y="1877175"/>
                </a:cubicBezTo>
                <a:cubicBezTo>
                  <a:pt x="4372823" y="1879921"/>
                  <a:pt x="4362487" y="1879273"/>
                  <a:pt x="4356347" y="1885413"/>
                </a:cubicBezTo>
                <a:cubicBezTo>
                  <a:pt x="4347664" y="1894096"/>
                  <a:pt x="4350402" y="1912046"/>
                  <a:pt x="4339872" y="1918364"/>
                </a:cubicBezTo>
                <a:cubicBezTo>
                  <a:pt x="4320455" y="1930014"/>
                  <a:pt x="4295937" y="1929348"/>
                  <a:pt x="4273969" y="1934840"/>
                </a:cubicBezTo>
                <a:lnTo>
                  <a:pt x="4249255" y="1918364"/>
                </a:lnTo>
                <a:cubicBezTo>
                  <a:pt x="4229868" y="1905439"/>
                  <a:pt x="4221120" y="1878400"/>
                  <a:pt x="4199828" y="1868937"/>
                </a:cubicBezTo>
                <a:cubicBezTo>
                  <a:pt x="4190781" y="1864916"/>
                  <a:pt x="4183353" y="1879921"/>
                  <a:pt x="4175115" y="1885413"/>
                </a:cubicBezTo>
                <a:cubicBezTo>
                  <a:pt x="4158639" y="1890905"/>
                  <a:pt x="4142949" y="1903806"/>
                  <a:pt x="4125688" y="1901888"/>
                </a:cubicBezTo>
                <a:cubicBezTo>
                  <a:pt x="4108005" y="1899923"/>
                  <a:pt x="4089619" y="1854463"/>
                  <a:pt x="4084499" y="1844223"/>
                </a:cubicBezTo>
                <a:cubicBezTo>
                  <a:pt x="4073515" y="1855207"/>
                  <a:pt x="4061656" y="1865381"/>
                  <a:pt x="4051547" y="1877175"/>
                </a:cubicBezTo>
                <a:cubicBezTo>
                  <a:pt x="4045104" y="1884692"/>
                  <a:pt x="4043310" y="1896396"/>
                  <a:pt x="4035072" y="1901888"/>
                </a:cubicBezTo>
                <a:cubicBezTo>
                  <a:pt x="4017672" y="1913488"/>
                  <a:pt x="3996629" y="1918364"/>
                  <a:pt x="3977407" y="1926602"/>
                </a:cubicBezTo>
                <a:cubicBezTo>
                  <a:pt x="3969169" y="1923856"/>
                  <a:pt x="3959918" y="1923181"/>
                  <a:pt x="3952693" y="1918364"/>
                </a:cubicBezTo>
                <a:cubicBezTo>
                  <a:pt x="3943000" y="1911902"/>
                  <a:pt x="3939630" y="1893650"/>
                  <a:pt x="3927980" y="1893650"/>
                </a:cubicBezTo>
                <a:cubicBezTo>
                  <a:pt x="3918079" y="1893650"/>
                  <a:pt x="3919561" y="1912609"/>
                  <a:pt x="3911504" y="1918364"/>
                </a:cubicBezTo>
                <a:cubicBezTo>
                  <a:pt x="3899471" y="1926959"/>
                  <a:pt x="3884045" y="1929348"/>
                  <a:pt x="3870315" y="1934840"/>
                </a:cubicBezTo>
                <a:cubicBezTo>
                  <a:pt x="3859331" y="1929348"/>
                  <a:pt x="3846047" y="1927047"/>
                  <a:pt x="3837364" y="1918364"/>
                </a:cubicBezTo>
                <a:cubicBezTo>
                  <a:pt x="3828681" y="1909681"/>
                  <a:pt x="3832290" y="1889974"/>
                  <a:pt x="3820888" y="1885413"/>
                </a:cubicBezTo>
                <a:cubicBezTo>
                  <a:pt x="3811695" y="1881736"/>
                  <a:pt x="3803691" y="1895445"/>
                  <a:pt x="3796174" y="1901888"/>
                </a:cubicBezTo>
                <a:cubicBezTo>
                  <a:pt x="3784380" y="1911997"/>
                  <a:pt x="3774207" y="1923856"/>
                  <a:pt x="3763223" y="1934840"/>
                </a:cubicBezTo>
                <a:cubicBezTo>
                  <a:pt x="3754985" y="1929348"/>
                  <a:pt x="3746115" y="1924702"/>
                  <a:pt x="3738509" y="1918364"/>
                </a:cubicBezTo>
                <a:cubicBezTo>
                  <a:pt x="3729559" y="1910906"/>
                  <a:pt x="3725446" y="1893650"/>
                  <a:pt x="3713796" y="1893650"/>
                </a:cubicBezTo>
                <a:cubicBezTo>
                  <a:pt x="3703895" y="1893650"/>
                  <a:pt x="3704926" y="1912026"/>
                  <a:pt x="3697320" y="1918364"/>
                </a:cubicBezTo>
                <a:cubicBezTo>
                  <a:pt x="3687886" y="1926226"/>
                  <a:pt x="3675353" y="1929348"/>
                  <a:pt x="3664369" y="1934840"/>
                </a:cubicBezTo>
                <a:cubicBezTo>
                  <a:pt x="3656131" y="1929348"/>
                  <a:pt x="3647261" y="1924702"/>
                  <a:pt x="3639655" y="1918364"/>
                </a:cubicBezTo>
                <a:cubicBezTo>
                  <a:pt x="3630705" y="1910906"/>
                  <a:pt x="3626592" y="1893650"/>
                  <a:pt x="3614942" y="1893650"/>
                </a:cubicBezTo>
                <a:cubicBezTo>
                  <a:pt x="3605041" y="1893650"/>
                  <a:pt x="3603958" y="1910126"/>
                  <a:pt x="3598466" y="1918364"/>
                </a:cubicBezTo>
                <a:cubicBezTo>
                  <a:pt x="3590228" y="1923856"/>
                  <a:pt x="3583654" y="1934840"/>
                  <a:pt x="3573753" y="1934840"/>
                </a:cubicBezTo>
                <a:cubicBezTo>
                  <a:pt x="3563852" y="1934840"/>
                  <a:pt x="3557096" y="1924119"/>
                  <a:pt x="3549039" y="1918364"/>
                </a:cubicBezTo>
                <a:cubicBezTo>
                  <a:pt x="3537867" y="1910384"/>
                  <a:pt x="3527072" y="1901888"/>
                  <a:pt x="3516088" y="1893650"/>
                </a:cubicBezTo>
                <a:cubicBezTo>
                  <a:pt x="3507288" y="1906850"/>
                  <a:pt x="3493258" y="1939901"/>
                  <a:pt x="3466661" y="1926602"/>
                </a:cubicBezTo>
                <a:cubicBezTo>
                  <a:pt x="3455677" y="1921110"/>
                  <a:pt x="3455677" y="1904634"/>
                  <a:pt x="3450185" y="1893650"/>
                </a:cubicBezTo>
                <a:cubicBezTo>
                  <a:pt x="3431622" y="1918402"/>
                  <a:pt x="3422040" y="1943077"/>
                  <a:pt x="3384282" y="1943077"/>
                </a:cubicBezTo>
                <a:cubicBezTo>
                  <a:pt x="3374382" y="1943077"/>
                  <a:pt x="3367807" y="1932094"/>
                  <a:pt x="3359569" y="1926602"/>
                </a:cubicBezTo>
                <a:cubicBezTo>
                  <a:pt x="3343186" y="1937523"/>
                  <a:pt x="3330605" y="1955303"/>
                  <a:pt x="3310142" y="1934840"/>
                </a:cubicBezTo>
                <a:cubicBezTo>
                  <a:pt x="3304002" y="1928700"/>
                  <a:pt x="3304650" y="1918364"/>
                  <a:pt x="3301904" y="1910126"/>
                </a:cubicBezTo>
                <a:cubicBezTo>
                  <a:pt x="3293666" y="1915618"/>
                  <a:pt x="3284797" y="1920264"/>
                  <a:pt x="3277191" y="1926602"/>
                </a:cubicBezTo>
                <a:cubicBezTo>
                  <a:pt x="3268241" y="1934060"/>
                  <a:pt x="3262592" y="1945535"/>
                  <a:pt x="3252477" y="1951315"/>
                </a:cubicBezTo>
                <a:cubicBezTo>
                  <a:pt x="3242647" y="1956932"/>
                  <a:pt x="3230510" y="1956807"/>
                  <a:pt x="3219526" y="1959553"/>
                </a:cubicBezTo>
                <a:cubicBezTo>
                  <a:pt x="3197159" y="1926004"/>
                  <a:pt x="3206887" y="1931127"/>
                  <a:pt x="3196864" y="1948000"/>
                </a:cubicBezTo>
                <a:lnTo>
                  <a:pt x="3178338" y="1967790"/>
                </a:lnTo>
                <a:lnTo>
                  <a:pt x="3126061" y="1967790"/>
                </a:lnTo>
                <a:lnTo>
                  <a:pt x="3121411" y="1960879"/>
                </a:lnTo>
                <a:cubicBezTo>
                  <a:pt x="3117578" y="1954170"/>
                  <a:pt x="3114870" y="1947020"/>
                  <a:pt x="3112434" y="1934840"/>
                </a:cubicBezTo>
                <a:cubicBezTo>
                  <a:pt x="3108626" y="1915800"/>
                  <a:pt x="3116326" y="1892337"/>
                  <a:pt x="3104196" y="1877175"/>
                </a:cubicBezTo>
                <a:cubicBezTo>
                  <a:pt x="3098011" y="1869444"/>
                  <a:pt x="3086933" y="1887130"/>
                  <a:pt x="3079482" y="1893650"/>
                </a:cubicBezTo>
                <a:cubicBezTo>
                  <a:pt x="3064869" y="1906436"/>
                  <a:pt x="3052023" y="1921110"/>
                  <a:pt x="3038293" y="1934840"/>
                </a:cubicBezTo>
                <a:cubicBezTo>
                  <a:pt x="3027309" y="1937586"/>
                  <a:pt x="3016550" y="1944678"/>
                  <a:pt x="3005342" y="1943077"/>
                </a:cubicBezTo>
                <a:cubicBezTo>
                  <a:pt x="2995541" y="1941677"/>
                  <a:pt x="2990148" y="1923882"/>
                  <a:pt x="2980628" y="1926602"/>
                </a:cubicBezTo>
                <a:cubicBezTo>
                  <a:pt x="2965692" y="1930869"/>
                  <a:pt x="2958661" y="1948569"/>
                  <a:pt x="2947677" y="1959553"/>
                </a:cubicBezTo>
                <a:cubicBezTo>
                  <a:pt x="2899664" y="1943548"/>
                  <a:pt x="2926847" y="1959082"/>
                  <a:pt x="2890012" y="1885413"/>
                </a:cubicBezTo>
                <a:cubicBezTo>
                  <a:pt x="2890012" y="1885413"/>
                  <a:pt x="2860815" y="1923280"/>
                  <a:pt x="2840585" y="1934840"/>
                </a:cubicBezTo>
                <a:cubicBezTo>
                  <a:pt x="2820925" y="1946074"/>
                  <a:pt x="2796650" y="1945823"/>
                  <a:pt x="2774682" y="1951315"/>
                </a:cubicBezTo>
                <a:cubicBezTo>
                  <a:pt x="2763698" y="1948569"/>
                  <a:pt x="2752939" y="1941476"/>
                  <a:pt x="2741731" y="1943077"/>
                </a:cubicBezTo>
                <a:cubicBezTo>
                  <a:pt x="2731930" y="1944477"/>
                  <a:pt x="2725873" y="1955125"/>
                  <a:pt x="2717018" y="1959553"/>
                </a:cubicBezTo>
                <a:lnTo>
                  <a:pt x="2692307" y="1967790"/>
                </a:lnTo>
                <a:lnTo>
                  <a:pt x="2692297" y="1967790"/>
                </a:lnTo>
                <a:lnTo>
                  <a:pt x="2671257" y="1964991"/>
                </a:lnTo>
                <a:cubicBezTo>
                  <a:pt x="2664241" y="1964057"/>
                  <a:pt x="2657377" y="1962684"/>
                  <a:pt x="2651115" y="1959553"/>
                </a:cubicBezTo>
                <a:cubicBezTo>
                  <a:pt x="2634385" y="1951188"/>
                  <a:pt x="2623360" y="1921460"/>
                  <a:pt x="2601688" y="1918364"/>
                </a:cubicBezTo>
                <a:cubicBezTo>
                  <a:pt x="2590480" y="1916763"/>
                  <a:pt x="2579807" y="1924230"/>
                  <a:pt x="2568737" y="1926602"/>
                </a:cubicBezTo>
                <a:lnTo>
                  <a:pt x="2486358" y="1943077"/>
                </a:lnTo>
                <a:cubicBezTo>
                  <a:pt x="2477556" y="1934275"/>
                  <a:pt x="2440771" y="1895160"/>
                  <a:pt x="2428693" y="1893650"/>
                </a:cubicBezTo>
                <a:cubicBezTo>
                  <a:pt x="2416508" y="1892127"/>
                  <a:pt x="2407550" y="1906752"/>
                  <a:pt x="2395742" y="1910126"/>
                </a:cubicBezTo>
                <a:cubicBezTo>
                  <a:pt x="2368816" y="1917819"/>
                  <a:pt x="2340823" y="1921110"/>
                  <a:pt x="2313364" y="1926602"/>
                </a:cubicBezTo>
                <a:cubicBezTo>
                  <a:pt x="2307872" y="1918364"/>
                  <a:pt x="2306597" y="1903830"/>
                  <a:pt x="2296888" y="1901888"/>
                </a:cubicBezTo>
                <a:cubicBezTo>
                  <a:pt x="2287179" y="1899946"/>
                  <a:pt x="2281444" y="1914888"/>
                  <a:pt x="2272174" y="1918364"/>
                </a:cubicBezTo>
                <a:cubicBezTo>
                  <a:pt x="2259064" y="1923280"/>
                  <a:pt x="2244715" y="1923856"/>
                  <a:pt x="2230985" y="1926602"/>
                </a:cubicBezTo>
                <a:cubicBezTo>
                  <a:pt x="2222747" y="1923856"/>
                  <a:pt x="2213052" y="1923788"/>
                  <a:pt x="2206272" y="1918364"/>
                </a:cubicBezTo>
                <a:cubicBezTo>
                  <a:pt x="2198541" y="1912179"/>
                  <a:pt x="2199505" y="1895592"/>
                  <a:pt x="2189796" y="1893650"/>
                </a:cubicBezTo>
                <a:cubicBezTo>
                  <a:pt x="2180087" y="1891708"/>
                  <a:pt x="2174129" y="1906105"/>
                  <a:pt x="2165082" y="1910126"/>
                </a:cubicBezTo>
                <a:cubicBezTo>
                  <a:pt x="2149212" y="1917179"/>
                  <a:pt x="2132131" y="1921110"/>
                  <a:pt x="2115655" y="1926602"/>
                </a:cubicBezTo>
                <a:cubicBezTo>
                  <a:pt x="2107417" y="1923856"/>
                  <a:pt x="2097722" y="1923788"/>
                  <a:pt x="2090942" y="1918364"/>
                </a:cubicBezTo>
                <a:cubicBezTo>
                  <a:pt x="2076425" y="1906750"/>
                  <a:pt x="2071655" y="1885217"/>
                  <a:pt x="2066228" y="1868937"/>
                </a:cubicBezTo>
                <a:cubicBezTo>
                  <a:pt x="2057990" y="1871683"/>
                  <a:pt x="2049864" y="1874789"/>
                  <a:pt x="2041515" y="1877175"/>
                </a:cubicBezTo>
                <a:cubicBezTo>
                  <a:pt x="2030629" y="1880285"/>
                  <a:pt x="2019305" y="1881833"/>
                  <a:pt x="2008564" y="1885413"/>
                </a:cubicBezTo>
                <a:cubicBezTo>
                  <a:pt x="1986307" y="1892832"/>
                  <a:pt x="1966122" y="1910126"/>
                  <a:pt x="1942661" y="1910126"/>
                </a:cubicBezTo>
                <a:cubicBezTo>
                  <a:pt x="1932760" y="1910126"/>
                  <a:pt x="1935951" y="1887041"/>
                  <a:pt x="1926185" y="1885413"/>
                </a:cubicBezTo>
                <a:cubicBezTo>
                  <a:pt x="1914072" y="1883394"/>
                  <a:pt x="1904218" y="1896396"/>
                  <a:pt x="1893234" y="1901888"/>
                </a:cubicBezTo>
                <a:cubicBezTo>
                  <a:pt x="1871266" y="1904634"/>
                  <a:pt x="1849379" y="1912130"/>
                  <a:pt x="1827331" y="1910126"/>
                </a:cubicBezTo>
                <a:cubicBezTo>
                  <a:pt x="1766451" y="1904591"/>
                  <a:pt x="1844852" y="1861974"/>
                  <a:pt x="1769666" y="1918364"/>
                </a:cubicBezTo>
                <a:cubicBezTo>
                  <a:pt x="1753999" y="1921497"/>
                  <a:pt x="1720652" y="1935252"/>
                  <a:pt x="1703764" y="1918364"/>
                </a:cubicBezTo>
                <a:cubicBezTo>
                  <a:pt x="1695081" y="1909681"/>
                  <a:pt x="1692780" y="1896397"/>
                  <a:pt x="1687288" y="1885413"/>
                </a:cubicBezTo>
                <a:cubicBezTo>
                  <a:pt x="1679050" y="1890905"/>
                  <a:pt x="1670180" y="1895550"/>
                  <a:pt x="1662574" y="1901888"/>
                </a:cubicBezTo>
                <a:cubicBezTo>
                  <a:pt x="1646364" y="1915396"/>
                  <a:pt x="1637998" y="1943215"/>
                  <a:pt x="1613147" y="1918364"/>
                </a:cubicBezTo>
                <a:cubicBezTo>
                  <a:pt x="1601825" y="1907042"/>
                  <a:pt x="1596672" y="1890905"/>
                  <a:pt x="1588434" y="1877175"/>
                </a:cubicBezTo>
                <a:cubicBezTo>
                  <a:pt x="1580196" y="1879921"/>
                  <a:pt x="1571851" y="1882364"/>
                  <a:pt x="1563720" y="1885413"/>
                </a:cubicBezTo>
                <a:cubicBezTo>
                  <a:pt x="1549874" y="1890605"/>
                  <a:pt x="1537204" y="1900054"/>
                  <a:pt x="1522531" y="1901888"/>
                </a:cubicBezTo>
                <a:cubicBezTo>
                  <a:pt x="1502330" y="1904413"/>
                  <a:pt x="1495098" y="1902954"/>
                  <a:pt x="1493996" y="1900154"/>
                </a:cubicBezTo>
                <a:lnTo>
                  <a:pt x="1501854" y="1890829"/>
                </a:lnTo>
                <a:lnTo>
                  <a:pt x="1506208" y="1888412"/>
                </a:lnTo>
                <a:cubicBezTo>
                  <a:pt x="1510156" y="1886001"/>
                  <a:pt x="1506552" y="1887537"/>
                  <a:pt x="1502236" y="1890375"/>
                </a:cubicBezTo>
                <a:lnTo>
                  <a:pt x="1501854" y="1890829"/>
                </a:lnTo>
                <a:lnTo>
                  <a:pt x="1493767" y="1895318"/>
                </a:lnTo>
                <a:cubicBezTo>
                  <a:pt x="1487161" y="1898827"/>
                  <a:pt x="1477813" y="1903653"/>
                  <a:pt x="1464866" y="1910126"/>
                </a:cubicBezTo>
                <a:cubicBezTo>
                  <a:pt x="1423677" y="1912872"/>
                  <a:pt x="1382579" y="1918364"/>
                  <a:pt x="1341299" y="1918364"/>
                </a:cubicBezTo>
                <a:cubicBezTo>
                  <a:pt x="1327297" y="1918364"/>
                  <a:pt x="1312266" y="1917073"/>
                  <a:pt x="1300109" y="1910126"/>
                </a:cubicBezTo>
                <a:cubicBezTo>
                  <a:pt x="1291513" y="1905214"/>
                  <a:pt x="1289126" y="1893651"/>
                  <a:pt x="1283634" y="1885413"/>
                </a:cubicBezTo>
                <a:cubicBezTo>
                  <a:pt x="1283634" y="1885413"/>
                  <a:pt x="1235453" y="1912289"/>
                  <a:pt x="1209493" y="1910126"/>
                </a:cubicBezTo>
                <a:cubicBezTo>
                  <a:pt x="1195811" y="1908986"/>
                  <a:pt x="1193018" y="1888159"/>
                  <a:pt x="1184780" y="1877175"/>
                </a:cubicBezTo>
                <a:cubicBezTo>
                  <a:pt x="1176542" y="1879921"/>
                  <a:pt x="1167291" y="1880596"/>
                  <a:pt x="1160066" y="1885413"/>
                </a:cubicBezTo>
                <a:cubicBezTo>
                  <a:pt x="1152980" y="1890137"/>
                  <a:pt x="1124115" y="1926602"/>
                  <a:pt x="1110639" y="1926602"/>
                </a:cubicBezTo>
                <a:cubicBezTo>
                  <a:pt x="1100738" y="1926602"/>
                  <a:pt x="1092927" y="1917127"/>
                  <a:pt x="1085926" y="1910126"/>
                </a:cubicBezTo>
                <a:cubicBezTo>
                  <a:pt x="1078925" y="1903125"/>
                  <a:pt x="1074942" y="1893651"/>
                  <a:pt x="1069450" y="1885413"/>
                </a:cubicBezTo>
                <a:cubicBezTo>
                  <a:pt x="1061212" y="1888159"/>
                  <a:pt x="1052718" y="1890230"/>
                  <a:pt x="1044737" y="1893650"/>
                </a:cubicBezTo>
                <a:cubicBezTo>
                  <a:pt x="1033449" y="1898487"/>
                  <a:pt x="1023435" y="1906243"/>
                  <a:pt x="1011785" y="1910126"/>
                </a:cubicBezTo>
                <a:cubicBezTo>
                  <a:pt x="998502" y="1914554"/>
                  <a:pt x="984326" y="1915618"/>
                  <a:pt x="970596" y="1918364"/>
                </a:cubicBezTo>
                <a:cubicBezTo>
                  <a:pt x="962358" y="1912872"/>
                  <a:pt x="955783" y="1901888"/>
                  <a:pt x="945882" y="1901888"/>
                </a:cubicBezTo>
                <a:cubicBezTo>
                  <a:pt x="927360" y="1901888"/>
                  <a:pt x="852823" y="1948004"/>
                  <a:pt x="847028" y="1951315"/>
                </a:cubicBezTo>
                <a:lnTo>
                  <a:pt x="791736" y="1967790"/>
                </a:lnTo>
                <a:lnTo>
                  <a:pt x="733158" y="1967790"/>
                </a:lnTo>
                <a:lnTo>
                  <a:pt x="729013" y="1962525"/>
                </a:lnTo>
                <a:cubicBezTo>
                  <a:pt x="725277" y="1957338"/>
                  <a:pt x="720822" y="1950915"/>
                  <a:pt x="715223" y="1943077"/>
                </a:cubicBezTo>
                <a:cubicBezTo>
                  <a:pt x="709468" y="1935021"/>
                  <a:pt x="704239" y="1926602"/>
                  <a:pt x="698747" y="1918364"/>
                </a:cubicBezTo>
                <a:cubicBezTo>
                  <a:pt x="698747" y="1918364"/>
                  <a:pt x="664853" y="1927073"/>
                  <a:pt x="649320" y="1934840"/>
                </a:cubicBezTo>
                <a:cubicBezTo>
                  <a:pt x="637040" y="1940980"/>
                  <a:pt x="627353" y="1951315"/>
                  <a:pt x="616369" y="1959553"/>
                </a:cubicBezTo>
                <a:lnTo>
                  <a:pt x="600420" y="1967790"/>
                </a:lnTo>
                <a:lnTo>
                  <a:pt x="563645" y="1967790"/>
                </a:lnTo>
                <a:lnTo>
                  <a:pt x="559841" y="1958283"/>
                </a:lnTo>
                <a:cubicBezTo>
                  <a:pt x="560004" y="1950314"/>
                  <a:pt x="561162" y="1941395"/>
                  <a:pt x="558704" y="1934840"/>
                </a:cubicBezTo>
                <a:cubicBezTo>
                  <a:pt x="555228" y="1925570"/>
                  <a:pt x="547720" y="1918364"/>
                  <a:pt x="542228" y="1910126"/>
                </a:cubicBezTo>
                <a:cubicBezTo>
                  <a:pt x="495091" y="1941552"/>
                  <a:pt x="541823" y="1912848"/>
                  <a:pt x="476326" y="1943077"/>
                </a:cubicBezTo>
                <a:cubicBezTo>
                  <a:pt x="465176" y="1948223"/>
                  <a:pt x="454810" y="1955850"/>
                  <a:pt x="444177" y="1962496"/>
                </a:cubicBezTo>
                <a:lnTo>
                  <a:pt x="430973" y="1967790"/>
                </a:lnTo>
                <a:lnTo>
                  <a:pt x="401282" y="1967790"/>
                </a:lnTo>
                <a:lnTo>
                  <a:pt x="400550" y="1967131"/>
                </a:lnTo>
                <a:cubicBezTo>
                  <a:pt x="398349" y="1961859"/>
                  <a:pt x="396693" y="1955434"/>
                  <a:pt x="393947" y="1951315"/>
                </a:cubicBezTo>
                <a:cubicBezTo>
                  <a:pt x="380217" y="1943077"/>
                  <a:pt x="368291" y="1930485"/>
                  <a:pt x="352758" y="1926602"/>
                </a:cubicBezTo>
                <a:cubicBezTo>
                  <a:pt x="344679" y="1924582"/>
                  <a:pt x="295811" y="1950956"/>
                  <a:pt x="295093" y="1951315"/>
                </a:cubicBezTo>
                <a:cubicBezTo>
                  <a:pt x="181253" y="1928546"/>
                  <a:pt x="320519" y="1968360"/>
                  <a:pt x="237428" y="1901888"/>
                </a:cubicBezTo>
                <a:cubicBezTo>
                  <a:pt x="230647" y="1896464"/>
                  <a:pt x="221032" y="1907631"/>
                  <a:pt x="212715" y="1910126"/>
                </a:cubicBezTo>
                <a:lnTo>
                  <a:pt x="155050" y="1926602"/>
                </a:lnTo>
                <a:cubicBezTo>
                  <a:pt x="146812" y="1921110"/>
                  <a:pt x="140103" y="1911754"/>
                  <a:pt x="130337" y="1910126"/>
                </a:cubicBezTo>
                <a:cubicBezTo>
                  <a:pt x="121772" y="1908698"/>
                  <a:pt x="114100" y="1916480"/>
                  <a:pt x="105623" y="1918364"/>
                </a:cubicBezTo>
                <a:cubicBezTo>
                  <a:pt x="89318" y="1921987"/>
                  <a:pt x="72672" y="1923856"/>
                  <a:pt x="56196" y="1926602"/>
                </a:cubicBezTo>
                <a:cubicBezTo>
                  <a:pt x="47958" y="1918364"/>
                  <a:pt x="42974" y="1903803"/>
                  <a:pt x="31482" y="1901888"/>
                </a:cubicBezTo>
                <a:cubicBezTo>
                  <a:pt x="21716" y="1900260"/>
                  <a:pt x="15165" y="1913117"/>
                  <a:pt x="6769" y="1918364"/>
                </a:cubicBezTo>
                <a:lnTo>
                  <a:pt x="0" y="1922426"/>
                </a:lnTo>
                <a:close/>
              </a:path>
            </a:pathLst>
          </a:custGeom>
          <a:effectLst>
            <a:outerShdw blurRad="50800" dist="50800" dir="5400000" algn="ctr" rotWithShape="0">
              <a:schemeClr val="tx2"/>
            </a:outerShdw>
          </a:effectLst>
        </p:spPr>
      </p:pic>
      <p:pic>
        <p:nvPicPr>
          <p:cNvPr id="38" name="Picture 37"/>
          <p:cNvPicPr>
            <a:picLocks noChangeAspect="1"/>
          </p:cNvPicPr>
          <p:nvPr/>
        </p:nvPicPr>
        <p:blipFill>
          <a:blip r:embed="rId12"/>
          <a:stretch>
            <a:fillRect/>
          </a:stretch>
        </p:blipFill>
        <p:spPr>
          <a:xfrm>
            <a:off x="8025940" y="3441083"/>
            <a:ext cx="610902" cy="1270676"/>
          </a:xfrm>
          <a:prstGeom prst="rect">
            <a:avLst/>
          </a:prstGeom>
        </p:spPr>
      </p:pic>
      <p:cxnSp>
        <p:nvCxnSpPr>
          <p:cNvPr id="41" name="Straight Arrow Connector 40"/>
          <p:cNvCxnSpPr/>
          <p:nvPr/>
        </p:nvCxnSpPr>
        <p:spPr>
          <a:xfrm>
            <a:off x="4557895" y="3108605"/>
            <a:ext cx="3762" cy="357375"/>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a:off x="4554837" y="3848391"/>
            <a:ext cx="924875" cy="325173"/>
          </a:xfrm>
          <a:prstGeom prst="bentConnector3">
            <a:avLst>
              <a:gd name="adj1" fmla="val 917"/>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4" name="Text Placeholder 3"/>
          <p:cNvSpPr>
            <a:spLocks noGrp="1"/>
          </p:cNvSpPr>
          <p:nvPr>
            <p:ph type="body" sz="quarter" idx="13"/>
          </p:nvPr>
        </p:nvSpPr>
        <p:spPr/>
        <p:txBody>
          <a:bodyPr/>
          <a:lstStyle/>
          <a:p>
            <a:r>
              <a:rPr lang="en-US" dirty="0" smtClean="0"/>
              <a:t>Creating </a:t>
            </a:r>
            <a:r>
              <a:rPr lang="en-US" dirty="0" smtClean="0"/>
              <a:t>the </a:t>
            </a:r>
            <a:r>
              <a:rPr lang="en-US" dirty="0">
                <a:solidFill>
                  <a:srgbClr val="FF0000"/>
                </a:solidFill>
                <a:latin typeface="+mn-lt"/>
                <a:ea typeface="Arial" charset="0"/>
                <a:cs typeface="Arial" charset="0"/>
              </a:rPr>
              <a:t>Business</a:t>
            </a:r>
            <a:r>
              <a:rPr lang="en-US" dirty="0" smtClean="0"/>
              <a:t> and </a:t>
            </a:r>
            <a:r>
              <a:rPr lang="en-US" dirty="0">
                <a:solidFill>
                  <a:srgbClr val="7030A0"/>
                </a:solidFill>
                <a:latin typeface="+mn-lt"/>
                <a:ea typeface="Arial" charset="0"/>
                <a:cs typeface="Arial" charset="0"/>
              </a:rPr>
              <a:t>End-User</a:t>
            </a:r>
            <a:r>
              <a:rPr lang="en-US" dirty="0" smtClean="0"/>
              <a:t> Applications</a:t>
            </a:r>
            <a:endParaRPr lang="en-US" dirty="0"/>
          </a:p>
        </p:txBody>
      </p:sp>
      <p:pic>
        <p:nvPicPr>
          <p:cNvPr id="29" name="Picture 28"/>
          <p:cNvPicPr>
            <a:picLocks noChangeAspect="1"/>
          </p:cNvPicPr>
          <p:nvPr/>
        </p:nvPicPr>
        <p:blipFill>
          <a:blip r:embed="rId13">
            <a:clrChange>
              <a:clrFrom>
                <a:srgbClr val="B4D7F9"/>
              </a:clrFrom>
              <a:clrTo>
                <a:srgbClr val="B4D7F9">
                  <a:alpha val="0"/>
                </a:srgbClr>
              </a:clrTo>
            </a:clrChange>
            <a:duotone>
              <a:prstClr val="black"/>
              <a:srgbClr val="FF866A">
                <a:tint val="45000"/>
                <a:satMod val="400000"/>
              </a:srgbClr>
            </a:duotone>
          </a:blip>
          <a:stretch>
            <a:fillRect/>
          </a:stretch>
        </p:blipFill>
        <p:spPr>
          <a:xfrm>
            <a:off x="4739795" y="3477120"/>
            <a:ext cx="129484" cy="194702"/>
          </a:xfrm>
          <a:prstGeom prst="rect">
            <a:avLst/>
          </a:prstGeom>
          <a:effectLst/>
        </p:spPr>
      </p:pic>
    </p:spTree>
    <p:extLst>
      <p:ext uri="{BB962C8B-B14F-4D97-AF65-F5344CB8AC3E}">
        <p14:creationId xmlns:p14="http://schemas.microsoft.com/office/powerpoint/2010/main" val="407694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4"/>
          <p:cNvSpPr>
            <a:spLocks/>
          </p:cNvSpPr>
          <p:nvPr/>
        </p:nvSpPr>
        <p:spPr bwMode="auto">
          <a:xfrm>
            <a:off x="234755" y="1081555"/>
            <a:ext cx="4603689" cy="2800767"/>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Playground Historian allows you to view </a:t>
            </a:r>
            <a:r>
              <a:rPr lang="en-US" sz="1400" dirty="0" smtClean="0">
                <a:solidFill>
                  <a:srgbClr val="5A5A5A"/>
                </a:solidFill>
                <a:latin typeface="Arial" charset="0"/>
                <a:ea typeface="Arial" charset="0"/>
                <a:cs typeface="Arial" charset="0"/>
              </a:rPr>
              <a:t>all transactions</a:t>
            </a:r>
            <a:endParaRPr lang="en-US" sz="1400" dirty="0">
              <a:solidFill>
                <a:srgbClr val="5A5A5A"/>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See what occurred and when</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Diagnostics framework allows for application level trace</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Uses the </a:t>
            </a:r>
            <a:r>
              <a:rPr lang="en-US" sz="1400" i="1" dirty="0" smtClean="0">
                <a:solidFill>
                  <a:srgbClr val="5A5A5A"/>
                </a:solidFill>
                <a:latin typeface="Arial" charset="0"/>
                <a:ea typeface="Arial" charset="0"/>
                <a:cs typeface="Arial" charset="0"/>
              </a:rPr>
              <a:t>Winston</a:t>
            </a:r>
            <a:r>
              <a:rPr lang="en-US" sz="1400" dirty="0" smtClean="0">
                <a:solidFill>
                  <a:srgbClr val="5A5A5A"/>
                </a:solidFill>
                <a:latin typeface="Arial" charset="0"/>
                <a:ea typeface="Arial" charset="0"/>
                <a:cs typeface="Arial" charset="0"/>
              </a:rPr>
              <a:t> </a:t>
            </a:r>
            <a:r>
              <a:rPr lang="en-US" sz="1400" dirty="0" err="1" smtClean="0">
                <a:solidFill>
                  <a:srgbClr val="5A5A5A"/>
                </a:solidFill>
                <a:latin typeface="Arial" charset="0"/>
                <a:ea typeface="Arial" charset="0"/>
                <a:cs typeface="Arial" charset="0"/>
              </a:rPr>
              <a:t>Node.js</a:t>
            </a:r>
            <a:r>
              <a:rPr lang="en-US" sz="1400" dirty="0" smtClean="0">
                <a:solidFill>
                  <a:srgbClr val="5A5A5A"/>
                </a:solidFill>
                <a:latin typeface="Arial" charset="0"/>
                <a:ea typeface="Arial" charset="0"/>
                <a:cs typeface="Arial" charset="0"/>
              </a:rPr>
              <a:t> logging framework</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Application logging using DEBUG </a:t>
            </a:r>
            <a:r>
              <a:rPr lang="en-US" sz="1400" dirty="0" err="1" smtClean="0">
                <a:solidFill>
                  <a:srgbClr val="5A5A5A"/>
                </a:solidFill>
                <a:latin typeface="Arial" charset="0"/>
                <a:ea typeface="Arial" charset="0"/>
                <a:cs typeface="Arial" charset="0"/>
              </a:rPr>
              <a:t>env</a:t>
            </a:r>
            <a:r>
              <a:rPr lang="en-US" sz="1400" dirty="0" smtClean="0">
                <a:solidFill>
                  <a:srgbClr val="5A5A5A"/>
                </a:solidFill>
                <a:latin typeface="Arial" charset="0"/>
                <a:ea typeface="Arial" charset="0"/>
                <a:cs typeface="Arial" charset="0"/>
              </a:rPr>
              <a:t> </a:t>
            </a:r>
            <a:r>
              <a:rPr lang="en-US" sz="1400" dirty="0" err="1" smtClean="0">
                <a:solidFill>
                  <a:srgbClr val="5A5A5A"/>
                </a:solidFill>
                <a:latin typeface="Arial" charset="0"/>
                <a:ea typeface="Arial" charset="0"/>
                <a:cs typeface="Arial" charset="0"/>
              </a:rPr>
              <a:t>var</a:t>
            </a:r>
            <a:endParaRPr lang="en-US" sz="1400" dirty="0" smtClean="0">
              <a:solidFill>
                <a:srgbClr val="5A5A5A"/>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Composer Logs sent to </a:t>
            </a:r>
            <a:r>
              <a:rPr lang="en-US" sz="1400" dirty="0" err="1" smtClean="0">
                <a:solidFill>
                  <a:srgbClr val="5A5A5A"/>
                </a:solidFill>
                <a:latin typeface="Arial" charset="0"/>
                <a:ea typeface="Arial" charset="0"/>
                <a:cs typeface="Arial" charset="0"/>
              </a:rPr>
              <a:t>stdout</a:t>
            </a:r>
            <a:r>
              <a:rPr lang="en-US" sz="1400" dirty="0" smtClean="0">
                <a:solidFill>
                  <a:srgbClr val="5A5A5A"/>
                </a:solidFill>
                <a:latin typeface="Arial" charset="0"/>
                <a:ea typeface="Arial" charset="0"/>
                <a:cs typeface="Arial" charset="0"/>
              </a:rPr>
              <a:t> and ./logs/trace</a:t>
            </a:r>
            <a:r>
              <a:rPr lang="en-US" sz="1400" dirty="0">
                <a:solidFill>
                  <a:srgbClr val="5A5A5A"/>
                </a:solidFill>
                <a:latin typeface="Arial" charset="0"/>
                <a:ea typeface="Arial" charset="0"/>
                <a:cs typeface="Arial" charset="0"/>
              </a:rPr>
              <a:t>_&lt;</a:t>
            </a:r>
            <a:r>
              <a:rPr lang="en-US" sz="1400" dirty="0" err="1">
                <a:solidFill>
                  <a:srgbClr val="5A5A5A"/>
                </a:solidFill>
                <a:latin typeface="Arial" charset="0"/>
                <a:ea typeface="Arial" charset="0"/>
                <a:cs typeface="Arial" charset="0"/>
              </a:rPr>
              <a:t>processid</a:t>
            </a:r>
            <a:r>
              <a:rPr lang="en-US" sz="1400" dirty="0">
                <a:solidFill>
                  <a:srgbClr val="5A5A5A"/>
                </a:solidFill>
                <a:latin typeface="Arial" charset="0"/>
                <a:ea typeface="Arial" charset="0"/>
                <a:cs typeface="Arial" charset="0"/>
              </a:rPr>
              <a:t>&gt;.</a:t>
            </a:r>
            <a:r>
              <a:rPr lang="en-US" sz="1400" dirty="0" err="1" smtClean="0">
                <a:solidFill>
                  <a:srgbClr val="5A5A5A"/>
                </a:solidFill>
                <a:latin typeface="Arial" charset="0"/>
                <a:ea typeface="Arial" charset="0"/>
                <a:cs typeface="Arial" charset="0"/>
              </a:rPr>
              <a:t>trc</a:t>
            </a:r>
            <a:endParaRPr lang="en-US" sz="1400" dirty="0" smtClean="0">
              <a:solidFill>
                <a:srgbClr val="5A5A5A"/>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Fabric chaincode tracing also possible (see later)</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lvl="1"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More information </a:t>
            </a:r>
            <a:r>
              <a:rPr lang="en-US" sz="1400" dirty="0" smtClean="0">
                <a:solidFill>
                  <a:srgbClr val="5A5A5A"/>
                </a:solidFill>
                <a:latin typeface="Arial" charset="0"/>
                <a:ea typeface="Arial" charset="0"/>
                <a:cs typeface="Arial" charset="0"/>
              </a:rPr>
              <a:t>online:</a:t>
            </a:r>
          </a:p>
        </p:txBody>
      </p:sp>
      <p:pic>
        <p:nvPicPr>
          <p:cNvPr id="14" name="Picture 13"/>
          <p:cNvPicPr>
            <a:picLocks noChangeAspect="1"/>
          </p:cNvPicPr>
          <p:nvPr/>
        </p:nvPicPr>
        <p:blipFill rotWithShape="1">
          <a:blip r:embed="rId3"/>
          <a:srcRect l="15833"/>
          <a:stretch/>
        </p:blipFill>
        <p:spPr>
          <a:xfrm>
            <a:off x="4807670" y="778313"/>
            <a:ext cx="4086552" cy="2781635"/>
          </a:xfrm>
          <a:prstGeom prst="rect">
            <a:avLst/>
          </a:prstGeom>
        </p:spPr>
      </p:pic>
      <p:pic>
        <p:nvPicPr>
          <p:cNvPr id="15" name="Picture 14"/>
          <p:cNvPicPr>
            <a:picLocks noChangeAspect="1"/>
          </p:cNvPicPr>
          <p:nvPr/>
        </p:nvPicPr>
        <p:blipFill>
          <a:blip r:embed="rId4"/>
          <a:stretch>
            <a:fillRect/>
          </a:stretch>
        </p:blipFill>
        <p:spPr>
          <a:xfrm>
            <a:off x="5165029" y="2697382"/>
            <a:ext cx="3440315" cy="2425445"/>
          </a:xfrm>
          <a:prstGeom prst="rect">
            <a:avLst/>
          </a:prstGeom>
        </p:spPr>
      </p:pic>
      <p:sp>
        <p:nvSpPr>
          <p:cNvPr id="16" name="Rectangle 15"/>
          <p:cNvSpPr/>
          <p:nvPr/>
        </p:nvSpPr>
        <p:spPr>
          <a:xfrm>
            <a:off x="379623" y="3835194"/>
            <a:ext cx="4511952" cy="261610"/>
          </a:xfrm>
          <a:prstGeom prst="rect">
            <a:avLst/>
          </a:prstGeom>
        </p:spPr>
        <p:txBody>
          <a:bodyPr wrap="square">
            <a:spAutoFit/>
          </a:bodyPr>
          <a:lstStyle/>
          <a:p>
            <a:pPr marL="0" lvl="1" defTabSz="914400" fontAlgn="base">
              <a:spcBef>
                <a:spcPct val="5000"/>
              </a:spcBef>
              <a:spcAft>
                <a:spcPct val="5000"/>
              </a:spcAft>
            </a:pPr>
            <a:r>
              <a:rPr lang="en-US" sz="1100" dirty="0">
                <a:solidFill>
                  <a:srgbClr val="5A5A5A"/>
                </a:solidFill>
                <a:latin typeface="Arial" charset="0"/>
                <a:ea typeface="Arial" charset="0"/>
                <a:cs typeface="Arial" charset="0"/>
                <a:hlinkClick r:id="rId5"/>
              </a:rPr>
              <a:t>https://hyperledger.github.io/composer/problems/diagnostics.html</a:t>
            </a:r>
            <a:endParaRPr lang="en-US" sz="1100" dirty="0">
              <a:solidFill>
                <a:srgbClr val="5A5A5A"/>
              </a:solidFill>
              <a:latin typeface="Arial" charset="0"/>
              <a:ea typeface="Arial" charset="0"/>
              <a:cs typeface="Arial" charset="0"/>
            </a:endParaRPr>
          </a:p>
        </p:txBody>
      </p:sp>
      <p:sp>
        <p:nvSpPr>
          <p:cNvPr id="2" name="Text Placeholder 1"/>
          <p:cNvSpPr>
            <a:spLocks noGrp="1"/>
          </p:cNvSpPr>
          <p:nvPr>
            <p:ph type="body" sz="quarter" idx="13"/>
          </p:nvPr>
        </p:nvSpPr>
        <p:spPr/>
        <p:txBody>
          <a:bodyPr/>
          <a:lstStyle/>
          <a:p>
            <a:r>
              <a:rPr lang="en-US" dirty="0">
                <a:solidFill>
                  <a:srgbClr val="0164FF"/>
                </a:solidFill>
                <a:ea typeface="Arial" charset="0"/>
                <a:cs typeface="Arial" charset="0"/>
              </a:rPr>
              <a:t>Debugging</a:t>
            </a:r>
          </a:p>
          <a:p>
            <a:endParaRPr lang="en-US" dirty="0"/>
          </a:p>
        </p:txBody>
      </p:sp>
    </p:spTree>
    <p:extLst>
      <p:ext uri="{BB962C8B-B14F-4D97-AF65-F5344CB8AC3E}">
        <p14:creationId xmlns:p14="http://schemas.microsoft.com/office/powerpoint/2010/main" val="8792912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439068" y="752863"/>
            <a:ext cx="2371954" cy="751611"/>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fontAlgn="auto">
              <a:lnSpc>
                <a:spcPct val="100000"/>
              </a:lnSpc>
              <a:spcAft>
                <a:spcPts val="0"/>
              </a:spcAft>
            </a:pPr>
            <a:r>
              <a:rPr lang="en-US" sz="1800" b="0" dirty="0">
                <a:solidFill>
                  <a:prstClr val="white"/>
                </a:solidFill>
                <a:latin typeface="Arial" charset="0"/>
                <a:ea typeface="Arial" charset="0"/>
                <a:cs typeface="Arial" charset="0"/>
              </a:rPr>
              <a:t>What </a:t>
            </a:r>
            <a:r>
              <a:rPr lang="en-US" sz="1800" b="0" dirty="0" smtClean="0">
                <a:solidFill>
                  <a:prstClr val="white"/>
                </a:solidFill>
                <a:latin typeface="Arial" charset="0"/>
                <a:ea typeface="Arial" charset="0"/>
                <a:cs typeface="Arial" charset="0"/>
              </a:rPr>
              <a:t>is </a:t>
            </a:r>
            <a:r>
              <a:rPr lang="en-US" sz="1800" b="0" dirty="0" err="1" smtClean="0">
                <a:solidFill>
                  <a:prstClr val="white"/>
                </a:solidFill>
                <a:latin typeface="Arial" charset="0"/>
                <a:ea typeface="Arial" charset="0"/>
                <a:cs typeface="Arial" charset="0"/>
              </a:rPr>
              <a:t>Hyperledger</a:t>
            </a:r>
            <a:r>
              <a:rPr lang="en-US" sz="1800" b="0" dirty="0" smtClean="0">
                <a:solidFill>
                  <a:prstClr val="white"/>
                </a:solidFill>
                <a:latin typeface="Arial" charset="0"/>
                <a:ea typeface="Arial" charset="0"/>
                <a:cs typeface="Arial" charset="0"/>
              </a:rPr>
              <a:t> Composer?</a:t>
            </a:r>
            <a:endParaRPr lang="en-US" sz="1800" b="0" dirty="0">
              <a:solidFill>
                <a:prstClr val="white"/>
              </a:solidFill>
              <a:latin typeface="Arial" charset="0"/>
              <a:ea typeface="Arial" charset="0"/>
              <a:cs typeface="Arial" charset="0"/>
            </a:endParaRPr>
          </a:p>
        </p:txBody>
      </p:sp>
      <p:grpSp>
        <p:nvGrpSpPr>
          <p:cNvPr id="32" name="Group 31"/>
          <p:cNvGrpSpPr/>
          <p:nvPr/>
        </p:nvGrpSpPr>
        <p:grpSpPr>
          <a:xfrm>
            <a:off x="1358704" y="2041357"/>
            <a:ext cx="911325" cy="911326"/>
            <a:chOff x="1484165" y="1988711"/>
            <a:chExt cx="911325" cy="911326"/>
          </a:xfrm>
        </p:grpSpPr>
        <p:sp>
          <p:nvSpPr>
            <p:cNvPr id="13" name="Oval 12"/>
            <p:cNvSpPr/>
            <p:nvPr/>
          </p:nvSpPr>
          <p:spPr>
            <a:xfrm>
              <a:off x="1484165" y="1988711"/>
              <a:ext cx="911325" cy="911326"/>
            </a:xfrm>
            <a:prstGeom prst="ellipse">
              <a:avLst/>
            </a:prstGeom>
            <a:solidFill>
              <a:schemeClr val="bg2"/>
            </a:solidFill>
            <a:ln>
              <a:noFill/>
            </a:ln>
          </p:spPr>
          <p:txBody>
            <a:bodyPr wrap="square" lIns="0" tIns="0" rIns="0" bIns="0" rtlCol="0" anchor="ctr">
              <a:noAutofit/>
            </a:bodyPr>
            <a:lstStyle/>
            <a:p>
              <a:pPr algn="ctr" defTabSz="457200" fontAlgn="auto">
                <a:spcBef>
                  <a:spcPts val="0"/>
                </a:spcBef>
                <a:spcAft>
                  <a:spcPts val="0"/>
                </a:spcAft>
              </a:pPr>
              <a:endParaRPr lang="en-US" sz="1200" b="0" dirty="0">
                <a:solidFill>
                  <a:srgbClr val="000000"/>
                </a:solidFill>
                <a:latin typeface="Arial"/>
                <a:ea typeface=""/>
                <a:cs typeface="Arial" charset="0"/>
              </a:endParaRPr>
            </a:p>
          </p:txBody>
        </p:sp>
        <p:grpSp>
          <p:nvGrpSpPr>
            <p:cNvPr id="14" name="Group 13"/>
            <p:cNvGrpSpPr>
              <a:grpSpLocks/>
            </p:cNvGrpSpPr>
            <p:nvPr/>
          </p:nvGrpSpPr>
          <p:grpSpPr bwMode="auto">
            <a:xfrm>
              <a:off x="1747739" y="2255461"/>
              <a:ext cx="384175" cy="377825"/>
              <a:chOff x="3658" y="706"/>
              <a:chExt cx="242" cy="238"/>
            </a:xfrm>
            <a:solidFill>
              <a:schemeClr val="tx2"/>
            </a:solidFill>
          </p:grpSpPr>
          <p:sp>
            <p:nvSpPr>
              <p:cNvPr id="15" name="Freeform 14"/>
              <p:cNvSpPr>
                <a:spLocks noEditPoints="1"/>
              </p:cNvSpPr>
              <p:nvPr/>
            </p:nvSpPr>
            <p:spPr bwMode="auto">
              <a:xfrm>
                <a:off x="3658" y="706"/>
                <a:ext cx="242" cy="164"/>
              </a:xfrm>
              <a:custGeom>
                <a:avLst/>
                <a:gdLst>
                  <a:gd name="T0" fmla="*/ 2 w 587"/>
                  <a:gd name="T1" fmla="*/ 27 h 395"/>
                  <a:gd name="T2" fmla="*/ 40 w 587"/>
                  <a:gd name="T3" fmla="*/ 27 h 395"/>
                  <a:gd name="T4" fmla="*/ 40 w 587"/>
                  <a:gd name="T5" fmla="*/ 2 h 395"/>
                  <a:gd name="T6" fmla="*/ 40 w 587"/>
                  <a:gd name="T7" fmla="*/ 2 h 395"/>
                  <a:gd name="T8" fmla="*/ 39 w 587"/>
                  <a:gd name="T9" fmla="*/ 2 h 395"/>
                  <a:gd name="T10" fmla="*/ 39 w 587"/>
                  <a:gd name="T11" fmla="*/ 2 h 395"/>
                  <a:gd name="T12" fmla="*/ 39 w 587"/>
                  <a:gd name="T13" fmla="*/ 2 h 395"/>
                  <a:gd name="T14" fmla="*/ 2 w 587"/>
                  <a:gd name="T15" fmla="*/ 2 h 395"/>
                  <a:gd name="T16" fmla="*/ 2 w 587"/>
                  <a:gd name="T17" fmla="*/ 2 h 395"/>
                  <a:gd name="T18" fmla="*/ 2 w 587"/>
                  <a:gd name="T19" fmla="*/ 2 h 395"/>
                  <a:gd name="T20" fmla="*/ 2 w 587"/>
                  <a:gd name="T21" fmla="*/ 2 h 395"/>
                  <a:gd name="T22" fmla="*/ 2 w 587"/>
                  <a:gd name="T23" fmla="*/ 2 h 395"/>
                  <a:gd name="T24" fmla="*/ 2 w 587"/>
                  <a:gd name="T25" fmla="*/ 27 h 395"/>
                  <a:gd name="T26" fmla="*/ 40 w 587"/>
                  <a:gd name="T27" fmla="*/ 28 h 395"/>
                  <a:gd name="T28" fmla="*/ 1 w 587"/>
                  <a:gd name="T29" fmla="*/ 28 h 395"/>
                  <a:gd name="T30" fmla="*/ 0 w 587"/>
                  <a:gd name="T31" fmla="*/ 28 h 395"/>
                  <a:gd name="T32" fmla="*/ 0 w 587"/>
                  <a:gd name="T33" fmla="*/ 28 h 395"/>
                  <a:gd name="T34" fmla="*/ 0 w 587"/>
                  <a:gd name="T35" fmla="*/ 28 h 395"/>
                  <a:gd name="T36" fmla="*/ 0 w 587"/>
                  <a:gd name="T37" fmla="*/ 27 h 395"/>
                  <a:gd name="T38" fmla="*/ 0 w 587"/>
                  <a:gd name="T39" fmla="*/ 2 h 395"/>
                  <a:gd name="T40" fmla="*/ 0 w 587"/>
                  <a:gd name="T41" fmla="*/ 2 h 395"/>
                  <a:gd name="T42" fmla="*/ 0 w 587"/>
                  <a:gd name="T43" fmla="*/ 2 h 395"/>
                  <a:gd name="T44" fmla="*/ 0 w 587"/>
                  <a:gd name="T45" fmla="*/ 1 h 395"/>
                  <a:gd name="T46" fmla="*/ 1 w 587"/>
                  <a:gd name="T47" fmla="*/ 1 h 395"/>
                  <a:gd name="T48" fmla="*/ 1 w 587"/>
                  <a:gd name="T49" fmla="*/ 0 h 395"/>
                  <a:gd name="T50" fmla="*/ 2 w 587"/>
                  <a:gd name="T51" fmla="*/ 0 h 395"/>
                  <a:gd name="T52" fmla="*/ 2 w 587"/>
                  <a:gd name="T53" fmla="*/ 0 h 395"/>
                  <a:gd name="T54" fmla="*/ 2 w 587"/>
                  <a:gd name="T55" fmla="*/ 0 h 395"/>
                  <a:gd name="T56" fmla="*/ 39 w 587"/>
                  <a:gd name="T57" fmla="*/ 0 h 395"/>
                  <a:gd name="T58" fmla="*/ 39 w 587"/>
                  <a:gd name="T59" fmla="*/ 0 h 395"/>
                  <a:gd name="T60" fmla="*/ 40 w 587"/>
                  <a:gd name="T61" fmla="*/ 0 h 395"/>
                  <a:gd name="T62" fmla="*/ 40 w 587"/>
                  <a:gd name="T63" fmla="*/ 0 h 395"/>
                  <a:gd name="T64" fmla="*/ 40 w 587"/>
                  <a:gd name="T65" fmla="*/ 1 h 395"/>
                  <a:gd name="T66" fmla="*/ 41 w 587"/>
                  <a:gd name="T67" fmla="*/ 1 h 395"/>
                  <a:gd name="T68" fmla="*/ 41 w 587"/>
                  <a:gd name="T69" fmla="*/ 2 h 395"/>
                  <a:gd name="T70" fmla="*/ 41 w 587"/>
                  <a:gd name="T71" fmla="*/ 2 h 395"/>
                  <a:gd name="T72" fmla="*/ 41 w 587"/>
                  <a:gd name="T73" fmla="*/ 2 h 395"/>
                  <a:gd name="T74" fmla="*/ 41 w 587"/>
                  <a:gd name="T75" fmla="*/ 27 h 395"/>
                  <a:gd name="T76" fmla="*/ 41 w 587"/>
                  <a:gd name="T77" fmla="*/ 28 h 395"/>
                  <a:gd name="T78" fmla="*/ 41 w 587"/>
                  <a:gd name="T79" fmla="*/ 28 h 395"/>
                  <a:gd name="T80" fmla="*/ 41 w 587"/>
                  <a:gd name="T81" fmla="*/ 28 h 395"/>
                  <a:gd name="T82" fmla="*/ 40 w 587"/>
                  <a:gd name="T83" fmla="*/ 28 h 39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587"/>
                  <a:gd name="T127" fmla="*/ 0 h 395"/>
                  <a:gd name="T128" fmla="*/ 587 w 587"/>
                  <a:gd name="T129" fmla="*/ 395 h 39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587" h="395">
                    <a:moveTo>
                      <a:pt x="23" y="372"/>
                    </a:moveTo>
                    <a:lnTo>
                      <a:pt x="564" y="372"/>
                    </a:lnTo>
                    <a:lnTo>
                      <a:pt x="564" y="36"/>
                    </a:lnTo>
                    <a:lnTo>
                      <a:pt x="563" y="31"/>
                    </a:lnTo>
                    <a:lnTo>
                      <a:pt x="560" y="26"/>
                    </a:lnTo>
                    <a:lnTo>
                      <a:pt x="556" y="24"/>
                    </a:lnTo>
                    <a:lnTo>
                      <a:pt x="550" y="23"/>
                    </a:lnTo>
                    <a:lnTo>
                      <a:pt x="37" y="23"/>
                    </a:lnTo>
                    <a:lnTo>
                      <a:pt x="32" y="24"/>
                    </a:lnTo>
                    <a:lnTo>
                      <a:pt x="28" y="26"/>
                    </a:lnTo>
                    <a:lnTo>
                      <a:pt x="24" y="31"/>
                    </a:lnTo>
                    <a:lnTo>
                      <a:pt x="23" y="36"/>
                    </a:lnTo>
                    <a:lnTo>
                      <a:pt x="23" y="372"/>
                    </a:lnTo>
                    <a:close/>
                    <a:moveTo>
                      <a:pt x="576" y="395"/>
                    </a:moveTo>
                    <a:lnTo>
                      <a:pt x="12" y="395"/>
                    </a:lnTo>
                    <a:lnTo>
                      <a:pt x="8" y="394"/>
                    </a:lnTo>
                    <a:lnTo>
                      <a:pt x="5" y="392"/>
                    </a:lnTo>
                    <a:lnTo>
                      <a:pt x="1" y="389"/>
                    </a:lnTo>
                    <a:lnTo>
                      <a:pt x="0" y="384"/>
                    </a:lnTo>
                    <a:lnTo>
                      <a:pt x="0" y="36"/>
                    </a:lnTo>
                    <a:lnTo>
                      <a:pt x="1" y="29"/>
                    </a:lnTo>
                    <a:lnTo>
                      <a:pt x="4" y="22"/>
                    </a:lnTo>
                    <a:lnTo>
                      <a:pt x="7" y="15"/>
                    </a:lnTo>
                    <a:lnTo>
                      <a:pt x="12" y="10"/>
                    </a:lnTo>
                    <a:lnTo>
                      <a:pt x="17" y="6"/>
                    </a:lnTo>
                    <a:lnTo>
                      <a:pt x="23" y="2"/>
                    </a:lnTo>
                    <a:lnTo>
                      <a:pt x="30" y="0"/>
                    </a:lnTo>
                    <a:lnTo>
                      <a:pt x="37" y="0"/>
                    </a:lnTo>
                    <a:lnTo>
                      <a:pt x="550" y="0"/>
                    </a:lnTo>
                    <a:lnTo>
                      <a:pt x="558" y="0"/>
                    </a:lnTo>
                    <a:lnTo>
                      <a:pt x="565" y="2"/>
                    </a:lnTo>
                    <a:lnTo>
                      <a:pt x="571" y="6"/>
                    </a:lnTo>
                    <a:lnTo>
                      <a:pt x="577" y="10"/>
                    </a:lnTo>
                    <a:lnTo>
                      <a:pt x="581" y="15"/>
                    </a:lnTo>
                    <a:lnTo>
                      <a:pt x="584" y="22"/>
                    </a:lnTo>
                    <a:lnTo>
                      <a:pt x="586" y="29"/>
                    </a:lnTo>
                    <a:lnTo>
                      <a:pt x="587" y="36"/>
                    </a:lnTo>
                    <a:lnTo>
                      <a:pt x="587" y="384"/>
                    </a:lnTo>
                    <a:lnTo>
                      <a:pt x="586" y="389"/>
                    </a:lnTo>
                    <a:lnTo>
                      <a:pt x="584" y="392"/>
                    </a:lnTo>
                    <a:lnTo>
                      <a:pt x="580" y="394"/>
                    </a:lnTo>
                    <a:lnTo>
                      <a:pt x="576" y="395"/>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6" name="Rectangle 15"/>
              <p:cNvSpPr>
                <a:spLocks noChangeArrowheads="1"/>
              </p:cNvSpPr>
              <p:nvPr/>
            </p:nvSpPr>
            <p:spPr bwMode="auto">
              <a:xfrm>
                <a:off x="3663" y="740"/>
                <a:ext cx="232" cy="9"/>
              </a:xfrm>
              <a:prstGeom prst="rect">
                <a:avLst/>
              </a:prstGeom>
              <a:solidFill>
                <a:srgbClr val="033BC9"/>
              </a:solidFill>
              <a:ln w="9525">
                <a:noFill/>
                <a:miter lim="800000"/>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7" name="Freeform 16"/>
              <p:cNvSpPr>
                <a:spLocks/>
              </p:cNvSpPr>
              <p:nvPr/>
            </p:nvSpPr>
            <p:spPr bwMode="auto">
              <a:xfrm>
                <a:off x="3873" y="724"/>
                <a:ext cx="10" cy="10"/>
              </a:xfrm>
              <a:custGeom>
                <a:avLst/>
                <a:gdLst>
                  <a:gd name="T0" fmla="*/ 2 w 25"/>
                  <a:gd name="T1" fmla="*/ 1 h 24"/>
                  <a:gd name="T2" fmla="*/ 2 w 25"/>
                  <a:gd name="T3" fmla="*/ 0 h 24"/>
                  <a:gd name="T4" fmla="*/ 2 w 25"/>
                  <a:gd name="T5" fmla="*/ 0 h 24"/>
                  <a:gd name="T6" fmla="*/ 1 w 25"/>
                  <a:gd name="T7" fmla="*/ 0 h 24"/>
                  <a:gd name="T8" fmla="*/ 1 w 25"/>
                  <a:gd name="T9" fmla="*/ 0 h 24"/>
                  <a:gd name="T10" fmla="*/ 0 w 25"/>
                  <a:gd name="T11" fmla="*/ 0 h 24"/>
                  <a:gd name="T12" fmla="*/ 0 w 25"/>
                  <a:gd name="T13" fmla="*/ 0 h 24"/>
                  <a:gd name="T14" fmla="*/ 0 w 25"/>
                  <a:gd name="T15" fmla="*/ 0 h 24"/>
                  <a:gd name="T16" fmla="*/ 0 w 25"/>
                  <a:gd name="T17" fmla="*/ 1 h 24"/>
                  <a:gd name="T18" fmla="*/ 0 w 25"/>
                  <a:gd name="T19" fmla="*/ 1 h 24"/>
                  <a:gd name="T20" fmla="*/ 0 w 25"/>
                  <a:gd name="T21" fmla="*/ 2 h 24"/>
                  <a:gd name="T22" fmla="*/ 0 w 25"/>
                  <a:gd name="T23" fmla="*/ 2 h 24"/>
                  <a:gd name="T24" fmla="*/ 1 w 25"/>
                  <a:gd name="T25" fmla="*/ 2 h 24"/>
                  <a:gd name="T26" fmla="*/ 1 w 25"/>
                  <a:gd name="T27" fmla="*/ 2 h 24"/>
                  <a:gd name="T28" fmla="*/ 2 w 25"/>
                  <a:gd name="T29" fmla="*/ 2 h 24"/>
                  <a:gd name="T30" fmla="*/ 2 w 25"/>
                  <a:gd name="T31" fmla="*/ 1 h 24"/>
                  <a:gd name="T32" fmla="*/ 2 w 25"/>
                  <a:gd name="T33" fmla="*/ 1 h 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
                  <a:gd name="T52" fmla="*/ 0 h 24"/>
                  <a:gd name="T53" fmla="*/ 25 w 25"/>
                  <a:gd name="T54" fmla="*/ 24 h 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 h="24">
                    <a:moveTo>
                      <a:pt x="25" y="12"/>
                    </a:moveTo>
                    <a:lnTo>
                      <a:pt x="24" y="8"/>
                    </a:lnTo>
                    <a:lnTo>
                      <a:pt x="22" y="4"/>
                    </a:lnTo>
                    <a:lnTo>
                      <a:pt x="18" y="0"/>
                    </a:lnTo>
                    <a:lnTo>
                      <a:pt x="13" y="0"/>
                    </a:lnTo>
                    <a:lnTo>
                      <a:pt x="8" y="0"/>
                    </a:lnTo>
                    <a:lnTo>
                      <a:pt x="4" y="4"/>
                    </a:lnTo>
                    <a:lnTo>
                      <a:pt x="1" y="8"/>
                    </a:lnTo>
                    <a:lnTo>
                      <a:pt x="0" y="12"/>
                    </a:lnTo>
                    <a:lnTo>
                      <a:pt x="1" y="17"/>
                    </a:lnTo>
                    <a:lnTo>
                      <a:pt x="4" y="21"/>
                    </a:lnTo>
                    <a:lnTo>
                      <a:pt x="8" y="23"/>
                    </a:lnTo>
                    <a:lnTo>
                      <a:pt x="13" y="24"/>
                    </a:lnTo>
                    <a:lnTo>
                      <a:pt x="18" y="23"/>
                    </a:lnTo>
                    <a:lnTo>
                      <a:pt x="22" y="21"/>
                    </a:lnTo>
                    <a:lnTo>
                      <a:pt x="24" y="17"/>
                    </a:lnTo>
                    <a:lnTo>
                      <a:pt x="25" y="12"/>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8" name="Freeform 17"/>
              <p:cNvSpPr>
                <a:spLocks/>
              </p:cNvSpPr>
              <p:nvPr/>
            </p:nvSpPr>
            <p:spPr bwMode="auto">
              <a:xfrm>
                <a:off x="3850" y="724"/>
                <a:ext cx="10" cy="10"/>
              </a:xfrm>
              <a:custGeom>
                <a:avLst/>
                <a:gdLst>
                  <a:gd name="T0" fmla="*/ 2 w 24"/>
                  <a:gd name="T1" fmla="*/ 1 h 24"/>
                  <a:gd name="T2" fmla="*/ 2 w 24"/>
                  <a:gd name="T3" fmla="*/ 0 h 24"/>
                  <a:gd name="T4" fmla="*/ 2 w 24"/>
                  <a:gd name="T5" fmla="*/ 0 h 24"/>
                  <a:gd name="T6" fmla="*/ 1 w 24"/>
                  <a:gd name="T7" fmla="*/ 0 h 24"/>
                  <a:gd name="T8" fmla="*/ 1 w 24"/>
                  <a:gd name="T9" fmla="*/ 0 h 24"/>
                  <a:gd name="T10" fmla="*/ 0 w 24"/>
                  <a:gd name="T11" fmla="*/ 0 h 24"/>
                  <a:gd name="T12" fmla="*/ 0 w 24"/>
                  <a:gd name="T13" fmla="*/ 0 h 24"/>
                  <a:gd name="T14" fmla="*/ 0 w 24"/>
                  <a:gd name="T15" fmla="*/ 0 h 24"/>
                  <a:gd name="T16" fmla="*/ 0 w 24"/>
                  <a:gd name="T17" fmla="*/ 1 h 24"/>
                  <a:gd name="T18" fmla="*/ 0 w 24"/>
                  <a:gd name="T19" fmla="*/ 1 h 24"/>
                  <a:gd name="T20" fmla="*/ 0 w 24"/>
                  <a:gd name="T21" fmla="*/ 2 h 24"/>
                  <a:gd name="T22" fmla="*/ 0 w 24"/>
                  <a:gd name="T23" fmla="*/ 2 h 24"/>
                  <a:gd name="T24" fmla="*/ 1 w 24"/>
                  <a:gd name="T25" fmla="*/ 2 h 24"/>
                  <a:gd name="T26" fmla="*/ 1 w 24"/>
                  <a:gd name="T27" fmla="*/ 2 h 24"/>
                  <a:gd name="T28" fmla="*/ 2 w 24"/>
                  <a:gd name="T29" fmla="*/ 2 h 24"/>
                  <a:gd name="T30" fmla="*/ 2 w 24"/>
                  <a:gd name="T31" fmla="*/ 1 h 24"/>
                  <a:gd name="T32" fmla="*/ 2 w 24"/>
                  <a:gd name="T33" fmla="*/ 1 h 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
                  <a:gd name="T52" fmla="*/ 0 h 24"/>
                  <a:gd name="T53" fmla="*/ 24 w 24"/>
                  <a:gd name="T54" fmla="*/ 24 h 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 h="24">
                    <a:moveTo>
                      <a:pt x="24" y="12"/>
                    </a:moveTo>
                    <a:lnTo>
                      <a:pt x="23" y="8"/>
                    </a:lnTo>
                    <a:lnTo>
                      <a:pt x="21" y="4"/>
                    </a:lnTo>
                    <a:lnTo>
                      <a:pt x="16" y="0"/>
                    </a:lnTo>
                    <a:lnTo>
                      <a:pt x="12" y="0"/>
                    </a:lnTo>
                    <a:lnTo>
                      <a:pt x="7" y="0"/>
                    </a:lnTo>
                    <a:lnTo>
                      <a:pt x="3" y="4"/>
                    </a:lnTo>
                    <a:lnTo>
                      <a:pt x="1" y="8"/>
                    </a:lnTo>
                    <a:lnTo>
                      <a:pt x="0" y="12"/>
                    </a:lnTo>
                    <a:lnTo>
                      <a:pt x="1" y="17"/>
                    </a:lnTo>
                    <a:lnTo>
                      <a:pt x="3" y="21"/>
                    </a:lnTo>
                    <a:lnTo>
                      <a:pt x="7" y="23"/>
                    </a:lnTo>
                    <a:lnTo>
                      <a:pt x="12" y="24"/>
                    </a:lnTo>
                    <a:lnTo>
                      <a:pt x="16" y="23"/>
                    </a:lnTo>
                    <a:lnTo>
                      <a:pt x="21" y="21"/>
                    </a:lnTo>
                    <a:lnTo>
                      <a:pt x="23" y="17"/>
                    </a:lnTo>
                    <a:lnTo>
                      <a:pt x="24" y="12"/>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9" name="Freeform 18"/>
              <p:cNvSpPr>
                <a:spLocks/>
              </p:cNvSpPr>
              <p:nvPr/>
            </p:nvSpPr>
            <p:spPr bwMode="auto">
              <a:xfrm>
                <a:off x="3828" y="724"/>
                <a:ext cx="11" cy="10"/>
              </a:xfrm>
              <a:custGeom>
                <a:avLst/>
                <a:gdLst>
                  <a:gd name="T0" fmla="*/ 2 w 25"/>
                  <a:gd name="T1" fmla="*/ 1 h 24"/>
                  <a:gd name="T2" fmla="*/ 2 w 25"/>
                  <a:gd name="T3" fmla="*/ 0 h 24"/>
                  <a:gd name="T4" fmla="*/ 2 w 25"/>
                  <a:gd name="T5" fmla="*/ 0 h 24"/>
                  <a:gd name="T6" fmla="*/ 1 w 25"/>
                  <a:gd name="T7" fmla="*/ 0 h 24"/>
                  <a:gd name="T8" fmla="*/ 1 w 25"/>
                  <a:gd name="T9" fmla="*/ 0 h 24"/>
                  <a:gd name="T10" fmla="*/ 0 w 25"/>
                  <a:gd name="T11" fmla="*/ 0 h 24"/>
                  <a:gd name="T12" fmla="*/ 0 w 25"/>
                  <a:gd name="T13" fmla="*/ 0 h 24"/>
                  <a:gd name="T14" fmla="*/ 0 w 25"/>
                  <a:gd name="T15" fmla="*/ 0 h 24"/>
                  <a:gd name="T16" fmla="*/ 0 w 25"/>
                  <a:gd name="T17" fmla="*/ 1 h 24"/>
                  <a:gd name="T18" fmla="*/ 0 w 25"/>
                  <a:gd name="T19" fmla="*/ 1 h 24"/>
                  <a:gd name="T20" fmla="*/ 0 w 25"/>
                  <a:gd name="T21" fmla="*/ 2 h 24"/>
                  <a:gd name="T22" fmla="*/ 0 w 25"/>
                  <a:gd name="T23" fmla="*/ 2 h 24"/>
                  <a:gd name="T24" fmla="*/ 1 w 25"/>
                  <a:gd name="T25" fmla="*/ 2 h 24"/>
                  <a:gd name="T26" fmla="*/ 1 w 25"/>
                  <a:gd name="T27" fmla="*/ 2 h 24"/>
                  <a:gd name="T28" fmla="*/ 2 w 25"/>
                  <a:gd name="T29" fmla="*/ 2 h 24"/>
                  <a:gd name="T30" fmla="*/ 2 w 25"/>
                  <a:gd name="T31" fmla="*/ 1 h 24"/>
                  <a:gd name="T32" fmla="*/ 2 w 25"/>
                  <a:gd name="T33" fmla="*/ 1 h 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
                  <a:gd name="T52" fmla="*/ 0 h 24"/>
                  <a:gd name="T53" fmla="*/ 25 w 25"/>
                  <a:gd name="T54" fmla="*/ 24 h 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 h="24">
                    <a:moveTo>
                      <a:pt x="25" y="12"/>
                    </a:moveTo>
                    <a:lnTo>
                      <a:pt x="24" y="8"/>
                    </a:lnTo>
                    <a:lnTo>
                      <a:pt x="21" y="4"/>
                    </a:lnTo>
                    <a:lnTo>
                      <a:pt x="17" y="0"/>
                    </a:lnTo>
                    <a:lnTo>
                      <a:pt x="13" y="0"/>
                    </a:lnTo>
                    <a:lnTo>
                      <a:pt x="7" y="0"/>
                    </a:lnTo>
                    <a:lnTo>
                      <a:pt x="3" y="4"/>
                    </a:lnTo>
                    <a:lnTo>
                      <a:pt x="1" y="8"/>
                    </a:lnTo>
                    <a:lnTo>
                      <a:pt x="0" y="12"/>
                    </a:lnTo>
                    <a:lnTo>
                      <a:pt x="1" y="17"/>
                    </a:lnTo>
                    <a:lnTo>
                      <a:pt x="3" y="21"/>
                    </a:lnTo>
                    <a:lnTo>
                      <a:pt x="7" y="23"/>
                    </a:lnTo>
                    <a:lnTo>
                      <a:pt x="13" y="24"/>
                    </a:lnTo>
                    <a:lnTo>
                      <a:pt x="17" y="23"/>
                    </a:lnTo>
                    <a:lnTo>
                      <a:pt x="21" y="21"/>
                    </a:lnTo>
                    <a:lnTo>
                      <a:pt x="24" y="17"/>
                    </a:lnTo>
                    <a:lnTo>
                      <a:pt x="25" y="12"/>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0" name="Freeform 19"/>
              <p:cNvSpPr>
                <a:spLocks/>
              </p:cNvSpPr>
              <p:nvPr/>
            </p:nvSpPr>
            <p:spPr bwMode="auto">
              <a:xfrm>
                <a:off x="3684" y="788"/>
                <a:ext cx="54" cy="9"/>
              </a:xfrm>
              <a:custGeom>
                <a:avLst/>
                <a:gdLst>
                  <a:gd name="T0" fmla="*/ 8 w 131"/>
                  <a:gd name="T1" fmla="*/ 1 h 24"/>
                  <a:gd name="T2" fmla="*/ 1 w 131"/>
                  <a:gd name="T3" fmla="*/ 1 h 24"/>
                  <a:gd name="T4" fmla="*/ 0 w 131"/>
                  <a:gd name="T5" fmla="*/ 1 h 24"/>
                  <a:gd name="T6" fmla="*/ 0 w 131"/>
                  <a:gd name="T7" fmla="*/ 1 h 24"/>
                  <a:gd name="T8" fmla="*/ 0 w 131"/>
                  <a:gd name="T9" fmla="*/ 1 h 24"/>
                  <a:gd name="T10" fmla="*/ 0 w 131"/>
                  <a:gd name="T11" fmla="*/ 1 h 24"/>
                  <a:gd name="T12" fmla="*/ 0 w 131"/>
                  <a:gd name="T13" fmla="*/ 0 h 24"/>
                  <a:gd name="T14" fmla="*/ 0 w 131"/>
                  <a:gd name="T15" fmla="*/ 0 h 24"/>
                  <a:gd name="T16" fmla="*/ 0 w 131"/>
                  <a:gd name="T17" fmla="*/ 0 h 24"/>
                  <a:gd name="T18" fmla="*/ 1 w 131"/>
                  <a:gd name="T19" fmla="*/ 0 h 24"/>
                  <a:gd name="T20" fmla="*/ 8 w 131"/>
                  <a:gd name="T21" fmla="*/ 0 h 24"/>
                  <a:gd name="T22" fmla="*/ 9 w 131"/>
                  <a:gd name="T23" fmla="*/ 0 h 24"/>
                  <a:gd name="T24" fmla="*/ 9 w 131"/>
                  <a:gd name="T25" fmla="*/ 0 h 24"/>
                  <a:gd name="T26" fmla="*/ 9 w 131"/>
                  <a:gd name="T27" fmla="*/ 0 h 24"/>
                  <a:gd name="T28" fmla="*/ 9 w 131"/>
                  <a:gd name="T29" fmla="*/ 1 h 24"/>
                  <a:gd name="T30" fmla="*/ 9 w 131"/>
                  <a:gd name="T31" fmla="*/ 1 h 24"/>
                  <a:gd name="T32" fmla="*/ 9 w 131"/>
                  <a:gd name="T33" fmla="*/ 1 h 24"/>
                  <a:gd name="T34" fmla="*/ 9 w 131"/>
                  <a:gd name="T35" fmla="*/ 1 h 24"/>
                  <a:gd name="T36" fmla="*/ 8 w 131"/>
                  <a:gd name="T37" fmla="*/ 1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1"/>
                  <a:gd name="T58" fmla="*/ 0 h 24"/>
                  <a:gd name="T59" fmla="*/ 131 w 131"/>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1" h="24">
                    <a:moveTo>
                      <a:pt x="120" y="24"/>
                    </a:moveTo>
                    <a:lnTo>
                      <a:pt x="12" y="24"/>
                    </a:lnTo>
                    <a:lnTo>
                      <a:pt x="7" y="22"/>
                    </a:lnTo>
                    <a:lnTo>
                      <a:pt x="3" y="19"/>
                    </a:lnTo>
                    <a:lnTo>
                      <a:pt x="1" y="16"/>
                    </a:lnTo>
                    <a:lnTo>
                      <a:pt x="0" y="12"/>
                    </a:lnTo>
                    <a:lnTo>
                      <a:pt x="1" y="7"/>
                    </a:lnTo>
                    <a:lnTo>
                      <a:pt x="3" y="4"/>
                    </a:lnTo>
                    <a:lnTo>
                      <a:pt x="7" y="0"/>
                    </a:lnTo>
                    <a:lnTo>
                      <a:pt x="12" y="0"/>
                    </a:lnTo>
                    <a:lnTo>
                      <a:pt x="120" y="0"/>
                    </a:lnTo>
                    <a:lnTo>
                      <a:pt x="124" y="0"/>
                    </a:lnTo>
                    <a:lnTo>
                      <a:pt x="128" y="4"/>
                    </a:lnTo>
                    <a:lnTo>
                      <a:pt x="130" y="7"/>
                    </a:lnTo>
                    <a:lnTo>
                      <a:pt x="131" y="12"/>
                    </a:lnTo>
                    <a:lnTo>
                      <a:pt x="130" y="16"/>
                    </a:lnTo>
                    <a:lnTo>
                      <a:pt x="128" y="19"/>
                    </a:lnTo>
                    <a:lnTo>
                      <a:pt x="124" y="22"/>
                    </a:lnTo>
                    <a:lnTo>
                      <a:pt x="120" y="2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1" name="Freeform 20"/>
              <p:cNvSpPr>
                <a:spLocks/>
              </p:cNvSpPr>
              <p:nvPr/>
            </p:nvSpPr>
            <p:spPr bwMode="auto">
              <a:xfrm>
                <a:off x="3684" y="764"/>
                <a:ext cx="54" cy="9"/>
              </a:xfrm>
              <a:custGeom>
                <a:avLst/>
                <a:gdLst>
                  <a:gd name="T0" fmla="*/ 8 w 131"/>
                  <a:gd name="T1" fmla="*/ 2 h 23"/>
                  <a:gd name="T2" fmla="*/ 1 w 131"/>
                  <a:gd name="T3" fmla="*/ 2 h 23"/>
                  <a:gd name="T4" fmla="*/ 0 w 131"/>
                  <a:gd name="T5" fmla="*/ 2 h 23"/>
                  <a:gd name="T6" fmla="*/ 0 w 131"/>
                  <a:gd name="T7" fmla="*/ 1 h 23"/>
                  <a:gd name="T8" fmla="*/ 0 w 131"/>
                  <a:gd name="T9" fmla="*/ 1 h 23"/>
                  <a:gd name="T10" fmla="*/ 0 w 131"/>
                  <a:gd name="T11" fmla="*/ 1 h 23"/>
                  <a:gd name="T12" fmla="*/ 0 w 131"/>
                  <a:gd name="T13" fmla="*/ 0 h 23"/>
                  <a:gd name="T14" fmla="*/ 0 w 131"/>
                  <a:gd name="T15" fmla="*/ 0 h 23"/>
                  <a:gd name="T16" fmla="*/ 0 w 131"/>
                  <a:gd name="T17" fmla="*/ 0 h 23"/>
                  <a:gd name="T18" fmla="*/ 1 w 131"/>
                  <a:gd name="T19" fmla="*/ 0 h 23"/>
                  <a:gd name="T20" fmla="*/ 8 w 131"/>
                  <a:gd name="T21" fmla="*/ 0 h 23"/>
                  <a:gd name="T22" fmla="*/ 9 w 131"/>
                  <a:gd name="T23" fmla="*/ 0 h 23"/>
                  <a:gd name="T24" fmla="*/ 9 w 131"/>
                  <a:gd name="T25" fmla="*/ 0 h 23"/>
                  <a:gd name="T26" fmla="*/ 9 w 131"/>
                  <a:gd name="T27" fmla="*/ 0 h 23"/>
                  <a:gd name="T28" fmla="*/ 9 w 131"/>
                  <a:gd name="T29" fmla="*/ 1 h 23"/>
                  <a:gd name="T30" fmla="*/ 9 w 131"/>
                  <a:gd name="T31" fmla="*/ 1 h 23"/>
                  <a:gd name="T32" fmla="*/ 9 w 131"/>
                  <a:gd name="T33" fmla="*/ 1 h 23"/>
                  <a:gd name="T34" fmla="*/ 9 w 131"/>
                  <a:gd name="T35" fmla="*/ 2 h 23"/>
                  <a:gd name="T36" fmla="*/ 8 w 131"/>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1"/>
                  <a:gd name="T58" fmla="*/ 0 h 23"/>
                  <a:gd name="T59" fmla="*/ 131 w 131"/>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1" h="23">
                    <a:moveTo>
                      <a:pt x="120" y="23"/>
                    </a:moveTo>
                    <a:lnTo>
                      <a:pt x="12" y="23"/>
                    </a:lnTo>
                    <a:lnTo>
                      <a:pt x="7" y="22"/>
                    </a:lnTo>
                    <a:lnTo>
                      <a:pt x="3" y="20"/>
                    </a:lnTo>
                    <a:lnTo>
                      <a:pt x="1" y="17"/>
                    </a:lnTo>
                    <a:lnTo>
                      <a:pt x="0" y="11"/>
                    </a:lnTo>
                    <a:lnTo>
                      <a:pt x="1" y="7"/>
                    </a:lnTo>
                    <a:lnTo>
                      <a:pt x="3" y="4"/>
                    </a:lnTo>
                    <a:lnTo>
                      <a:pt x="7" y="1"/>
                    </a:lnTo>
                    <a:lnTo>
                      <a:pt x="12" y="0"/>
                    </a:lnTo>
                    <a:lnTo>
                      <a:pt x="120" y="0"/>
                    </a:lnTo>
                    <a:lnTo>
                      <a:pt x="124" y="1"/>
                    </a:lnTo>
                    <a:lnTo>
                      <a:pt x="128" y="4"/>
                    </a:lnTo>
                    <a:lnTo>
                      <a:pt x="130" y="7"/>
                    </a:lnTo>
                    <a:lnTo>
                      <a:pt x="131" y="11"/>
                    </a:lnTo>
                    <a:lnTo>
                      <a:pt x="130" y="17"/>
                    </a:lnTo>
                    <a:lnTo>
                      <a:pt x="128" y="20"/>
                    </a:lnTo>
                    <a:lnTo>
                      <a:pt x="124" y="22"/>
                    </a:lnTo>
                    <a:lnTo>
                      <a:pt x="120"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2" name="Freeform 21"/>
              <p:cNvSpPr>
                <a:spLocks/>
              </p:cNvSpPr>
              <p:nvPr/>
            </p:nvSpPr>
            <p:spPr bwMode="auto">
              <a:xfrm>
                <a:off x="3684" y="812"/>
                <a:ext cx="54" cy="10"/>
              </a:xfrm>
              <a:custGeom>
                <a:avLst/>
                <a:gdLst>
                  <a:gd name="T0" fmla="*/ 8 w 131"/>
                  <a:gd name="T1" fmla="*/ 2 h 23"/>
                  <a:gd name="T2" fmla="*/ 1 w 131"/>
                  <a:gd name="T3" fmla="*/ 2 h 23"/>
                  <a:gd name="T4" fmla="*/ 0 w 131"/>
                  <a:gd name="T5" fmla="*/ 2 h 23"/>
                  <a:gd name="T6" fmla="*/ 0 w 131"/>
                  <a:gd name="T7" fmla="*/ 2 h 23"/>
                  <a:gd name="T8" fmla="*/ 0 w 131"/>
                  <a:gd name="T9" fmla="*/ 1 h 23"/>
                  <a:gd name="T10" fmla="*/ 0 w 131"/>
                  <a:gd name="T11" fmla="*/ 1 h 23"/>
                  <a:gd name="T12" fmla="*/ 0 w 131"/>
                  <a:gd name="T13" fmla="*/ 0 h 23"/>
                  <a:gd name="T14" fmla="*/ 0 w 131"/>
                  <a:gd name="T15" fmla="*/ 0 h 23"/>
                  <a:gd name="T16" fmla="*/ 0 w 131"/>
                  <a:gd name="T17" fmla="*/ 0 h 23"/>
                  <a:gd name="T18" fmla="*/ 1 w 131"/>
                  <a:gd name="T19" fmla="*/ 0 h 23"/>
                  <a:gd name="T20" fmla="*/ 8 w 131"/>
                  <a:gd name="T21" fmla="*/ 0 h 23"/>
                  <a:gd name="T22" fmla="*/ 9 w 131"/>
                  <a:gd name="T23" fmla="*/ 0 h 23"/>
                  <a:gd name="T24" fmla="*/ 9 w 131"/>
                  <a:gd name="T25" fmla="*/ 0 h 23"/>
                  <a:gd name="T26" fmla="*/ 9 w 131"/>
                  <a:gd name="T27" fmla="*/ 0 h 23"/>
                  <a:gd name="T28" fmla="*/ 9 w 131"/>
                  <a:gd name="T29" fmla="*/ 1 h 23"/>
                  <a:gd name="T30" fmla="*/ 9 w 131"/>
                  <a:gd name="T31" fmla="*/ 1 h 23"/>
                  <a:gd name="T32" fmla="*/ 9 w 131"/>
                  <a:gd name="T33" fmla="*/ 2 h 23"/>
                  <a:gd name="T34" fmla="*/ 9 w 131"/>
                  <a:gd name="T35" fmla="*/ 2 h 23"/>
                  <a:gd name="T36" fmla="*/ 8 w 131"/>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1"/>
                  <a:gd name="T58" fmla="*/ 0 h 23"/>
                  <a:gd name="T59" fmla="*/ 131 w 131"/>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1" h="23">
                    <a:moveTo>
                      <a:pt x="120" y="23"/>
                    </a:moveTo>
                    <a:lnTo>
                      <a:pt x="12" y="23"/>
                    </a:lnTo>
                    <a:lnTo>
                      <a:pt x="7" y="22"/>
                    </a:lnTo>
                    <a:lnTo>
                      <a:pt x="3" y="20"/>
                    </a:lnTo>
                    <a:lnTo>
                      <a:pt x="1" y="16"/>
                    </a:lnTo>
                    <a:lnTo>
                      <a:pt x="0" y="12"/>
                    </a:lnTo>
                    <a:lnTo>
                      <a:pt x="1" y="7"/>
                    </a:lnTo>
                    <a:lnTo>
                      <a:pt x="3" y="3"/>
                    </a:lnTo>
                    <a:lnTo>
                      <a:pt x="7" y="1"/>
                    </a:lnTo>
                    <a:lnTo>
                      <a:pt x="12" y="0"/>
                    </a:lnTo>
                    <a:lnTo>
                      <a:pt x="120" y="0"/>
                    </a:lnTo>
                    <a:lnTo>
                      <a:pt x="124" y="1"/>
                    </a:lnTo>
                    <a:lnTo>
                      <a:pt x="128" y="3"/>
                    </a:lnTo>
                    <a:lnTo>
                      <a:pt x="130" y="7"/>
                    </a:lnTo>
                    <a:lnTo>
                      <a:pt x="131" y="12"/>
                    </a:lnTo>
                    <a:lnTo>
                      <a:pt x="130" y="16"/>
                    </a:lnTo>
                    <a:lnTo>
                      <a:pt x="128" y="20"/>
                    </a:lnTo>
                    <a:lnTo>
                      <a:pt x="124" y="22"/>
                    </a:lnTo>
                    <a:lnTo>
                      <a:pt x="120"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3" name="Freeform 22"/>
              <p:cNvSpPr>
                <a:spLocks/>
              </p:cNvSpPr>
              <p:nvPr/>
            </p:nvSpPr>
            <p:spPr bwMode="auto">
              <a:xfrm>
                <a:off x="3658" y="886"/>
                <a:ext cx="242" cy="9"/>
              </a:xfrm>
              <a:custGeom>
                <a:avLst/>
                <a:gdLst>
                  <a:gd name="T0" fmla="*/ 40 w 587"/>
                  <a:gd name="T1" fmla="*/ 2 h 23"/>
                  <a:gd name="T2" fmla="*/ 1 w 587"/>
                  <a:gd name="T3" fmla="*/ 2 h 23"/>
                  <a:gd name="T4" fmla="*/ 0 w 587"/>
                  <a:gd name="T5" fmla="*/ 2 h 23"/>
                  <a:gd name="T6" fmla="*/ 0 w 587"/>
                  <a:gd name="T7" fmla="*/ 1 h 23"/>
                  <a:gd name="T8" fmla="*/ 0 w 587"/>
                  <a:gd name="T9" fmla="*/ 1 h 23"/>
                  <a:gd name="T10" fmla="*/ 0 w 587"/>
                  <a:gd name="T11" fmla="*/ 1 h 23"/>
                  <a:gd name="T12" fmla="*/ 0 w 587"/>
                  <a:gd name="T13" fmla="*/ 0 h 23"/>
                  <a:gd name="T14" fmla="*/ 0 w 587"/>
                  <a:gd name="T15" fmla="*/ 0 h 23"/>
                  <a:gd name="T16" fmla="*/ 0 w 587"/>
                  <a:gd name="T17" fmla="*/ 0 h 23"/>
                  <a:gd name="T18" fmla="*/ 1 w 587"/>
                  <a:gd name="T19" fmla="*/ 0 h 23"/>
                  <a:gd name="T20" fmla="*/ 40 w 587"/>
                  <a:gd name="T21" fmla="*/ 0 h 23"/>
                  <a:gd name="T22" fmla="*/ 41 w 587"/>
                  <a:gd name="T23" fmla="*/ 0 h 23"/>
                  <a:gd name="T24" fmla="*/ 41 w 587"/>
                  <a:gd name="T25" fmla="*/ 0 h 23"/>
                  <a:gd name="T26" fmla="*/ 41 w 587"/>
                  <a:gd name="T27" fmla="*/ 0 h 23"/>
                  <a:gd name="T28" fmla="*/ 41 w 587"/>
                  <a:gd name="T29" fmla="*/ 1 h 23"/>
                  <a:gd name="T30" fmla="*/ 41 w 587"/>
                  <a:gd name="T31" fmla="*/ 1 h 23"/>
                  <a:gd name="T32" fmla="*/ 41 w 587"/>
                  <a:gd name="T33" fmla="*/ 1 h 23"/>
                  <a:gd name="T34" fmla="*/ 41 w 587"/>
                  <a:gd name="T35" fmla="*/ 2 h 23"/>
                  <a:gd name="T36" fmla="*/ 40 w 587"/>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7"/>
                  <a:gd name="T58" fmla="*/ 0 h 23"/>
                  <a:gd name="T59" fmla="*/ 587 w 587"/>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7" h="23">
                    <a:moveTo>
                      <a:pt x="576" y="23"/>
                    </a:moveTo>
                    <a:lnTo>
                      <a:pt x="12" y="23"/>
                    </a:lnTo>
                    <a:lnTo>
                      <a:pt x="8" y="22"/>
                    </a:lnTo>
                    <a:lnTo>
                      <a:pt x="5" y="19"/>
                    </a:lnTo>
                    <a:lnTo>
                      <a:pt x="1" y="16"/>
                    </a:lnTo>
                    <a:lnTo>
                      <a:pt x="0" y="12"/>
                    </a:lnTo>
                    <a:lnTo>
                      <a:pt x="1" y="6"/>
                    </a:lnTo>
                    <a:lnTo>
                      <a:pt x="5" y="3"/>
                    </a:lnTo>
                    <a:lnTo>
                      <a:pt x="8" y="0"/>
                    </a:lnTo>
                    <a:lnTo>
                      <a:pt x="12" y="0"/>
                    </a:lnTo>
                    <a:lnTo>
                      <a:pt x="576" y="0"/>
                    </a:lnTo>
                    <a:lnTo>
                      <a:pt x="580" y="0"/>
                    </a:lnTo>
                    <a:lnTo>
                      <a:pt x="584" y="3"/>
                    </a:lnTo>
                    <a:lnTo>
                      <a:pt x="586" y="6"/>
                    </a:lnTo>
                    <a:lnTo>
                      <a:pt x="587" y="12"/>
                    </a:lnTo>
                    <a:lnTo>
                      <a:pt x="586" y="16"/>
                    </a:lnTo>
                    <a:lnTo>
                      <a:pt x="584" y="19"/>
                    </a:lnTo>
                    <a:lnTo>
                      <a:pt x="580" y="22"/>
                    </a:lnTo>
                    <a:lnTo>
                      <a:pt x="576"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4" name="Freeform 23"/>
              <p:cNvSpPr>
                <a:spLocks/>
              </p:cNvSpPr>
              <p:nvPr/>
            </p:nvSpPr>
            <p:spPr bwMode="auto">
              <a:xfrm>
                <a:off x="3658" y="934"/>
                <a:ext cx="242" cy="10"/>
              </a:xfrm>
              <a:custGeom>
                <a:avLst/>
                <a:gdLst>
                  <a:gd name="T0" fmla="*/ 40 w 587"/>
                  <a:gd name="T1" fmla="*/ 2 h 24"/>
                  <a:gd name="T2" fmla="*/ 1 w 587"/>
                  <a:gd name="T3" fmla="*/ 2 h 24"/>
                  <a:gd name="T4" fmla="*/ 0 w 587"/>
                  <a:gd name="T5" fmla="*/ 2 h 24"/>
                  <a:gd name="T6" fmla="*/ 0 w 587"/>
                  <a:gd name="T7" fmla="*/ 1 h 24"/>
                  <a:gd name="T8" fmla="*/ 0 w 587"/>
                  <a:gd name="T9" fmla="*/ 1 h 24"/>
                  <a:gd name="T10" fmla="*/ 0 w 587"/>
                  <a:gd name="T11" fmla="*/ 1 h 24"/>
                  <a:gd name="T12" fmla="*/ 0 w 587"/>
                  <a:gd name="T13" fmla="*/ 0 h 24"/>
                  <a:gd name="T14" fmla="*/ 0 w 587"/>
                  <a:gd name="T15" fmla="*/ 0 h 24"/>
                  <a:gd name="T16" fmla="*/ 0 w 587"/>
                  <a:gd name="T17" fmla="*/ 0 h 24"/>
                  <a:gd name="T18" fmla="*/ 1 w 587"/>
                  <a:gd name="T19" fmla="*/ 0 h 24"/>
                  <a:gd name="T20" fmla="*/ 40 w 587"/>
                  <a:gd name="T21" fmla="*/ 0 h 24"/>
                  <a:gd name="T22" fmla="*/ 41 w 587"/>
                  <a:gd name="T23" fmla="*/ 0 h 24"/>
                  <a:gd name="T24" fmla="*/ 41 w 587"/>
                  <a:gd name="T25" fmla="*/ 0 h 24"/>
                  <a:gd name="T26" fmla="*/ 41 w 587"/>
                  <a:gd name="T27" fmla="*/ 0 h 24"/>
                  <a:gd name="T28" fmla="*/ 41 w 587"/>
                  <a:gd name="T29" fmla="*/ 1 h 24"/>
                  <a:gd name="T30" fmla="*/ 41 w 587"/>
                  <a:gd name="T31" fmla="*/ 1 h 24"/>
                  <a:gd name="T32" fmla="*/ 41 w 587"/>
                  <a:gd name="T33" fmla="*/ 1 h 24"/>
                  <a:gd name="T34" fmla="*/ 41 w 587"/>
                  <a:gd name="T35" fmla="*/ 2 h 24"/>
                  <a:gd name="T36" fmla="*/ 40 w 587"/>
                  <a:gd name="T37" fmla="*/ 2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7"/>
                  <a:gd name="T58" fmla="*/ 0 h 24"/>
                  <a:gd name="T59" fmla="*/ 587 w 587"/>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7" h="24">
                    <a:moveTo>
                      <a:pt x="576" y="24"/>
                    </a:moveTo>
                    <a:lnTo>
                      <a:pt x="12" y="24"/>
                    </a:lnTo>
                    <a:lnTo>
                      <a:pt x="8" y="22"/>
                    </a:lnTo>
                    <a:lnTo>
                      <a:pt x="5" y="20"/>
                    </a:lnTo>
                    <a:lnTo>
                      <a:pt x="1" y="16"/>
                    </a:lnTo>
                    <a:lnTo>
                      <a:pt x="0" y="12"/>
                    </a:lnTo>
                    <a:lnTo>
                      <a:pt x="1" y="8"/>
                    </a:lnTo>
                    <a:lnTo>
                      <a:pt x="5" y="4"/>
                    </a:lnTo>
                    <a:lnTo>
                      <a:pt x="8" y="2"/>
                    </a:lnTo>
                    <a:lnTo>
                      <a:pt x="12" y="0"/>
                    </a:lnTo>
                    <a:lnTo>
                      <a:pt x="576" y="0"/>
                    </a:lnTo>
                    <a:lnTo>
                      <a:pt x="580" y="2"/>
                    </a:lnTo>
                    <a:lnTo>
                      <a:pt x="584" y="4"/>
                    </a:lnTo>
                    <a:lnTo>
                      <a:pt x="586" y="8"/>
                    </a:lnTo>
                    <a:lnTo>
                      <a:pt x="587" y="12"/>
                    </a:lnTo>
                    <a:lnTo>
                      <a:pt x="586" y="16"/>
                    </a:lnTo>
                    <a:lnTo>
                      <a:pt x="584" y="20"/>
                    </a:lnTo>
                    <a:lnTo>
                      <a:pt x="580" y="22"/>
                    </a:lnTo>
                    <a:lnTo>
                      <a:pt x="576" y="2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5" name="Freeform 24"/>
              <p:cNvSpPr>
                <a:spLocks/>
              </p:cNvSpPr>
              <p:nvPr/>
            </p:nvSpPr>
            <p:spPr bwMode="auto">
              <a:xfrm>
                <a:off x="3658" y="910"/>
                <a:ext cx="242" cy="9"/>
              </a:xfrm>
              <a:custGeom>
                <a:avLst/>
                <a:gdLst>
                  <a:gd name="T0" fmla="*/ 40 w 587"/>
                  <a:gd name="T1" fmla="*/ 2 h 23"/>
                  <a:gd name="T2" fmla="*/ 1 w 587"/>
                  <a:gd name="T3" fmla="*/ 2 h 23"/>
                  <a:gd name="T4" fmla="*/ 0 w 587"/>
                  <a:gd name="T5" fmla="*/ 2 h 23"/>
                  <a:gd name="T6" fmla="*/ 0 w 587"/>
                  <a:gd name="T7" fmla="*/ 1 h 23"/>
                  <a:gd name="T8" fmla="*/ 0 w 587"/>
                  <a:gd name="T9" fmla="*/ 1 h 23"/>
                  <a:gd name="T10" fmla="*/ 0 w 587"/>
                  <a:gd name="T11" fmla="*/ 1 h 23"/>
                  <a:gd name="T12" fmla="*/ 0 w 587"/>
                  <a:gd name="T13" fmla="*/ 0 h 23"/>
                  <a:gd name="T14" fmla="*/ 0 w 587"/>
                  <a:gd name="T15" fmla="*/ 0 h 23"/>
                  <a:gd name="T16" fmla="*/ 0 w 587"/>
                  <a:gd name="T17" fmla="*/ 0 h 23"/>
                  <a:gd name="T18" fmla="*/ 1 w 587"/>
                  <a:gd name="T19" fmla="*/ 0 h 23"/>
                  <a:gd name="T20" fmla="*/ 40 w 587"/>
                  <a:gd name="T21" fmla="*/ 0 h 23"/>
                  <a:gd name="T22" fmla="*/ 41 w 587"/>
                  <a:gd name="T23" fmla="*/ 0 h 23"/>
                  <a:gd name="T24" fmla="*/ 41 w 587"/>
                  <a:gd name="T25" fmla="*/ 0 h 23"/>
                  <a:gd name="T26" fmla="*/ 41 w 587"/>
                  <a:gd name="T27" fmla="*/ 0 h 23"/>
                  <a:gd name="T28" fmla="*/ 41 w 587"/>
                  <a:gd name="T29" fmla="*/ 1 h 23"/>
                  <a:gd name="T30" fmla="*/ 41 w 587"/>
                  <a:gd name="T31" fmla="*/ 1 h 23"/>
                  <a:gd name="T32" fmla="*/ 41 w 587"/>
                  <a:gd name="T33" fmla="*/ 1 h 23"/>
                  <a:gd name="T34" fmla="*/ 41 w 587"/>
                  <a:gd name="T35" fmla="*/ 2 h 23"/>
                  <a:gd name="T36" fmla="*/ 40 w 587"/>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7"/>
                  <a:gd name="T58" fmla="*/ 0 h 23"/>
                  <a:gd name="T59" fmla="*/ 587 w 587"/>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7" h="23">
                    <a:moveTo>
                      <a:pt x="576" y="23"/>
                    </a:moveTo>
                    <a:lnTo>
                      <a:pt x="12" y="23"/>
                    </a:lnTo>
                    <a:lnTo>
                      <a:pt x="8" y="22"/>
                    </a:lnTo>
                    <a:lnTo>
                      <a:pt x="5" y="20"/>
                    </a:lnTo>
                    <a:lnTo>
                      <a:pt x="1" y="16"/>
                    </a:lnTo>
                    <a:lnTo>
                      <a:pt x="0" y="11"/>
                    </a:lnTo>
                    <a:lnTo>
                      <a:pt x="1" y="7"/>
                    </a:lnTo>
                    <a:lnTo>
                      <a:pt x="5" y="3"/>
                    </a:lnTo>
                    <a:lnTo>
                      <a:pt x="8" y="1"/>
                    </a:lnTo>
                    <a:lnTo>
                      <a:pt x="12" y="0"/>
                    </a:lnTo>
                    <a:lnTo>
                      <a:pt x="576" y="0"/>
                    </a:lnTo>
                    <a:lnTo>
                      <a:pt x="580" y="1"/>
                    </a:lnTo>
                    <a:lnTo>
                      <a:pt x="584" y="3"/>
                    </a:lnTo>
                    <a:lnTo>
                      <a:pt x="586" y="7"/>
                    </a:lnTo>
                    <a:lnTo>
                      <a:pt x="587" y="11"/>
                    </a:lnTo>
                    <a:lnTo>
                      <a:pt x="586" y="16"/>
                    </a:lnTo>
                    <a:lnTo>
                      <a:pt x="584" y="20"/>
                    </a:lnTo>
                    <a:lnTo>
                      <a:pt x="580" y="22"/>
                    </a:lnTo>
                    <a:lnTo>
                      <a:pt x="576"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grpSp>
      </p:grpSp>
      <p:grpSp>
        <p:nvGrpSpPr>
          <p:cNvPr id="48" name="Group 47"/>
          <p:cNvGrpSpPr/>
          <p:nvPr/>
        </p:nvGrpSpPr>
        <p:grpSpPr>
          <a:xfrm>
            <a:off x="1356403" y="677396"/>
            <a:ext cx="911325" cy="911326"/>
            <a:chOff x="2661700" y="2683706"/>
            <a:chExt cx="911325" cy="911326"/>
          </a:xfrm>
          <a:solidFill>
            <a:schemeClr val="bg1"/>
          </a:solidFill>
        </p:grpSpPr>
        <p:sp>
          <p:nvSpPr>
            <p:cNvPr id="49" name="Oval 48"/>
            <p:cNvSpPr/>
            <p:nvPr/>
          </p:nvSpPr>
          <p:spPr>
            <a:xfrm>
              <a:off x="2661700" y="2683706"/>
              <a:ext cx="911325" cy="911326"/>
            </a:xfrm>
            <a:prstGeom prst="ellipse">
              <a:avLst/>
            </a:prstGeom>
            <a:solidFill>
              <a:srgbClr val="FFFFFF"/>
            </a:solidFill>
            <a:ln>
              <a:noFill/>
            </a:ln>
          </p:spPr>
          <p:txBody>
            <a:bodyPr wrap="square" lIns="0" tIns="0" rIns="0" bIns="0" rtlCol="0" anchor="ctr">
              <a:noAutofit/>
            </a:bodyPr>
            <a:lstStyle/>
            <a:p>
              <a:pPr algn="ctr" defTabSz="457200" fontAlgn="auto">
                <a:spcBef>
                  <a:spcPts val="0"/>
                </a:spcBef>
                <a:spcAft>
                  <a:spcPts val="0"/>
                </a:spcAft>
              </a:pPr>
              <a:endParaRPr lang="en-US" sz="1200" b="0" dirty="0">
                <a:solidFill>
                  <a:srgbClr val="000000"/>
                </a:solidFill>
                <a:latin typeface="Arial"/>
                <a:ea typeface=""/>
                <a:cs typeface="Arial" charset="0"/>
              </a:endParaRPr>
            </a:p>
          </p:txBody>
        </p:sp>
        <p:grpSp>
          <p:nvGrpSpPr>
            <p:cNvPr id="50" name="Group 25"/>
            <p:cNvGrpSpPr>
              <a:grpSpLocks/>
            </p:cNvGrpSpPr>
            <p:nvPr/>
          </p:nvGrpSpPr>
          <p:grpSpPr bwMode="auto">
            <a:xfrm>
              <a:off x="2968872" y="2868374"/>
              <a:ext cx="296979" cy="541989"/>
              <a:chOff x="3589" y="1491"/>
              <a:chExt cx="227" cy="414"/>
            </a:xfrm>
            <a:grpFill/>
          </p:grpSpPr>
          <p:sp>
            <p:nvSpPr>
              <p:cNvPr id="51" name="Freeform 28"/>
              <p:cNvSpPr>
                <a:spLocks/>
              </p:cNvSpPr>
              <p:nvPr/>
            </p:nvSpPr>
            <p:spPr bwMode="auto">
              <a:xfrm>
                <a:off x="3675" y="1849"/>
                <a:ext cx="56" cy="56"/>
              </a:xfrm>
              <a:custGeom>
                <a:avLst/>
                <a:gdLst>
                  <a:gd name="T0" fmla="*/ 14 w 111"/>
                  <a:gd name="T1" fmla="*/ 7 h 112"/>
                  <a:gd name="T2" fmla="*/ 14 w 111"/>
                  <a:gd name="T3" fmla="*/ 7 h 112"/>
                  <a:gd name="T4" fmla="*/ 14 w 111"/>
                  <a:gd name="T5" fmla="*/ 6 h 112"/>
                  <a:gd name="T6" fmla="*/ 14 w 111"/>
                  <a:gd name="T7" fmla="*/ 5 h 112"/>
                  <a:gd name="T8" fmla="*/ 14 w 111"/>
                  <a:gd name="T9" fmla="*/ 5 h 112"/>
                  <a:gd name="T10" fmla="*/ 13 w 111"/>
                  <a:gd name="T11" fmla="*/ 4 h 112"/>
                  <a:gd name="T12" fmla="*/ 12 w 111"/>
                  <a:gd name="T13" fmla="*/ 3 h 112"/>
                  <a:gd name="T14" fmla="*/ 11 w 111"/>
                  <a:gd name="T15" fmla="*/ 2 h 112"/>
                  <a:gd name="T16" fmla="*/ 10 w 111"/>
                  <a:gd name="T17" fmla="*/ 1 h 112"/>
                  <a:gd name="T18" fmla="*/ 9 w 111"/>
                  <a:gd name="T19" fmla="*/ 1 h 112"/>
                  <a:gd name="T20" fmla="*/ 9 w 111"/>
                  <a:gd name="T21" fmla="*/ 1 h 112"/>
                  <a:gd name="T22" fmla="*/ 8 w 111"/>
                  <a:gd name="T23" fmla="*/ 1 h 112"/>
                  <a:gd name="T24" fmla="*/ 7 w 111"/>
                  <a:gd name="T25" fmla="*/ 0 h 112"/>
                  <a:gd name="T26" fmla="*/ 7 w 111"/>
                  <a:gd name="T27" fmla="*/ 1 h 112"/>
                  <a:gd name="T28" fmla="*/ 6 w 111"/>
                  <a:gd name="T29" fmla="*/ 1 h 112"/>
                  <a:gd name="T30" fmla="*/ 5 w 111"/>
                  <a:gd name="T31" fmla="*/ 1 h 112"/>
                  <a:gd name="T32" fmla="*/ 5 w 111"/>
                  <a:gd name="T33" fmla="*/ 1 h 112"/>
                  <a:gd name="T34" fmla="*/ 3 w 111"/>
                  <a:gd name="T35" fmla="*/ 2 h 112"/>
                  <a:gd name="T36" fmla="*/ 2 w 111"/>
                  <a:gd name="T37" fmla="*/ 3 h 112"/>
                  <a:gd name="T38" fmla="*/ 2 w 111"/>
                  <a:gd name="T39" fmla="*/ 4 h 112"/>
                  <a:gd name="T40" fmla="*/ 1 w 111"/>
                  <a:gd name="T41" fmla="*/ 5 h 112"/>
                  <a:gd name="T42" fmla="*/ 1 w 111"/>
                  <a:gd name="T43" fmla="*/ 5 h 112"/>
                  <a:gd name="T44" fmla="*/ 1 w 111"/>
                  <a:gd name="T45" fmla="*/ 6 h 112"/>
                  <a:gd name="T46" fmla="*/ 0 w 111"/>
                  <a:gd name="T47" fmla="*/ 7 h 112"/>
                  <a:gd name="T48" fmla="*/ 0 w 111"/>
                  <a:gd name="T49" fmla="*/ 7 h 112"/>
                  <a:gd name="T50" fmla="*/ 0 w 111"/>
                  <a:gd name="T51" fmla="*/ 7 h 112"/>
                  <a:gd name="T52" fmla="*/ 1 w 111"/>
                  <a:gd name="T53" fmla="*/ 9 h 112"/>
                  <a:gd name="T54" fmla="*/ 1 w 111"/>
                  <a:gd name="T55" fmla="*/ 9 h 112"/>
                  <a:gd name="T56" fmla="*/ 1 w 111"/>
                  <a:gd name="T57" fmla="*/ 10 h 112"/>
                  <a:gd name="T58" fmla="*/ 2 w 111"/>
                  <a:gd name="T59" fmla="*/ 11 h 112"/>
                  <a:gd name="T60" fmla="*/ 2 w 111"/>
                  <a:gd name="T61" fmla="*/ 12 h 112"/>
                  <a:gd name="T62" fmla="*/ 3 w 111"/>
                  <a:gd name="T63" fmla="*/ 13 h 112"/>
                  <a:gd name="T64" fmla="*/ 5 w 111"/>
                  <a:gd name="T65" fmla="*/ 14 h 112"/>
                  <a:gd name="T66" fmla="*/ 5 w 111"/>
                  <a:gd name="T67" fmla="*/ 14 h 112"/>
                  <a:gd name="T68" fmla="*/ 6 w 111"/>
                  <a:gd name="T69" fmla="*/ 14 h 112"/>
                  <a:gd name="T70" fmla="*/ 7 w 111"/>
                  <a:gd name="T71" fmla="*/ 14 h 112"/>
                  <a:gd name="T72" fmla="*/ 7 w 111"/>
                  <a:gd name="T73" fmla="*/ 14 h 112"/>
                  <a:gd name="T74" fmla="*/ 8 w 111"/>
                  <a:gd name="T75" fmla="*/ 14 h 112"/>
                  <a:gd name="T76" fmla="*/ 9 w 111"/>
                  <a:gd name="T77" fmla="*/ 14 h 112"/>
                  <a:gd name="T78" fmla="*/ 9 w 111"/>
                  <a:gd name="T79" fmla="*/ 14 h 112"/>
                  <a:gd name="T80" fmla="*/ 10 w 111"/>
                  <a:gd name="T81" fmla="*/ 14 h 112"/>
                  <a:gd name="T82" fmla="*/ 11 w 111"/>
                  <a:gd name="T83" fmla="*/ 13 h 112"/>
                  <a:gd name="T84" fmla="*/ 12 w 111"/>
                  <a:gd name="T85" fmla="*/ 12 h 112"/>
                  <a:gd name="T86" fmla="*/ 13 w 111"/>
                  <a:gd name="T87" fmla="*/ 11 h 112"/>
                  <a:gd name="T88" fmla="*/ 14 w 111"/>
                  <a:gd name="T89" fmla="*/ 10 h 112"/>
                  <a:gd name="T90" fmla="*/ 14 w 111"/>
                  <a:gd name="T91" fmla="*/ 9 h 112"/>
                  <a:gd name="T92" fmla="*/ 14 w 111"/>
                  <a:gd name="T93" fmla="*/ 9 h 112"/>
                  <a:gd name="T94" fmla="*/ 14 w 111"/>
                  <a:gd name="T95" fmla="*/ 7 h 112"/>
                  <a:gd name="T96" fmla="*/ 14 w 111"/>
                  <a:gd name="T97" fmla="*/ 7 h 11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11"/>
                  <a:gd name="T148" fmla="*/ 0 h 112"/>
                  <a:gd name="T149" fmla="*/ 111 w 111"/>
                  <a:gd name="T150" fmla="*/ 112 h 11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11" h="112">
                    <a:moveTo>
                      <a:pt x="111" y="56"/>
                    </a:moveTo>
                    <a:lnTo>
                      <a:pt x="111" y="50"/>
                    </a:lnTo>
                    <a:lnTo>
                      <a:pt x="110" y="45"/>
                    </a:lnTo>
                    <a:lnTo>
                      <a:pt x="109" y="40"/>
                    </a:lnTo>
                    <a:lnTo>
                      <a:pt x="107" y="34"/>
                    </a:lnTo>
                    <a:lnTo>
                      <a:pt x="102" y="25"/>
                    </a:lnTo>
                    <a:lnTo>
                      <a:pt x="94" y="17"/>
                    </a:lnTo>
                    <a:lnTo>
                      <a:pt x="87" y="9"/>
                    </a:lnTo>
                    <a:lnTo>
                      <a:pt x="77" y="5"/>
                    </a:lnTo>
                    <a:lnTo>
                      <a:pt x="72" y="3"/>
                    </a:lnTo>
                    <a:lnTo>
                      <a:pt x="67" y="1"/>
                    </a:lnTo>
                    <a:lnTo>
                      <a:pt x="61" y="1"/>
                    </a:lnTo>
                    <a:lnTo>
                      <a:pt x="55" y="0"/>
                    </a:lnTo>
                    <a:lnTo>
                      <a:pt x="49" y="1"/>
                    </a:lnTo>
                    <a:lnTo>
                      <a:pt x="44" y="1"/>
                    </a:lnTo>
                    <a:lnTo>
                      <a:pt x="39" y="3"/>
                    </a:lnTo>
                    <a:lnTo>
                      <a:pt x="33" y="5"/>
                    </a:lnTo>
                    <a:lnTo>
                      <a:pt x="24" y="9"/>
                    </a:lnTo>
                    <a:lnTo>
                      <a:pt x="16" y="17"/>
                    </a:lnTo>
                    <a:lnTo>
                      <a:pt x="9" y="25"/>
                    </a:lnTo>
                    <a:lnTo>
                      <a:pt x="4" y="34"/>
                    </a:lnTo>
                    <a:lnTo>
                      <a:pt x="2" y="40"/>
                    </a:lnTo>
                    <a:lnTo>
                      <a:pt x="1" y="45"/>
                    </a:lnTo>
                    <a:lnTo>
                      <a:pt x="0" y="50"/>
                    </a:lnTo>
                    <a:lnTo>
                      <a:pt x="0" y="56"/>
                    </a:lnTo>
                    <a:lnTo>
                      <a:pt x="0" y="62"/>
                    </a:lnTo>
                    <a:lnTo>
                      <a:pt x="1" y="67"/>
                    </a:lnTo>
                    <a:lnTo>
                      <a:pt x="2" y="72"/>
                    </a:lnTo>
                    <a:lnTo>
                      <a:pt x="4" y="77"/>
                    </a:lnTo>
                    <a:lnTo>
                      <a:pt x="9" y="87"/>
                    </a:lnTo>
                    <a:lnTo>
                      <a:pt x="16" y="95"/>
                    </a:lnTo>
                    <a:lnTo>
                      <a:pt x="24" y="102"/>
                    </a:lnTo>
                    <a:lnTo>
                      <a:pt x="33" y="108"/>
                    </a:lnTo>
                    <a:lnTo>
                      <a:pt x="39" y="109"/>
                    </a:lnTo>
                    <a:lnTo>
                      <a:pt x="44" y="111"/>
                    </a:lnTo>
                    <a:lnTo>
                      <a:pt x="49" y="112"/>
                    </a:lnTo>
                    <a:lnTo>
                      <a:pt x="55" y="112"/>
                    </a:lnTo>
                    <a:lnTo>
                      <a:pt x="61" y="112"/>
                    </a:lnTo>
                    <a:lnTo>
                      <a:pt x="67" y="111"/>
                    </a:lnTo>
                    <a:lnTo>
                      <a:pt x="72" y="109"/>
                    </a:lnTo>
                    <a:lnTo>
                      <a:pt x="77" y="108"/>
                    </a:lnTo>
                    <a:lnTo>
                      <a:pt x="87" y="102"/>
                    </a:lnTo>
                    <a:lnTo>
                      <a:pt x="94" y="95"/>
                    </a:lnTo>
                    <a:lnTo>
                      <a:pt x="102" y="87"/>
                    </a:lnTo>
                    <a:lnTo>
                      <a:pt x="107" y="77"/>
                    </a:lnTo>
                    <a:lnTo>
                      <a:pt x="109" y="72"/>
                    </a:lnTo>
                    <a:lnTo>
                      <a:pt x="110" y="67"/>
                    </a:lnTo>
                    <a:lnTo>
                      <a:pt x="111" y="62"/>
                    </a:lnTo>
                    <a:lnTo>
                      <a:pt x="111" y="56"/>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52" name="Freeform 29"/>
              <p:cNvSpPr>
                <a:spLocks/>
              </p:cNvSpPr>
              <p:nvPr/>
            </p:nvSpPr>
            <p:spPr bwMode="auto">
              <a:xfrm>
                <a:off x="3589" y="1491"/>
                <a:ext cx="227" cy="298"/>
              </a:xfrm>
              <a:custGeom>
                <a:avLst/>
                <a:gdLst>
                  <a:gd name="T0" fmla="*/ 27 w 455"/>
                  <a:gd name="T1" fmla="*/ 75 h 596"/>
                  <a:gd name="T2" fmla="*/ 26 w 455"/>
                  <a:gd name="T3" fmla="*/ 74 h 596"/>
                  <a:gd name="T4" fmla="*/ 25 w 455"/>
                  <a:gd name="T5" fmla="*/ 72 h 596"/>
                  <a:gd name="T6" fmla="*/ 26 w 455"/>
                  <a:gd name="T7" fmla="*/ 65 h 596"/>
                  <a:gd name="T8" fmla="*/ 28 w 455"/>
                  <a:gd name="T9" fmla="*/ 58 h 596"/>
                  <a:gd name="T10" fmla="*/ 31 w 455"/>
                  <a:gd name="T11" fmla="*/ 53 h 596"/>
                  <a:gd name="T12" fmla="*/ 35 w 455"/>
                  <a:gd name="T13" fmla="*/ 49 h 596"/>
                  <a:gd name="T14" fmla="*/ 42 w 455"/>
                  <a:gd name="T15" fmla="*/ 44 h 596"/>
                  <a:gd name="T16" fmla="*/ 46 w 455"/>
                  <a:gd name="T17" fmla="*/ 40 h 596"/>
                  <a:gd name="T18" fmla="*/ 49 w 455"/>
                  <a:gd name="T19" fmla="*/ 37 h 596"/>
                  <a:gd name="T20" fmla="*/ 50 w 455"/>
                  <a:gd name="T21" fmla="*/ 34 h 596"/>
                  <a:gd name="T22" fmla="*/ 51 w 455"/>
                  <a:gd name="T23" fmla="*/ 28 h 596"/>
                  <a:gd name="T24" fmla="*/ 51 w 455"/>
                  <a:gd name="T25" fmla="*/ 21 h 596"/>
                  <a:gd name="T26" fmla="*/ 49 w 455"/>
                  <a:gd name="T27" fmla="*/ 15 h 596"/>
                  <a:gd name="T28" fmla="*/ 45 w 455"/>
                  <a:gd name="T29" fmla="*/ 10 h 596"/>
                  <a:gd name="T30" fmla="*/ 40 w 455"/>
                  <a:gd name="T31" fmla="*/ 7 h 596"/>
                  <a:gd name="T32" fmla="*/ 33 w 455"/>
                  <a:gd name="T33" fmla="*/ 5 h 596"/>
                  <a:gd name="T34" fmla="*/ 26 w 455"/>
                  <a:gd name="T35" fmla="*/ 5 h 596"/>
                  <a:gd name="T36" fmla="*/ 19 w 455"/>
                  <a:gd name="T37" fmla="*/ 7 h 596"/>
                  <a:gd name="T38" fmla="*/ 13 w 455"/>
                  <a:gd name="T39" fmla="*/ 10 h 596"/>
                  <a:gd name="T40" fmla="*/ 9 w 455"/>
                  <a:gd name="T41" fmla="*/ 15 h 596"/>
                  <a:gd name="T42" fmla="*/ 6 w 455"/>
                  <a:gd name="T43" fmla="*/ 21 h 596"/>
                  <a:gd name="T44" fmla="*/ 5 w 455"/>
                  <a:gd name="T45" fmla="*/ 28 h 596"/>
                  <a:gd name="T46" fmla="*/ 4 w 455"/>
                  <a:gd name="T47" fmla="*/ 29 h 596"/>
                  <a:gd name="T48" fmla="*/ 3 w 455"/>
                  <a:gd name="T49" fmla="*/ 30 h 596"/>
                  <a:gd name="T50" fmla="*/ 2 w 455"/>
                  <a:gd name="T51" fmla="*/ 30 h 596"/>
                  <a:gd name="T52" fmla="*/ 0 w 455"/>
                  <a:gd name="T53" fmla="*/ 30 h 596"/>
                  <a:gd name="T54" fmla="*/ 0 w 455"/>
                  <a:gd name="T55" fmla="*/ 29 h 596"/>
                  <a:gd name="T56" fmla="*/ 0 w 455"/>
                  <a:gd name="T57" fmla="*/ 25 h 596"/>
                  <a:gd name="T58" fmla="*/ 0 w 455"/>
                  <a:gd name="T59" fmla="*/ 21 h 596"/>
                  <a:gd name="T60" fmla="*/ 2 w 455"/>
                  <a:gd name="T61" fmla="*/ 18 h 596"/>
                  <a:gd name="T62" fmla="*/ 4 w 455"/>
                  <a:gd name="T63" fmla="*/ 13 h 596"/>
                  <a:gd name="T64" fmla="*/ 8 w 455"/>
                  <a:gd name="T65" fmla="*/ 9 h 596"/>
                  <a:gd name="T66" fmla="*/ 13 w 455"/>
                  <a:gd name="T67" fmla="*/ 5 h 596"/>
                  <a:gd name="T68" fmla="*/ 17 w 455"/>
                  <a:gd name="T69" fmla="*/ 2 h 596"/>
                  <a:gd name="T70" fmla="*/ 21 w 455"/>
                  <a:gd name="T71" fmla="*/ 1 h 596"/>
                  <a:gd name="T72" fmla="*/ 25 w 455"/>
                  <a:gd name="T73" fmla="*/ 1 h 596"/>
                  <a:gd name="T74" fmla="*/ 31 w 455"/>
                  <a:gd name="T75" fmla="*/ 1 h 596"/>
                  <a:gd name="T76" fmla="*/ 39 w 455"/>
                  <a:gd name="T77" fmla="*/ 2 h 596"/>
                  <a:gd name="T78" fmla="*/ 46 w 455"/>
                  <a:gd name="T79" fmla="*/ 5 h 596"/>
                  <a:gd name="T80" fmla="*/ 52 w 455"/>
                  <a:gd name="T81" fmla="*/ 11 h 596"/>
                  <a:gd name="T82" fmla="*/ 54 w 455"/>
                  <a:gd name="T83" fmla="*/ 14 h 596"/>
                  <a:gd name="T84" fmla="*/ 55 w 455"/>
                  <a:gd name="T85" fmla="*/ 18 h 596"/>
                  <a:gd name="T86" fmla="*/ 56 w 455"/>
                  <a:gd name="T87" fmla="*/ 21 h 596"/>
                  <a:gd name="T88" fmla="*/ 56 w 455"/>
                  <a:gd name="T89" fmla="*/ 26 h 596"/>
                  <a:gd name="T90" fmla="*/ 56 w 455"/>
                  <a:gd name="T91" fmla="*/ 33 h 596"/>
                  <a:gd name="T92" fmla="*/ 54 w 455"/>
                  <a:gd name="T93" fmla="*/ 38 h 596"/>
                  <a:gd name="T94" fmla="*/ 51 w 455"/>
                  <a:gd name="T95" fmla="*/ 42 h 596"/>
                  <a:gd name="T96" fmla="*/ 48 w 455"/>
                  <a:gd name="T97" fmla="*/ 46 h 596"/>
                  <a:gd name="T98" fmla="*/ 40 w 455"/>
                  <a:gd name="T99" fmla="*/ 51 h 596"/>
                  <a:gd name="T100" fmla="*/ 36 w 455"/>
                  <a:gd name="T101" fmla="*/ 55 h 596"/>
                  <a:gd name="T102" fmla="*/ 33 w 455"/>
                  <a:gd name="T103" fmla="*/ 59 h 596"/>
                  <a:gd name="T104" fmla="*/ 32 w 455"/>
                  <a:gd name="T105" fmla="*/ 63 h 596"/>
                  <a:gd name="T106" fmla="*/ 31 w 455"/>
                  <a:gd name="T107" fmla="*/ 70 h 596"/>
                  <a:gd name="T108" fmla="*/ 30 w 455"/>
                  <a:gd name="T109" fmla="*/ 73 h 596"/>
                  <a:gd name="T110" fmla="*/ 29 w 455"/>
                  <a:gd name="T111" fmla="*/ 75 h 596"/>
                  <a:gd name="T112" fmla="*/ 28 w 455"/>
                  <a:gd name="T113" fmla="*/ 75 h 59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455"/>
                  <a:gd name="T172" fmla="*/ 0 h 596"/>
                  <a:gd name="T173" fmla="*/ 455 w 455"/>
                  <a:gd name="T174" fmla="*/ 596 h 59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455" h="596">
                    <a:moveTo>
                      <a:pt x="227" y="596"/>
                    </a:moveTo>
                    <a:lnTo>
                      <a:pt x="223" y="596"/>
                    </a:lnTo>
                    <a:lnTo>
                      <a:pt x="219" y="594"/>
                    </a:lnTo>
                    <a:lnTo>
                      <a:pt x="216" y="593"/>
                    </a:lnTo>
                    <a:lnTo>
                      <a:pt x="213" y="590"/>
                    </a:lnTo>
                    <a:lnTo>
                      <a:pt x="211" y="587"/>
                    </a:lnTo>
                    <a:lnTo>
                      <a:pt x="209" y="584"/>
                    </a:lnTo>
                    <a:lnTo>
                      <a:pt x="208" y="580"/>
                    </a:lnTo>
                    <a:lnTo>
                      <a:pt x="207" y="575"/>
                    </a:lnTo>
                    <a:lnTo>
                      <a:pt x="208" y="553"/>
                    </a:lnTo>
                    <a:lnTo>
                      <a:pt x="210" y="533"/>
                    </a:lnTo>
                    <a:lnTo>
                      <a:pt x="213" y="515"/>
                    </a:lnTo>
                    <a:lnTo>
                      <a:pt x="217" y="497"/>
                    </a:lnTo>
                    <a:lnTo>
                      <a:pt x="222" y="481"/>
                    </a:lnTo>
                    <a:lnTo>
                      <a:pt x="229" y="466"/>
                    </a:lnTo>
                    <a:lnTo>
                      <a:pt x="236" y="453"/>
                    </a:lnTo>
                    <a:lnTo>
                      <a:pt x="244" y="440"/>
                    </a:lnTo>
                    <a:lnTo>
                      <a:pt x="253" y="429"/>
                    </a:lnTo>
                    <a:lnTo>
                      <a:pt x="262" y="418"/>
                    </a:lnTo>
                    <a:lnTo>
                      <a:pt x="271" y="409"/>
                    </a:lnTo>
                    <a:lnTo>
                      <a:pt x="281" y="399"/>
                    </a:lnTo>
                    <a:lnTo>
                      <a:pt x="301" y="383"/>
                    </a:lnTo>
                    <a:lnTo>
                      <a:pt x="322" y="367"/>
                    </a:lnTo>
                    <a:lnTo>
                      <a:pt x="340" y="353"/>
                    </a:lnTo>
                    <a:lnTo>
                      <a:pt x="357" y="340"/>
                    </a:lnTo>
                    <a:lnTo>
                      <a:pt x="365" y="332"/>
                    </a:lnTo>
                    <a:lnTo>
                      <a:pt x="373" y="325"/>
                    </a:lnTo>
                    <a:lnTo>
                      <a:pt x="379" y="317"/>
                    </a:lnTo>
                    <a:lnTo>
                      <a:pt x="387" y="308"/>
                    </a:lnTo>
                    <a:lnTo>
                      <a:pt x="392" y="299"/>
                    </a:lnTo>
                    <a:lnTo>
                      <a:pt x="398" y="288"/>
                    </a:lnTo>
                    <a:lnTo>
                      <a:pt x="402" y="278"/>
                    </a:lnTo>
                    <a:lnTo>
                      <a:pt x="407" y="266"/>
                    </a:lnTo>
                    <a:lnTo>
                      <a:pt x="410" y="253"/>
                    </a:lnTo>
                    <a:lnTo>
                      <a:pt x="412" y="239"/>
                    </a:lnTo>
                    <a:lnTo>
                      <a:pt x="414" y="224"/>
                    </a:lnTo>
                    <a:lnTo>
                      <a:pt x="414" y="208"/>
                    </a:lnTo>
                    <a:lnTo>
                      <a:pt x="413" y="190"/>
                    </a:lnTo>
                    <a:lnTo>
                      <a:pt x="411" y="172"/>
                    </a:lnTo>
                    <a:lnTo>
                      <a:pt x="407" y="156"/>
                    </a:lnTo>
                    <a:lnTo>
                      <a:pt x="400" y="141"/>
                    </a:lnTo>
                    <a:lnTo>
                      <a:pt x="393" y="126"/>
                    </a:lnTo>
                    <a:lnTo>
                      <a:pt x="384" y="111"/>
                    </a:lnTo>
                    <a:lnTo>
                      <a:pt x="373" y="99"/>
                    </a:lnTo>
                    <a:lnTo>
                      <a:pt x="362" y="87"/>
                    </a:lnTo>
                    <a:lnTo>
                      <a:pt x="349" y="77"/>
                    </a:lnTo>
                    <a:lnTo>
                      <a:pt x="334" y="67"/>
                    </a:lnTo>
                    <a:lnTo>
                      <a:pt x="320" y="60"/>
                    </a:lnTo>
                    <a:lnTo>
                      <a:pt x="303" y="53"/>
                    </a:lnTo>
                    <a:lnTo>
                      <a:pt x="285" y="47"/>
                    </a:lnTo>
                    <a:lnTo>
                      <a:pt x="267" y="44"/>
                    </a:lnTo>
                    <a:lnTo>
                      <a:pt x="247" y="41"/>
                    </a:lnTo>
                    <a:lnTo>
                      <a:pt x="227" y="41"/>
                    </a:lnTo>
                    <a:lnTo>
                      <a:pt x="209" y="42"/>
                    </a:lnTo>
                    <a:lnTo>
                      <a:pt x="190" y="44"/>
                    </a:lnTo>
                    <a:lnTo>
                      <a:pt x="172" y="49"/>
                    </a:lnTo>
                    <a:lnTo>
                      <a:pt x="154" y="56"/>
                    </a:lnTo>
                    <a:lnTo>
                      <a:pt x="138" y="63"/>
                    </a:lnTo>
                    <a:lnTo>
                      <a:pt x="123" y="73"/>
                    </a:lnTo>
                    <a:lnTo>
                      <a:pt x="108" y="83"/>
                    </a:lnTo>
                    <a:lnTo>
                      <a:pt x="95" y="96"/>
                    </a:lnTo>
                    <a:lnTo>
                      <a:pt x="83" y="109"/>
                    </a:lnTo>
                    <a:lnTo>
                      <a:pt x="72" y="123"/>
                    </a:lnTo>
                    <a:lnTo>
                      <a:pt x="63" y="139"/>
                    </a:lnTo>
                    <a:lnTo>
                      <a:pt x="56" y="155"/>
                    </a:lnTo>
                    <a:lnTo>
                      <a:pt x="49" y="172"/>
                    </a:lnTo>
                    <a:lnTo>
                      <a:pt x="44" y="190"/>
                    </a:lnTo>
                    <a:lnTo>
                      <a:pt x="41" y="209"/>
                    </a:lnTo>
                    <a:lnTo>
                      <a:pt x="41" y="228"/>
                    </a:lnTo>
                    <a:lnTo>
                      <a:pt x="40" y="232"/>
                    </a:lnTo>
                    <a:lnTo>
                      <a:pt x="39" y="236"/>
                    </a:lnTo>
                    <a:lnTo>
                      <a:pt x="37" y="239"/>
                    </a:lnTo>
                    <a:lnTo>
                      <a:pt x="35" y="242"/>
                    </a:lnTo>
                    <a:lnTo>
                      <a:pt x="32" y="244"/>
                    </a:lnTo>
                    <a:lnTo>
                      <a:pt x="28" y="246"/>
                    </a:lnTo>
                    <a:lnTo>
                      <a:pt x="24" y="247"/>
                    </a:lnTo>
                    <a:lnTo>
                      <a:pt x="20" y="247"/>
                    </a:lnTo>
                    <a:lnTo>
                      <a:pt x="16" y="247"/>
                    </a:lnTo>
                    <a:lnTo>
                      <a:pt x="13" y="246"/>
                    </a:lnTo>
                    <a:lnTo>
                      <a:pt x="9" y="244"/>
                    </a:lnTo>
                    <a:lnTo>
                      <a:pt x="5" y="242"/>
                    </a:lnTo>
                    <a:lnTo>
                      <a:pt x="3" y="239"/>
                    </a:lnTo>
                    <a:lnTo>
                      <a:pt x="1" y="236"/>
                    </a:lnTo>
                    <a:lnTo>
                      <a:pt x="0" y="232"/>
                    </a:lnTo>
                    <a:lnTo>
                      <a:pt x="0" y="228"/>
                    </a:lnTo>
                    <a:lnTo>
                      <a:pt x="0" y="216"/>
                    </a:lnTo>
                    <a:lnTo>
                      <a:pt x="1" y="205"/>
                    </a:lnTo>
                    <a:lnTo>
                      <a:pt x="2" y="193"/>
                    </a:lnTo>
                    <a:lnTo>
                      <a:pt x="4" y="181"/>
                    </a:lnTo>
                    <a:lnTo>
                      <a:pt x="6" y="171"/>
                    </a:lnTo>
                    <a:lnTo>
                      <a:pt x="10" y="159"/>
                    </a:lnTo>
                    <a:lnTo>
                      <a:pt x="14" y="149"/>
                    </a:lnTo>
                    <a:lnTo>
                      <a:pt x="18" y="139"/>
                    </a:lnTo>
                    <a:lnTo>
                      <a:pt x="22" y="129"/>
                    </a:lnTo>
                    <a:lnTo>
                      <a:pt x="27" y="120"/>
                    </a:lnTo>
                    <a:lnTo>
                      <a:pt x="33" y="109"/>
                    </a:lnTo>
                    <a:lnTo>
                      <a:pt x="39" y="101"/>
                    </a:lnTo>
                    <a:lnTo>
                      <a:pt x="51" y="83"/>
                    </a:lnTo>
                    <a:lnTo>
                      <a:pt x="66" y="66"/>
                    </a:lnTo>
                    <a:lnTo>
                      <a:pt x="83" y="52"/>
                    </a:lnTo>
                    <a:lnTo>
                      <a:pt x="100" y="39"/>
                    </a:lnTo>
                    <a:lnTo>
                      <a:pt x="109" y="33"/>
                    </a:lnTo>
                    <a:lnTo>
                      <a:pt x="119" y="27"/>
                    </a:lnTo>
                    <a:lnTo>
                      <a:pt x="129" y="22"/>
                    </a:lnTo>
                    <a:lnTo>
                      <a:pt x="138" y="18"/>
                    </a:lnTo>
                    <a:lnTo>
                      <a:pt x="149" y="14"/>
                    </a:lnTo>
                    <a:lnTo>
                      <a:pt x="159" y="11"/>
                    </a:lnTo>
                    <a:lnTo>
                      <a:pt x="171" y="8"/>
                    </a:lnTo>
                    <a:lnTo>
                      <a:pt x="181" y="4"/>
                    </a:lnTo>
                    <a:lnTo>
                      <a:pt x="193" y="2"/>
                    </a:lnTo>
                    <a:lnTo>
                      <a:pt x="204" y="1"/>
                    </a:lnTo>
                    <a:lnTo>
                      <a:pt x="216" y="0"/>
                    </a:lnTo>
                    <a:lnTo>
                      <a:pt x="227" y="0"/>
                    </a:lnTo>
                    <a:lnTo>
                      <a:pt x="252" y="1"/>
                    </a:lnTo>
                    <a:lnTo>
                      <a:pt x="275" y="4"/>
                    </a:lnTo>
                    <a:lnTo>
                      <a:pt x="298" y="9"/>
                    </a:lnTo>
                    <a:lnTo>
                      <a:pt x="319" y="16"/>
                    </a:lnTo>
                    <a:lnTo>
                      <a:pt x="339" y="24"/>
                    </a:lnTo>
                    <a:lnTo>
                      <a:pt x="357" y="34"/>
                    </a:lnTo>
                    <a:lnTo>
                      <a:pt x="374" y="45"/>
                    </a:lnTo>
                    <a:lnTo>
                      <a:pt x="391" y="59"/>
                    </a:lnTo>
                    <a:lnTo>
                      <a:pt x="405" y="74"/>
                    </a:lnTo>
                    <a:lnTo>
                      <a:pt x="417" y="89"/>
                    </a:lnTo>
                    <a:lnTo>
                      <a:pt x="423" y="98"/>
                    </a:lnTo>
                    <a:lnTo>
                      <a:pt x="429" y="106"/>
                    </a:lnTo>
                    <a:lnTo>
                      <a:pt x="434" y="115"/>
                    </a:lnTo>
                    <a:lnTo>
                      <a:pt x="438" y="125"/>
                    </a:lnTo>
                    <a:lnTo>
                      <a:pt x="441" y="134"/>
                    </a:lnTo>
                    <a:lnTo>
                      <a:pt x="445" y="144"/>
                    </a:lnTo>
                    <a:lnTo>
                      <a:pt x="449" y="154"/>
                    </a:lnTo>
                    <a:lnTo>
                      <a:pt x="451" y="165"/>
                    </a:lnTo>
                    <a:lnTo>
                      <a:pt x="453" y="175"/>
                    </a:lnTo>
                    <a:lnTo>
                      <a:pt x="454" y="186"/>
                    </a:lnTo>
                    <a:lnTo>
                      <a:pt x="455" y="196"/>
                    </a:lnTo>
                    <a:lnTo>
                      <a:pt x="455" y="208"/>
                    </a:lnTo>
                    <a:lnTo>
                      <a:pt x="454" y="228"/>
                    </a:lnTo>
                    <a:lnTo>
                      <a:pt x="453" y="246"/>
                    </a:lnTo>
                    <a:lnTo>
                      <a:pt x="450" y="263"/>
                    </a:lnTo>
                    <a:lnTo>
                      <a:pt x="445" y="280"/>
                    </a:lnTo>
                    <a:lnTo>
                      <a:pt x="440" y="294"/>
                    </a:lnTo>
                    <a:lnTo>
                      <a:pt x="434" y="307"/>
                    </a:lnTo>
                    <a:lnTo>
                      <a:pt x="427" y="320"/>
                    </a:lnTo>
                    <a:lnTo>
                      <a:pt x="419" y="331"/>
                    </a:lnTo>
                    <a:lnTo>
                      <a:pt x="412" y="342"/>
                    </a:lnTo>
                    <a:lnTo>
                      <a:pt x="402" y="352"/>
                    </a:lnTo>
                    <a:lnTo>
                      <a:pt x="394" y="361"/>
                    </a:lnTo>
                    <a:lnTo>
                      <a:pt x="385" y="370"/>
                    </a:lnTo>
                    <a:lnTo>
                      <a:pt x="366" y="386"/>
                    </a:lnTo>
                    <a:lnTo>
                      <a:pt x="346" y="400"/>
                    </a:lnTo>
                    <a:lnTo>
                      <a:pt x="327" y="415"/>
                    </a:lnTo>
                    <a:lnTo>
                      <a:pt x="308" y="430"/>
                    </a:lnTo>
                    <a:lnTo>
                      <a:pt x="300" y="437"/>
                    </a:lnTo>
                    <a:lnTo>
                      <a:pt x="291" y="445"/>
                    </a:lnTo>
                    <a:lnTo>
                      <a:pt x="284" y="455"/>
                    </a:lnTo>
                    <a:lnTo>
                      <a:pt x="277" y="464"/>
                    </a:lnTo>
                    <a:lnTo>
                      <a:pt x="270" y="475"/>
                    </a:lnTo>
                    <a:lnTo>
                      <a:pt x="265" y="485"/>
                    </a:lnTo>
                    <a:lnTo>
                      <a:pt x="260" y="498"/>
                    </a:lnTo>
                    <a:lnTo>
                      <a:pt x="256" y="510"/>
                    </a:lnTo>
                    <a:lnTo>
                      <a:pt x="253" y="525"/>
                    </a:lnTo>
                    <a:lnTo>
                      <a:pt x="249" y="541"/>
                    </a:lnTo>
                    <a:lnTo>
                      <a:pt x="248" y="558"/>
                    </a:lnTo>
                    <a:lnTo>
                      <a:pt x="247" y="575"/>
                    </a:lnTo>
                    <a:lnTo>
                      <a:pt x="247" y="580"/>
                    </a:lnTo>
                    <a:lnTo>
                      <a:pt x="246" y="584"/>
                    </a:lnTo>
                    <a:lnTo>
                      <a:pt x="244" y="587"/>
                    </a:lnTo>
                    <a:lnTo>
                      <a:pt x="242" y="590"/>
                    </a:lnTo>
                    <a:lnTo>
                      <a:pt x="239" y="593"/>
                    </a:lnTo>
                    <a:lnTo>
                      <a:pt x="235" y="594"/>
                    </a:lnTo>
                    <a:lnTo>
                      <a:pt x="232" y="596"/>
                    </a:lnTo>
                    <a:lnTo>
                      <a:pt x="227" y="596"/>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grpSp>
      </p:grpSp>
      <p:grpSp>
        <p:nvGrpSpPr>
          <p:cNvPr id="53" name="Group 52"/>
          <p:cNvGrpSpPr/>
          <p:nvPr/>
        </p:nvGrpSpPr>
        <p:grpSpPr>
          <a:xfrm>
            <a:off x="1356401" y="3361613"/>
            <a:ext cx="911325" cy="911326"/>
            <a:chOff x="1484165" y="3321505"/>
            <a:chExt cx="911325" cy="911326"/>
          </a:xfrm>
          <a:solidFill>
            <a:srgbClr val="FFFFFF"/>
          </a:solidFill>
        </p:grpSpPr>
        <p:sp>
          <p:nvSpPr>
            <p:cNvPr id="54" name="Oval 53"/>
            <p:cNvSpPr/>
            <p:nvPr/>
          </p:nvSpPr>
          <p:spPr>
            <a:xfrm>
              <a:off x="1484165" y="3321505"/>
              <a:ext cx="911325" cy="911326"/>
            </a:xfrm>
            <a:prstGeom prst="ellipse">
              <a:avLst/>
            </a:prstGeom>
            <a:grpFill/>
          </p:spPr>
          <p:txBody>
            <a:bodyPr wrap="square" lIns="0" tIns="0" rIns="0" bIns="0" rtlCol="0" anchor="ctr">
              <a:noAutofit/>
            </a:bodyPr>
            <a:lstStyle/>
            <a:p>
              <a:pPr algn="ctr" defTabSz="457200" fontAlgn="auto">
                <a:spcBef>
                  <a:spcPts val="0"/>
                </a:spcBef>
                <a:spcAft>
                  <a:spcPts val="0"/>
                </a:spcAft>
              </a:pPr>
              <a:endParaRPr lang="en-US" sz="1200" b="0" dirty="0">
                <a:solidFill>
                  <a:srgbClr val="000000"/>
                </a:solidFill>
                <a:latin typeface="Arial"/>
                <a:ea typeface=""/>
                <a:cs typeface="Arial" charset="0"/>
              </a:endParaRPr>
            </a:p>
          </p:txBody>
        </p:sp>
        <p:grpSp>
          <p:nvGrpSpPr>
            <p:cNvPr id="55" name="Group 30"/>
            <p:cNvGrpSpPr>
              <a:grpSpLocks/>
            </p:cNvGrpSpPr>
            <p:nvPr/>
          </p:nvGrpSpPr>
          <p:grpSpPr bwMode="auto">
            <a:xfrm>
              <a:off x="1693217" y="3545000"/>
              <a:ext cx="493220" cy="464335"/>
              <a:chOff x="1766" y="2267"/>
              <a:chExt cx="377" cy="354"/>
            </a:xfrm>
            <a:grpFill/>
          </p:grpSpPr>
          <p:sp>
            <p:nvSpPr>
              <p:cNvPr id="56" name="Freeform 33"/>
              <p:cNvSpPr>
                <a:spLocks/>
              </p:cNvSpPr>
              <p:nvPr/>
            </p:nvSpPr>
            <p:spPr bwMode="auto">
              <a:xfrm>
                <a:off x="1846" y="2329"/>
                <a:ext cx="218" cy="292"/>
              </a:xfrm>
              <a:custGeom>
                <a:avLst/>
                <a:gdLst>
                  <a:gd name="T0" fmla="*/ 52 w 435"/>
                  <a:gd name="T1" fmla="*/ 72 h 585"/>
                  <a:gd name="T2" fmla="*/ 51 w 435"/>
                  <a:gd name="T3" fmla="*/ 71 h 585"/>
                  <a:gd name="T4" fmla="*/ 51 w 435"/>
                  <a:gd name="T5" fmla="*/ 50 h 585"/>
                  <a:gd name="T6" fmla="*/ 48 w 435"/>
                  <a:gd name="T7" fmla="*/ 42 h 585"/>
                  <a:gd name="T8" fmla="*/ 43 w 435"/>
                  <a:gd name="T9" fmla="*/ 36 h 585"/>
                  <a:gd name="T10" fmla="*/ 37 w 435"/>
                  <a:gd name="T11" fmla="*/ 32 h 585"/>
                  <a:gd name="T12" fmla="*/ 32 w 435"/>
                  <a:gd name="T13" fmla="*/ 30 h 585"/>
                  <a:gd name="T14" fmla="*/ 32 w 435"/>
                  <a:gd name="T15" fmla="*/ 28 h 585"/>
                  <a:gd name="T16" fmla="*/ 34 w 435"/>
                  <a:gd name="T17" fmla="*/ 27 h 585"/>
                  <a:gd name="T18" fmla="*/ 38 w 435"/>
                  <a:gd name="T19" fmla="*/ 23 h 585"/>
                  <a:gd name="T20" fmla="*/ 40 w 435"/>
                  <a:gd name="T21" fmla="*/ 18 h 585"/>
                  <a:gd name="T22" fmla="*/ 40 w 435"/>
                  <a:gd name="T23" fmla="*/ 13 h 585"/>
                  <a:gd name="T24" fmla="*/ 38 w 435"/>
                  <a:gd name="T25" fmla="*/ 9 h 585"/>
                  <a:gd name="T26" fmla="*/ 35 w 435"/>
                  <a:gd name="T27" fmla="*/ 5 h 585"/>
                  <a:gd name="T28" fmla="*/ 30 w 435"/>
                  <a:gd name="T29" fmla="*/ 4 h 585"/>
                  <a:gd name="T30" fmla="*/ 25 w 435"/>
                  <a:gd name="T31" fmla="*/ 4 h 585"/>
                  <a:gd name="T32" fmla="*/ 21 w 435"/>
                  <a:gd name="T33" fmla="*/ 5 h 585"/>
                  <a:gd name="T34" fmla="*/ 17 w 435"/>
                  <a:gd name="T35" fmla="*/ 9 h 585"/>
                  <a:gd name="T36" fmla="*/ 15 w 435"/>
                  <a:gd name="T37" fmla="*/ 13 h 585"/>
                  <a:gd name="T38" fmla="*/ 15 w 435"/>
                  <a:gd name="T39" fmla="*/ 18 h 585"/>
                  <a:gd name="T40" fmla="*/ 17 w 435"/>
                  <a:gd name="T41" fmla="*/ 23 h 585"/>
                  <a:gd name="T42" fmla="*/ 21 w 435"/>
                  <a:gd name="T43" fmla="*/ 27 h 585"/>
                  <a:gd name="T44" fmla="*/ 23 w 435"/>
                  <a:gd name="T45" fmla="*/ 28 h 585"/>
                  <a:gd name="T46" fmla="*/ 23 w 435"/>
                  <a:gd name="T47" fmla="*/ 30 h 585"/>
                  <a:gd name="T48" fmla="*/ 18 w 435"/>
                  <a:gd name="T49" fmla="*/ 32 h 585"/>
                  <a:gd name="T50" fmla="*/ 12 w 435"/>
                  <a:gd name="T51" fmla="*/ 36 h 585"/>
                  <a:gd name="T52" fmla="*/ 7 w 435"/>
                  <a:gd name="T53" fmla="*/ 42 h 585"/>
                  <a:gd name="T54" fmla="*/ 4 w 435"/>
                  <a:gd name="T55" fmla="*/ 50 h 585"/>
                  <a:gd name="T56" fmla="*/ 4 w 435"/>
                  <a:gd name="T57" fmla="*/ 71 h 585"/>
                  <a:gd name="T58" fmla="*/ 3 w 435"/>
                  <a:gd name="T59" fmla="*/ 72 h 585"/>
                  <a:gd name="T60" fmla="*/ 2 w 435"/>
                  <a:gd name="T61" fmla="*/ 73 h 585"/>
                  <a:gd name="T62" fmla="*/ 1 w 435"/>
                  <a:gd name="T63" fmla="*/ 72 h 585"/>
                  <a:gd name="T64" fmla="*/ 0 w 435"/>
                  <a:gd name="T65" fmla="*/ 54 h 585"/>
                  <a:gd name="T66" fmla="*/ 2 w 435"/>
                  <a:gd name="T67" fmla="*/ 46 h 585"/>
                  <a:gd name="T68" fmla="*/ 5 w 435"/>
                  <a:gd name="T69" fmla="*/ 38 h 585"/>
                  <a:gd name="T70" fmla="*/ 10 w 435"/>
                  <a:gd name="T71" fmla="*/ 33 h 585"/>
                  <a:gd name="T72" fmla="*/ 17 w 435"/>
                  <a:gd name="T73" fmla="*/ 29 h 585"/>
                  <a:gd name="T74" fmla="*/ 13 w 435"/>
                  <a:gd name="T75" fmla="*/ 23 h 585"/>
                  <a:gd name="T76" fmla="*/ 11 w 435"/>
                  <a:gd name="T77" fmla="*/ 16 h 585"/>
                  <a:gd name="T78" fmla="*/ 13 w 435"/>
                  <a:gd name="T79" fmla="*/ 10 h 585"/>
                  <a:gd name="T80" fmla="*/ 16 w 435"/>
                  <a:gd name="T81" fmla="*/ 4 h 585"/>
                  <a:gd name="T82" fmla="*/ 21 w 435"/>
                  <a:gd name="T83" fmla="*/ 1 h 585"/>
                  <a:gd name="T84" fmla="*/ 28 w 435"/>
                  <a:gd name="T85" fmla="*/ 0 h 585"/>
                  <a:gd name="T86" fmla="*/ 34 w 435"/>
                  <a:gd name="T87" fmla="*/ 1 h 585"/>
                  <a:gd name="T88" fmla="*/ 39 w 435"/>
                  <a:gd name="T89" fmla="*/ 4 h 585"/>
                  <a:gd name="T90" fmla="*/ 43 w 435"/>
                  <a:gd name="T91" fmla="*/ 10 h 585"/>
                  <a:gd name="T92" fmla="*/ 44 w 435"/>
                  <a:gd name="T93" fmla="*/ 16 h 585"/>
                  <a:gd name="T94" fmla="*/ 42 w 435"/>
                  <a:gd name="T95" fmla="*/ 23 h 585"/>
                  <a:gd name="T96" fmla="*/ 38 w 435"/>
                  <a:gd name="T97" fmla="*/ 29 h 585"/>
                  <a:gd name="T98" fmla="*/ 45 w 435"/>
                  <a:gd name="T99" fmla="*/ 33 h 585"/>
                  <a:gd name="T100" fmla="*/ 50 w 435"/>
                  <a:gd name="T101" fmla="*/ 38 h 585"/>
                  <a:gd name="T102" fmla="*/ 54 w 435"/>
                  <a:gd name="T103" fmla="*/ 46 h 585"/>
                  <a:gd name="T104" fmla="*/ 55 w 435"/>
                  <a:gd name="T105" fmla="*/ 54 h 585"/>
                  <a:gd name="T106" fmla="*/ 54 w 435"/>
                  <a:gd name="T107" fmla="*/ 72 h 585"/>
                  <a:gd name="T108" fmla="*/ 53 w 435"/>
                  <a:gd name="T109" fmla="*/ 73 h 5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435"/>
                  <a:gd name="T166" fmla="*/ 0 h 585"/>
                  <a:gd name="T167" fmla="*/ 435 w 435"/>
                  <a:gd name="T168" fmla="*/ 585 h 5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435" h="585">
                    <a:moveTo>
                      <a:pt x="421" y="585"/>
                    </a:moveTo>
                    <a:lnTo>
                      <a:pt x="418" y="585"/>
                    </a:lnTo>
                    <a:lnTo>
                      <a:pt x="415" y="584"/>
                    </a:lnTo>
                    <a:lnTo>
                      <a:pt x="412" y="582"/>
                    </a:lnTo>
                    <a:lnTo>
                      <a:pt x="409" y="581"/>
                    </a:lnTo>
                    <a:lnTo>
                      <a:pt x="408" y="579"/>
                    </a:lnTo>
                    <a:lnTo>
                      <a:pt x="406" y="575"/>
                    </a:lnTo>
                    <a:lnTo>
                      <a:pt x="406" y="572"/>
                    </a:lnTo>
                    <a:lnTo>
                      <a:pt x="405" y="570"/>
                    </a:lnTo>
                    <a:lnTo>
                      <a:pt x="405" y="434"/>
                    </a:lnTo>
                    <a:lnTo>
                      <a:pt x="405" y="417"/>
                    </a:lnTo>
                    <a:lnTo>
                      <a:pt x="403" y="402"/>
                    </a:lnTo>
                    <a:lnTo>
                      <a:pt x="400" y="386"/>
                    </a:lnTo>
                    <a:lnTo>
                      <a:pt x="395" y="371"/>
                    </a:lnTo>
                    <a:lnTo>
                      <a:pt x="389" y="357"/>
                    </a:lnTo>
                    <a:lnTo>
                      <a:pt x="382" y="343"/>
                    </a:lnTo>
                    <a:lnTo>
                      <a:pt x="374" y="329"/>
                    </a:lnTo>
                    <a:lnTo>
                      <a:pt x="365" y="317"/>
                    </a:lnTo>
                    <a:lnTo>
                      <a:pt x="355" y="305"/>
                    </a:lnTo>
                    <a:lnTo>
                      <a:pt x="344" y="295"/>
                    </a:lnTo>
                    <a:lnTo>
                      <a:pt x="332" y="284"/>
                    </a:lnTo>
                    <a:lnTo>
                      <a:pt x="319" y="276"/>
                    </a:lnTo>
                    <a:lnTo>
                      <a:pt x="306" y="267"/>
                    </a:lnTo>
                    <a:lnTo>
                      <a:pt x="292" y="261"/>
                    </a:lnTo>
                    <a:lnTo>
                      <a:pt x="276" y="255"/>
                    </a:lnTo>
                    <a:lnTo>
                      <a:pt x="262" y="251"/>
                    </a:lnTo>
                    <a:lnTo>
                      <a:pt x="256" y="250"/>
                    </a:lnTo>
                    <a:lnTo>
                      <a:pt x="253" y="247"/>
                    </a:lnTo>
                    <a:lnTo>
                      <a:pt x="251" y="242"/>
                    </a:lnTo>
                    <a:lnTo>
                      <a:pt x="250" y="238"/>
                    </a:lnTo>
                    <a:lnTo>
                      <a:pt x="250" y="233"/>
                    </a:lnTo>
                    <a:lnTo>
                      <a:pt x="252" y="229"/>
                    </a:lnTo>
                    <a:lnTo>
                      <a:pt x="254" y="226"/>
                    </a:lnTo>
                    <a:lnTo>
                      <a:pt x="258" y="222"/>
                    </a:lnTo>
                    <a:lnTo>
                      <a:pt x="265" y="219"/>
                    </a:lnTo>
                    <a:lnTo>
                      <a:pt x="271" y="216"/>
                    </a:lnTo>
                    <a:lnTo>
                      <a:pt x="277" y="212"/>
                    </a:lnTo>
                    <a:lnTo>
                      <a:pt x="284" y="208"/>
                    </a:lnTo>
                    <a:lnTo>
                      <a:pt x="293" y="197"/>
                    </a:lnTo>
                    <a:lnTo>
                      <a:pt x="302" y="186"/>
                    </a:lnTo>
                    <a:lnTo>
                      <a:pt x="309" y="173"/>
                    </a:lnTo>
                    <a:lnTo>
                      <a:pt x="314" y="160"/>
                    </a:lnTo>
                    <a:lnTo>
                      <a:pt x="316" y="152"/>
                    </a:lnTo>
                    <a:lnTo>
                      <a:pt x="317" y="146"/>
                    </a:lnTo>
                    <a:lnTo>
                      <a:pt x="318" y="139"/>
                    </a:lnTo>
                    <a:lnTo>
                      <a:pt x="318" y="131"/>
                    </a:lnTo>
                    <a:lnTo>
                      <a:pt x="318" y="121"/>
                    </a:lnTo>
                    <a:lnTo>
                      <a:pt x="316" y="110"/>
                    </a:lnTo>
                    <a:lnTo>
                      <a:pt x="314" y="101"/>
                    </a:lnTo>
                    <a:lnTo>
                      <a:pt x="311" y="91"/>
                    </a:lnTo>
                    <a:lnTo>
                      <a:pt x="307" y="83"/>
                    </a:lnTo>
                    <a:lnTo>
                      <a:pt x="301" y="75"/>
                    </a:lnTo>
                    <a:lnTo>
                      <a:pt x="295" y="67"/>
                    </a:lnTo>
                    <a:lnTo>
                      <a:pt x="289" y="60"/>
                    </a:lnTo>
                    <a:lnTo>
                      <a:pt x="281" y="53"/>
                    </a:lnTo>
                    <a:lnTo>
                      <a:pt x="274" y="47"/>
                    </a:lnTo>
                    <a:lnTo>
                      <a:pt x="266" y="42"/>
                    </a:lnTo>
                    <a:lnTo>
                      <a:pt x="256" y="38"/>
                    </a:lnTo>
                    <a:lnTo>
                      <a:pt x="248" y="35"/>
                    </a:lnTo>
                    <a:lnTo>
                      <a:pt x="237" y="32"/>
                    </a:lnTo>
                    <a:lnTo>
                      <a:pt x="228" y="31"/>
                    </a:lnTo>
                    <a:lnTo>
                      <a:pt x="218" y="31"/>
                    </a:lnTo>
                    <a:lnTo>
                      <a:pt x="207" y="31"/>
                    </a:lnTo>
                    <a:lnTo>
                      <a:pt x="198" y="32"/>
                    </a:lnTo>
                    <a:lnTo>
                      <a:pt x="187" y="35"/>
                    </a:lnTo>
                    <a:lnTo>
                      <a:pt x="179" y="38"/>
                    </a:lnTo>
                    <a:lnTo>
                      <a:pt x="169" y="42"/>
                    </a:lnTo>
                    <a:lnTo>
                      <a:pt x="161" y="47"/>
                    </a:lnTo>
                    <a:lnTo>
                      <a:pt x="154" y="53"/>
                    </a:lnTo>
                    <a:lnTo>
                      <a:pt x="146" y="60"/>
                    </a:lnTo>
                    <a:lnTo>
                      <a:pt x="140" y="67"/>
                    </a:lnTo>
                    <a:lnTo>
                      <a:pt x="134" y="75"/>
                    </a:lnTo>
                    <a:lnTo>
                      <a:pt x="129" y="83"/>
                    </a:lnTo>
                    <a:lnTo>
                      <a:pt x="124" y="91"/>
                    </a:lnTo>
                    <a:lnTo>
                      <a:pt x="121" y="101"/>
                    </a:lnTo>
                    <a:lnTo>
                      <a:pt x="119" y="110"/>
                    </a:lnTo>
                    <a:lnTo>
                      <a:pt x="117" y="121"/>
                    </a:lnTo>
                    <a:lnTo>
                      <a:pt x="117" y="131"/>
                    </a:lnTo>
                    <a:lnTo>
                      <a:pt x="117" y="139"/>
                    </a:lnTo>
                    <a:lnTo>
                      <a:pt x="118" y="146"/>
                    </a:lnTo>
                    <a:lnTo>
                      <a:pt x="119" y="152"/>
                    </a:lnTo>
                    <a:lnTo>
                      <a:pt x="121" y="160"/>
                    </a:lnTo>
                    <a:lnTo>
                      <a:pt x="126" y="173"/>
                    </a:lnTo>
                    <a:lnTo>
                      <a:pt x="133" y="186"/>
                    </a:lnTo>
                    <a:lnTo>
                      <a:pt x="142" y="197"/>
                    </a:lnTo>
                    <a:lnTo>
                      <a:pt x="152" y="208"/>
                    </a:lnTo>
                    <a:lnTo>
                      <a:pt x="158" y="212"/>
                    </a:lnTo>
                    <a:lnTo>
                      <a:pt x="164" y="216"/>
                    </a:lnTo>
                    <a:lnTo>
                      <a:pt x="170" y="219"/>
                    </a:lnTo>
                    <a:lnTo>
                      <a:pt x="177" y="222"/>
                    </a:lnTo>
                    <a:lnTo>
                      <a:pt x="181" y="226"/>
                    </a:lnTo>
                    <a:lnTo>
                      <a:pt x="183" y="229"/>
                    </a:lnTo>
                    <a:lnTo>
                      <a:pt x="185" y="233"/>
                    </a:lnTo>
                    <a:lnTo>
                      <a:pt x="185" y="238"/>
                    </a:lnTo>
                    <a:lnTo>
                      <a:pt x="184" y="242"/>
                    </a:lnTo>
                    <a:lnTo>
                      <a:pt x="182" y="247"/>
                    </a:lnTo>
                    <a:lnTo>
                      <a:pt x="179" y="250"/>
                    </a:lnTo>
                    <a:lnTo>
                      <a:pt x="175" y="251"/>
                    </a:lnTo>
                    <a:lnTo>
                      <a:pt x="159" y="255"/>
                    </a:lnTo>
                    <a:lnTo>
                      <a:pt x="143" y="261"/>
                    </a:lnTo>
                    <a:lnTo>
                      <a:pt x="130" y="267"/>
                    </a:lnTo>
                    <a:lnTo>
                      <a:pt x="116" y="276"/>
                    </a:lnTo>
                    <a:lnTo>
                      <a:pt x="103" y="284"/>
                    </a:lnTo>
                    <a:lnTo>
                      <a:pt x="91" y="295"/>
                    </a:lnTo>
                    <a:lnTo>
                      <a:pt x="80" y="305"/>
                    </a:lnTo>
                    <a:lnTo>
                      <a:pt x="70" y="317"/>
                    </a:lnTo>
                    <a:lnTo>
                      <a:pt x="61" y="329"/>
                    </a:lnTo>
                    <a:lnTo>
                      <a:pt x="53" y="343"/>
                    </a:lnTo>
                    <a:lnTo>
                      <a:pt x="46" y="357"/>
                    </a:lnTo>
                    <a:lnTo>
                      <a:pt x="41" y="371"/>
                    </a:lnTo>
                    <a:lnTo>
                      <a:pt x="35" y="386"/>
                    </a:lnTo>
                    <a:lnTo>
                      <a:pt x="32" y="402"/>
                    </a:lnTo>
                    <a:lnTo>
                      <a:pt x="30" y="417"/>
                    </a:lnTo>
                    <a:lnTo>
                      <a:pt x="30" y="434"/>
                    </a:lnTo>
                    <a:lnTo>
                      <a:pt x="30" y="570"/>
                    </a:lnTo>
                    <a:lnTo>
                      <a:pt x="29" y="572"/>
                    </a:lnTo>
                    <a:lnTo>
                      <a:pt x="29" y="575"/>
                    </a:lnTo>
                    <a:lnTo>
                      <a:pt x="27" y="579"/>
                    </a:lnTo>
                    <a:lnTo>
                      <a:pt x="26" y="581"/>
                    </a:lnTo>
                    <a:lnTo>
                      <a:pt x="23" y="582"/>
                    </a:lnTo>
                    <a:lnTo>
                      <a:pt x="21" y="584"/>
                    </a:lnTo>
                    <a:lnTo>
                      <a:pt x="17" y="585"/>
                    </a:lnTo>
                    <a:lnTo>
                      <a:pt x="15" y="585"/>
                    </a:lnTo>
                    <a:lnTo>
                      <a:pt x="12" y="585"/>
                    </a:lnTo>
                    <a:lnTo>
                      <a:pt x="9" y="584"/>
                    </a:lnTo>
                    <a:lnTo>
                      <a:pt x="7" y="582"/>
                    </a:lnTo>
                    <a:lnTo>
                      <a:pt x="4" y="581"/>
                    </a:lnTo>
                    <a:lnTo>
                      <a:pt x="3" y="579"/>
                    </a:lnTo>
                    <a:lnTo>
                      <a:pt x="1" y="575"/>
                    </a:lnTo>
                    <a:lnTo>
                      <a:pt x="1" y="572"/>
                    </a:lnTo>
                    <a:lnTo>
                      <a:pt x="0" y="570"/>
                    </a:lnTo>
                    <a:lnTo>
                      <a:pt x="0" y="434"/>
                    </a:lnTo>
                    <a:lnTo>
                      <a:pt x="1" y="417"/>
                    </a:lnTo>
                    <a:lnTo>
                      <a:pt x="3" y="401"/>
                    </a:lnTo>
                    <a:lnTo>
                      <a:pt x="6" y="385"/>
                    </a:lnTo>
                    <a:lnTo>
                      <a:pt x="10" y="369"/>
                    </a:lnTo>
                    <a:lnTo>
                      <a:pt x="15" y="353"/>
                    </a:lnTo>
                    <a:lnTo>
                      <a:pt x="22" y="339"/>
                    </a:lnTo>
                    <a:lnTo>
                      <a:pt x="29" y="325"/>
                    </a:lnTo>
                    <a:lnTo>
                      <a:pt x="37" y="311"/>
                    </a:lnTo>
                    <a:lnTo>
                      <a:pt x="47" y="299"/>
                    </a:lnTo>
                    <a:lnTo>
                      <a:pt x="57" y="286"/>
                    </a:lnTo>
                    <a:lnTo>
                      <a:pt x="68" y="275"/>
                    </a:lnTo>
                    <a:lnTo>
                      <a:pt x="80" y="264"/>
                    </a:lnTo>
                    <a:lnTo>
                      <a:pt x="93" y="255"/>
                    </a:lnTo>
                    <a:lnTo>
                      <a:pt x="107" y="247"/>
                    </a:lnTo>
                    <a:lnTo>
                      <a:pt x="120" y="239"/>
                    </a:lnTo>
                    <a:lnTo>
                      <a:pt x="136" y="232"/>
                    </a:lnTo>
                    <a:lnTo>
                      <a:pt x="124" y="222"/>
                    </a:lnTo>
                    <a:lnTo>
                      <a:pt x="115" y="212"/>
                    </a:lnTo>
                    <a:lnTo>
                      <a:pt x="107" y="199"/>
                    </a:lnTo>
                    <a:lnTo>
                      <a:pt x="100" y="187"/>
                    </a:lnTo>
                    <a:lnTo>
                      <a:pt x="95" y="174"/>
                    </a:lnTo>
                    <a:lnTo>
                      <a:pt x="91" y="160"/>
                    </a:lnTo>
                    <a:lnTo>
                      <a:pt x="88" y="146"/>
                    </a:lnTo>
                    <a:lnTo>
                      <a:pt x="88" y="131"/>
                    </a:lnTo>
                    <a:lnTo>
                      <a:pt x="88" y="118"/>
                    </a:lnTo>
                    <a:lnTo>
                      <a:pt x="90" y="105"/>
                    </a:lnTo>
                    <a:lnTo>
                      <a:pt x="93" y="93"/>
                    </a:lnTo>
                    <a:lnTo>
                      <a:pt x="97" y="80"/>
                    </a:lnTo>
                    <a:lnTo>
                      <a:pt x="103" y="68"/>
                    </a:lnTo>
                    <a:lnTo>
                      <a:pt x="110" y="58"/>
                    </a:lnTo>
                    <a:lnTo>
                      <a:pt x="117" y="47"/>
                    </a:lnTo>
                    <a:lnTo>
                      <a:pt x="125" y="39"/>
                    </a:lnTo>
                    <a:lnTo>
                      <a:pt x="135" y="31"/>
                    </a:lnTo>
                    <a:lnTo>
                      <a:pt x="144" y="22"/>
                    </a:lnTo>
                    <a:lnTo>
                      <a:pt x="156" y="16"/>
                    </a:lnTo>
                    <a:lnTo>
                      <a:pt x="167" y="11"/>
                    </a:lnTo>
                    <a:lnTo>
                      <a:pt x="179" y="7"/>
                    </a:lnTo>
                    <a:lnTo>
                      <a:pt x="191" y="3"/>
                    </a:lnTo>
                    <a:lnTo>
                      <a:pt x="204" y="1"/>
                    </a:lnTo>
                    <a:lnTo>
                      <a:pt x="218" y="0"/>
                    </a:lnTo>
                    <a:lnTo>
                      <a:pt x="231" y="1"/>
                    </a:lnTo>
                    <a:lnTo>
                      <a:pt x="244" y="3"/>
                    </a:lnTo>
                    <a:lnTo>
                      <a:pt x="256" y="7"/>
                    </a:lnTo>
                    <a:lnTo>
                      <a:pt x="268" y="11"/>
                    </a:lnTo>
                    <a:lnTo>
                      <a:pt x="279" y="16"/>
                    </a:lnTo>
                    <a:lnTo>
                      <a:pt x="291" y="22"/>
                    </a:lnTo>
                    <a:lnTo>
                      <a:pt x="300" y="31"/>
                    </a:lnTo>
                    <a:lnTo>
                      <a:pt x="310" y="39"/>
                    </a:lnTo>
                    <a:lnTo>
                      <a:pt x="318" y="47"/>
                    </a:lnTo>
                    <a:lnTo>
                      <a:pt x="325" y="58"/>
                    </a:lnTo>
                    <a:lnTo>
                      <a:pt x="332" y="68"/>
                    </a:lnTo>
                    <a:lnTo>
                      <a:pt x="338" y="80"/>
                    </a:lnTo>
                    <a:lnTo>
                      <a:pt x="342" y="93"/>
                    </a:lnTo>
                    <a:lnTo>
                      <a:pt x="345" y="105"/>
                    </a:lnTo>
                    <a:lnTo>
                      <a:pt x="347" y="118"/>
                    </a:lnTo>
                    <a:lnTo>
                      <a:pt x="349" y="131"/>
                    </a:lnTo>
                    <a:lnTo>
                      <a:pt x="347" y="146"/>
                    </a:lnTo>
                    <a:lnTo>
                      <a:pt x="344" y="160"/>
                    </a:lnTo>
                    <a:lnTo>
                      <a:pt x="340" y="174"/>
                    </a:lnTo>
                    <a:lnTo>
                      <a:pt x="335" y="187"/>
                    </a:lnTo>
                    <a:lnTo>
                      <a:pt x="329" y="199"/>
                    </a:lnTo>
                    <a:lnTo>
                      <a:pt x="320" y="212"/>
                    </a:lnTo>
                    <a:lnTo>
                      <a:pt x="311" y="222"/>
                    </a:lnTo>
                    <a:lnTo>
                      <a:pt x="299" y="232"/>
                    </a:lnTo>
                    <a:lnTo>
                      <a:pt x="315" y="239"/>
                    </a:lnTo>
                    <a:lnTo>
                      <a:pt x="329" y="247"/>
                    </a:lnTo>
                    <a:lnTo>
                      <a:pt x="342" y="255"/>
                    </a:lnTo>
                    <a:lnTo>
                      <a:pt x="355" y="264"/>
                    </a:lnTo>
                    <a:lnTo>
                      <a:pt x="367" y="275"/>
                    </a:lnTo>
                    <a:lnTo>
                      <a:pt x="378" y="286"/>
                    </a:lnTo>
                    <a:lnTo>
                      <a:pt x="388" y="299"/>
                    </a:lnTo>
                    <a:lnTo>
                      <a:pt x="398" y="311"/>
                    </a:lnTo>
                    <a:lnTo>
                      <a:pt x="406" y="325"/>
                    </a:lnTo>
                    <a:lnTo>
                      <a:pt x="413" y="339"/>
                    </a:lnTo>
                    <a:lnTo>
                      <a:pt x="420" y="353"/>
                    </a:lnTo>
                    <a:lnTo>
                      <a:pt x="425" y="369"/>
                    </a:lnTo>
                    <a:lnTo>
                      <a:pt x="429" y="385"/>
                    </a:lnTo>
                    <a:lnTo>
                      <a:pt x="432" y="401"/>
                    </a:lnTo>
                    <a:lnTo>
                      <a:pt x="434" y="417"/>
                    </a:lnTo>
                    <a:lnTo>
                      <a:pt x="435" y="434"/>
                    </a:lnTo>
                    <a:lnTo>
                      <a:pt x="435" y="570"/>
                    </a:lnTo>
                    <a:lnTo>
                      <a:pt x="434" y="572"/>
                    </a:lnTo>
                    <a:lnTo>
                      <a:pt x="434" y="575"/>
                    </a:lnTo>
                    <a:lnTo>
                      <a:pt x="432" y="579"/>
                    </a:lnTo>
                    <a:lnTo>
                      <a:pt x="431" y="581"/>
                    </a:lnTo>
                    <a:lnTo>
                      <a:pt x="428" y="582"/>
                    </a:lnTo>
                    <a:lnTo>
                      <a:pt x="426" y="584"/>
                    </a:lnTo>
                    <a:lnTo>
                      <a:pt x="423" y="585"/>
                    </a:lnTo>
                    <a:lnTo>
                      <a:pt x="421" y="585"/>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57" name="Freeform 34"/>
              <p:cNvSpPr>
                <a:spLocks/>
              </p:cNvSpPr>
              <p:nvPr/>
            </p:nvSpPr>
            <p:spPr bwMode="auto">
              <a:xfrm>
                <a:off x="1969" y="2267"/>
                <a:ext cx="174" cy="293"/>
              </a:xfrm>
              <a:custGeom>
                <a:avLst/>
                <a:gdLst>
                  <a:gd name="T0" fmla="*/ 41 w 349"/>
                  <a:gd name="T1" fmla="*/ 74 h 584"/>
                  <a:gd name="T2" fmla="*/ 40 w 349"/>
                  <a:gd name="T3" fmla="*/ 73 h 584"/>
                  <a:gd name="T4" fmla="*/ 39 w 349"/>
                  <a:gd name="T5" fmla="*/ 72 h 584"/>
                  <a:gd name="T6" fmla="*/ 39 w 349"/>
                  <a:gd name="T7" fmla="*/ 51 h 584"/>
                  <a:gd name="T8" fmla="*/ 37 w 349"/>
                  <a:gd name="T9" fmla="*/ 45 h 584"/>
                  <a:gd name="T10" fmla="*/ 34 w 349"/>
                  <a:gd name="T11" fmla="*/ 40 h 584"/>
                  <a:gd name="T12" fmla="*/ 30 w 349"/>
                  <a:gd name="T13" fmla="*/ 36 h 584"/>
                  <a:gd name="T14" fmla="*/ 25 w 349"/>
                  <a:gd name="T15" fmla="*/ 33 h 584"/>
                  <a:gd name="T16" fmla="*/ 21 w 349"/>
                  <a:gd name="T17" fmla="*/ 32 h 584"/>
                  <a:gd name="T18" fmla="*/ 20 w 349"/>
                  <a:gd name="T19" fmla="*/ 30 h 584"/>
                  <a:gd name="T20" fmla="*/ 20 w 349"/>
                  <a:gd name="T21" fmla="*/ 29 h 584"/>
                  <a:gd name="T22" fmla="*/ 23 w 349"/>
                  <a:gd name="T23" fmla="*/ 27 h 584"/>
                  <a:gd name="T24" fmla="*/ 25 w 349"/>
                  <a:gd name="T25" fmla="*/ 25 h 584"/>
                  <a:gd name="T26" fmla="*/ 28 w 349"/>
                  <a:gd name="T27" fmla="*/ 20 h 584"/>
                  <a:gd name="T28" fmla="*/ 28 w 349"/>
                  <a:gd name="T29" fmla="*/ 18 h 584"/>
                  <a:gd name="T30" fmla="*/ 28 w 349"/>
                  <a:gd name="T31" fmla="*/ 14 h 584"/>
                  <a:gd name="T32" fmla="*/ 27 w 349"/>
                  <a:gd name="T33" fmla="*/ 11 h 584"/>
                  <a:gd name="T34" fmla="*/ 25 w 349"/>
                  <a:gd name="T35" fmla="*/ 8 h 584"/>
                  <a:gd name="T36" fmla="*/ 22 w 349"/>
                  <a:gd name="T37" fmla="*/ 6 h 584"/>
                  <a:gd name="T38" fmla="*/ 18 w 349"/>
                  <a:gd name="T39" fmla="*/ 4 h 584"/>
                  <a:gd name="T40" fmla="*/ 15 w 349"/>
                  <a:gd name="T41" fmla="*/ 4 h 584"/>
                  <a:gd name="T42" fmla="*/ 11 w 349"/>
                  <a:gd name="T43" fmla="*/ 5 h 584"/>
                  <a:gd name="T44" fmla="*/ 8 w 349"/>
                  <a:gd name="T45" fmla="*/ 7 h 584"/>
                  <a:gd name="T46" fmla="*/ 5 w 349"/>
                  <a:gd name="T47" fmla="*/ 10 h 584"/>
                  <a:gd name="T48" fmla="*/ 4 w 349"/>
                  <a:gd name="T49" fmla="*/ 13 h 584"/>
                  <a:gd name="T50" fmla="*/ 3 w 349"/>
                  <a:gd name="T51" fmla="*/ 17 h 584"/>
                  <a:gd name="T52" fmla="*/ 3 w 349"/>
                  <a:gd name="T53" fmla="*/ 18 h 584"/>
                  <a:gd name="T54" fmla="*/ 2 w 349"/>
                  <a:gd name="T55" fmla="*/ 18 h 584"/>
                  <a:gd name="T56" fmla="*/ 1 w 349"/>
                  <a:gd name="T57" fmla="*/ 19 h 584"/>
                  <a:gd name="T58" fmla="*/ 0 w 349"/>
                  <a:gd name="T59" fmla="*/ 18 h 584"/>
                  <a:gd name="T60" fmla="*/ 0 w 349"/>
                  <a:gd name="T61" fmla="*/ 17 h 584"/>
                  <a:gd name="T62" fmla="*/ 0 w 349"/>
                  <a:gd name="T63" fmla="*/ 13 h 584"/>
                  <a:gd name="T64" fmla="*/ 2 w 349"/>
                  <a:gd name="T65" fmla="*/ 9 h 584"/>
                  <a:gd name="T66" fmla="*/ 4 w 349"/>
                  <a:gd name="T67" fmla="*/ 5 h 584"/>
                  <a:gd name="T68" fmla="*/ 8 w 349"/>
                  <a:gd name="T69" fmla="*/ 2 h 584"/>
                  <a:gd name="T70" fmla="*/ 13 w 349"/>
                  <a:gd name="T71" fmla="*/ 1 h 584"/>
                  <a:gd name="T72" fmla="*/ 18 w 349"/>
                  <a:gd name="T73" fmla="*/ 1 h 584"/>
                  <a:gd name="T74" fmla="*/ 22 w 349"/>
                  <a:gd name="T75" fmla="*/ 2 h 584"/>
                  <a:gd name="T76" fmla="*/ 26 w 349"/>
                  <a:gd name="T77" fmla="*/ 4 h 584"/>
                  <a:gd name="T78" fmla="*/ 29 w 349"/>
                  <a:gd name="T79" fmla="*/ 8 h 584"/>
                  <a:gd name="T80" fmla="*/ 31 w 349"/>
                  <a:gd name="T81" fmla="*/ 12 h 584"/>
                  <a:gd name="T82" fmla="*/ 32 w 349"/>
                  <a:gd name="T83" fmla="*/ 17 h 584"/>
                  <a:gd name="T84" fmla="*/ 31 w 349"/>
                  <a:gd name="T85" fmla="*/ 22 h 584"/>
                  <a:gd name="T86" fmla="*/ 29 w 349"/>
                  <a:gd name="T87" fmla="*/ 27 h 584"/>
                  <a:gd name="T88" fmla="*/ 28 w 349"/>
                  <a:gd name="T89" fmla="*/ 30 h 584"/>
                  <a:gd name="T90" fmla="*/ 33 w 349"/>
                  <a:gd name="T91" fmla="*/ 34 h 584"/>
                  <a:gd name="T92" fmla="*/ 37 w 349"/>
                  <a:gd name="T93" fmla="*/ 38 h 584"/>
                  <a:gd name="T94" fmla="*/ 40 w 349"/>
                  <a:gd name="T95" fmla="*/ 43 h 584"/>
                  <a:gd name="T96" fmla="*/ 42 w 349"/>
                  <a:gd name="T97" fmla="*/ 49 h 584"/>
                  <a:gd name="T98" fmla="*/ 43 w 349"/>
                  <a:gd name="T99" fmla="*/ 55 h 584"/>
                  <a:gd name="T100" fmla="*/ 43 w 349"/>
                  <a:gd name="T101" fmla="*/ 72 h 584"/>
                  <a:gd name="T102" fmla="*/ 42 w 349"/>
                  <a:gd name="T103" fmla="*/ 74 h 584"/>
                  <a:gd name="T104" fmla="*/ 41 w 349"/>
                  <a:gd name="T105" fmla="*/ 74 h 58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349"/>
                  <a:gd name="T160" fmla="*/ 0 h 584"/>
                  <a:gd name="T161" fmla="*/ 349 w 349"/>
                  <a:gd name="T162" fmla="*/ 584 h 58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349" h="584">
                    <a:moveTo>
                      <a:pt x="333" y="584"/>
                    </a:moveTo>
                    <a:lnTo>
                      <a:pt x="331" y="584"/>
                    </a:lnTo>
                    <a:lnTo>
                      <a:pt x="328" y="583"/>
                    </a:lnTo>
                    <a:lnTo>
                      <a:pt x="325" y="582"/>
                    </a:lnTo>
                    <a:lnTo>
                      <a:pt x="323" y="580"/>
                    </a:lnTo>
                    <a:lnTo>
                      <a:pt x="321" y="578"/>
                    </a:lnTo>
                    <a:lnTo>
                      <a:pt x="319" y="575"/>
                    </a:lnTo>
                    <a:lnTo>
                      <a:pt x="319" y="573"/>
                    </a:lnTo>
                    <a:lnTo>
                      <a:pt x="318" y="570"/>
                    </a:lnTo>
                    <a:lnTo>
                      <a:pt x="318" y="433"/>
                    </a:lnTo>
                    <a:lnTo>
                      <a:pt x="318" y="417"/>
                    </a:lnTo>
                    <a:lnTo>
                      <a:pt x="316" y="401"/>
                    </a:lnTo>
                    <a:lnTo>
                      <a:pt x="312" y="385"/>
                    </a:lnTo>
                    <a:lnTo>
                      <a:pt x="308" y="371"/>
                    </a:lnTo>
                    <a:lnTo>
                      <a:pt x="303" y="356"/>
                    </a:lnTo>
                    <a:lnTo>
                      <a:pt x="295" y="342"/>
                    </a:lnTo>
                    <a:lnTo>
                      <a:pt x="287" y="329"/>
                    </a:lnTo>
                    <a:lnTo>
                      <a:pt x="279" y="317"/>
                    </a:lnTo>
                    <a:lnTo>
                      <a:pt x="268" y="305"/>
                    </a:lnTo>
                    <a:lnTo>
                      <a:pt x="258" y="294"/>
                    </a:lnTo>
                    <a:lnTo>
                      <a:pt x="245" y="285"/>
                    </a:lnTo>
                    <a:lnTo>
                      <a:pt x="232" y="275"/>
                    </a:lnTo>
                    <a:lnTo>
                      <a:pt x="219" y="267"/>
                    </a:lnTo>
                    <a:lnTo>
                      <a:pt x="205" y="261"/>
                    </a:lnTo>
                    <a:lnTo>
                      <a:pt x="189" y="255"/>
                    </a:lnTo>
                    <a:lnTo>
                      <a:pt x="174" y="250"/>
                    </a:lnTo>
                    <a:lnTo>
                      <a:pt x="170" y="249"/>
                    </a:lnTo>
                    <a:lnTo>
                      <a:pt x="166" y="246"/>
                    </a:lnTo>
                    <a:lnTo>
                      <a:pt x="164" y="242"/>
                    </a:lnTo>
                    <a:lnTo>
                      <a:pt x="163" y="238"/>
                    </a:lnTo>
                    <a:lnTo>
                      <a:pt x="163" y="232"/>
                    </a:lnTo>
                    <a:lnTo>
                      <a:pt x="164" y="228"/>
                    </a:lnTo>
                    <a:lnTo>
                      <a:pt x="167" y="225"/>
                    </a:lnTo>
                    <a:lnTo>
                      <a:pt x="172" y="223"/>
                    </a:lnTo>
                    <a:lnTo>
                      <a:pt x="178" y="220"/>
                    </a:lnTo>
                    <a:lnTo>
                      <a:pt x="184" y="216"/>
                    </a:lnTo>
                    <a:lnTo>
                      <a:pt x="191" y="211"/>
                    </a:lnTo>
                    <a:lnTo>
                      <a:pt x="196" y="207"/>
                    </a:lnTo>
                    <a:lnTo>
                      <a:pt x="206" y="197"/>
                    </a:lnTo>
                    <a:lnTo>
                      <a:pt x="215" y="185"/>
                    </a:lnTo>
                    <a:lnTo>
                      <a:pt x="222" y="173"/>
                    </a:lnTo>
                    <a:lnTo>
                      <a:pt x="227" y="159"/>
                    </a:lnTo>
                    <a:lnTo>
                      <a:pt x="229" y="153"/>
                    </a:lnTo>
                    <a:lnTo>
                      <a:pt x="230" y="145"/>
                    </a:lnTo>
                    <a:lnTo>
                      <a:pt x="231" y="138"/>
                    </a:lnTo>
                    <a:lnTo>
                      <a:pt x="231" y="131"/>
                    </a:lnTo>
                    <a:lnTo>
                      <a:pt x="231" y="120"/>
                    </a:lnTo>
                    <a:lnTo>
                      <a:pt x="229" y="110"/>
                    </a:lnTo>
                    <a:lnTo>
                      <a:pt x="227" y="100"/>
                    </a:lnTo>
                    <a:lnTo>
                      <a:pt x="223" y="91"/>
                    </a:lnTo>
                    <a:lnTo>
                      <a:pt x="219" y="82"/>
                    </a:lnTo>
                    <a:lnTo>
                      <a:pt x="215" y="74"/>
                    </a:lnTo>
                    <a:lnTo>
                      <a:pt x="208" y="67"/>
                    </a:lnTo>
                    <a:lnTo>
                      <a:pt x="202" y="59"/>
                    </a:lnTo>
                    <a:lnTo>
                      <a:pt x="195" y="53"/>
                    </a:lnTo>
                    <a:lnTo>
                      <a:pt x="187" y="47"/>
                    </a:lnTo>
                    <a:lnTo>
                      <a:pt x="179" y="42"/>
                    </a:lnTo>
                    <a:lnTo>
                      <a:pt x="170" y="37"/>
                    </a:lnTo>
                    <a:lnTo>
                      <a:pt x="160" y="34"/>
                    </a:lnTo>
                    <a:lnTo>
                      <a:pt x="151" y="32"/>
                    </a:lnTo>
                    <a:lnTo>
                      <a:pt x="141" y="30"/>
                    </a:lnTo>
                    <a:lnTo>
                      <a:pt x="131" y="30"/>
                    </a:lnTo>
                    <a:lnTo>
                      <a:pt x="120" y="30"/>
                    </a:lnTo>
                    <a:lnTo>
                      <a:pt x="111" y="32"/>
                    </a:lnTo>
                    <a:lnTo>
                      <a:pt x="100" y="34"/>
                    </a:lnTo>
                    <a:lnTo>
                      <a:pt x="92" y="37"/>
                    </a:lnTo>
                    <a:lnTo>
                      <a:pt x="83" y="42"/>
                    </a:lnTo>
                    <a:lnTo>
                      <a:pt x="74" y="47"/>
                    </a:lnTo>
                    <a:lnTo>
                      <a:pt x="67" y="53"/>
                    </a:lnTo>
                    <a:lnTo>
                      <a:pt x="60" y="59"/>
                    </a:lnTo>
                    <a:lnTo>
                      <a:pt x="53" y="67"/>
                    </a:lnTo>
                    <a:lnTo>
                      <a:pt x="47" y="74"/>
                    </a:lnTo>
                    <a:lnTo>
                      <a:pt x="42" y="82"/>
                    </a:lnTo>
                    <a:lnTo>
                      <a:pt x="38" y="91"/>
                    </a:lnTo>
                    <a:lnTo>
                      <a:pt x="34" y="100"/>
                    </a:lnTo>
                    <a:lnTo>
                      <a:pt x="32" y="110"/>
                    </a:lnTo>
                    <a:lnTo>
                      <a:pt x="30" y="120"/>
                    </a:lnTo>
                    <a:lnTo>
                      <a:pt x="30" y="131"/>
                    </a:lnTo>
                    <a:lnTo>
                      <a:pt x="30" y="134"/>
                    </a:lnTo>
                    <a:lnTo>
                      <a:pt x="29" y="136"/>
                    </a:lnTo>
                    <a:lnTo>
                      <a:pt x="27" y="139"/>
                    </a:lnTo>
                    <a:lnTo>
                      <a:pt x="26" y="141"/>
                    </a:lnTo>
                    <a:lnTo>
                      <a:pt x="24" y="143"/>
                    </a:lnTo>
                    <a:lnTo>
                      <a:pt x="21" y="144"/>
                    </a:lnTo>
                    <a:lnTo>
                      <a:pt x="18" y="145"/>
                    </a:lnTo>
                    <a:lnTo>
                      <a:pt x="16" y="145"/>
                    </a:lnTo>
                    <a:lnTo>
                      <a:pt x="12" y="145"/>
                    </a:lnTo>
                    <a:lnTo>
                      <a:pt x="9" y="144"/>
                    </a:lnTo>
                    <a:lnTo>
                      <a:pt x="7" y="143"/>
                    </a:lnTo>
                    <a:lnTo>
                      <a:pt x="5" y="141"/>
                    </a:lnTo>
                    <a:lnTo>
                      <a:pt x="3" y="139"/>
                    </a:lnTo>
                    <a:lnTo>
                      <a:pt x="2" y="136"/>
                    </a:lnTo>
                    <a:lnTo>
                      <a:pt x="1" y="134"/>
                    </a:lnTo>
                    <a:lnTo>
                      <a:pt x="0" y="131"/>
                    </a:lnTo>
                    <a:lnTo>
                      <a:pt x="1" y="117"/>
                    </a:lnTo>
                    <a:lnTo>
                      <a:pt x="3" y="104"/>
                    </a:lnTo>
                    <a:lnTo>
                      <a:pt x="6" y="92"/>
                    </a:lnTo>
                    <a:lnTo>
                      <a:pt x="10" y="79"/>
                    </a:lnTo>
                    <a:lnTo>
                      <a:pt x="16" y="69"/>
                    </a:lnTo>
                    <a:lnTo>
                      <a:pt x="23" y="57"/>
                    </a:lnTo>
                    <a:lnTo>
                      <a:pt x="30" y="48"/>
                    </a:lnTo>
                    <a:lnTo>
                      <a:pt x="39" y="39"/>
                    </a:lnTo>
                    <a:lnTo>
                      <a:pt x="48" y="30"/>
                    </a:lnTo>
                    <a:lnTo>
                      <a:pt x="57" y="23"/>
                    </a:lnTo>
                    <a:lnTo>
                      <a:pt x="69" y="15"/>
                    </a:lnTo>
                    <a:lnTo>
                      <a:pt x="79" y="10"/>
                    </a:lnTo>
                    <a:lnTo>
                      <a:pt x="92" y="6"/>
                    </a:lnTo>
                    <a:lnTo>
                      <a:pt x="105" y="3"/>
                    </a:lnTo>
                    <a:lnTo>
                      <a:pt x="117" y="1"/>
                    </a:lnTo>
                    <a:lnTo>
                      <a:pt x="131" y="0"/>
                    </a:lnTo>
                    <a:lnTo>
                      <a:pt x="144" y="1"/>
                    </a:lnTo>
                    <a:lnTo>
                      <a:pt x="157" y="3"/>
                    </a:lnTo>
                    <a:lnTo>
                      <a:pt x="170" y="6"/>
                    </a:lnTo>
                    <a:lnTo>
                      <a:pt x="181" y="10"/>
                    </a:lnTo>
                    <a:lnTo>
                      <a:pt x="193" y="15"/>
                    </a:lnTo>
                    <a:lnTo>
                      <a:pt x="203" y="23"/>
                    </a:lnTo>
                    <a:lnTo>
                      <a:pt x="214" y="30"/>
                    </a:lnTo>
                    <a:lnTo>
                      <a:pt x="223" y="39"/>
                    </a:lnTo>
                    <a:lnTo>
                      <a:pt x="231" y="48"/>
                    </a:lnTo>
                    <a:lnTo>
                      <a:pt x="239" y="57"/>
                    </a:lnTo>
                    <a:lnTo>
                      <a:pt x="245" y="69"/>
                    </a:lnTo>
                    <a:lnTo>
                      <a:pt x="251" y="79"/>
                    </a:lnTo>
                    <a:lnTo>
                      <a:pt x="255" y="92"/>
                    </a:lnTo>
                    <a:lnTo>
                      <a:pt x="259" y="104"/>
                    </a:lnTo>
                    <a:lnTo>
                      <a:pt x="261" y="117"/>
                    </a:lnTo>
                    <a:lnTo>
                      <a:pt x="261" y="131"/>
                    </a:lnTo>
                    <a:lnTo>
                      <a:pt x="261" y="145"/>
                    </a:lnTo>
                    <a:lnTo>
                      <a:pt x="258" y="160"/>
                    </a:lnTo>
                    <a:lnTo>
                      <a:pt x="253" y="174"/>
                    </a:lnTo>
                    <a:lnTo>
                      <a:pt x="248" y="187"/>
                    </a:lnTo>
                    <a:lnTo>
                      <a:pt x="242" y="200"/>
                    </a:lnTo>
                    <a:lnTo>
                      <a:pt x="233" y="211"/>
                    </a:lnTo>
                    <a:lnTo>
                      <a:pt x="224" y="222"/>
                    </a:lnTo>
                    <a:lnTo>
                      <a:pt x="213" y="231"/>
                    </a:lnTo>
                    <a:lnTo>
                      <a:pt x="228" y="239"/>
                    </a:lnTo>
                    <a:lnTo>
                      <a:pt x="242" y="246"/>
                    </a:lnTo>
                    <a:lnTo>
                      <a:pt x="255" y="254"/>
                    </a:lnTo>
                    <a:lnTo>
                      <a:pt x="268" y="265"/>
                    </a:lnTo>
                    <a:lnTo>
                      <a:pt x="281" y="275"/>
                    </a:lnTo>
                    <a:lnTo>
                      <a:pt x="291" y="286"/>
                    </a:lnTo>
                    <a:lnTo>
                      <a:pt x="302" y="298"/>
                    </a:lnTo>
                    <a:lnTo>
                      <a:pt x="311" y="311"/>
                    </a:lnTo>
                    <a:lnTo>
                      <a:pt x="319" y="324"/>
                    </a:lnTo>
                    <a:lnTo>
                      <a:pt x="327" y="338"/>
                    </a:lnTo>
                    <a:lnTo>
                      <a:pt x="333" y="353"/>
                    </a:lnTo>
                    <a:lnTo>
                      <a:pt x="338" y="368"/>
                    </a:lnTo>
                    <a:lnTo>
                      <a:pt x="342" y="384"/>
                    </a:lnTo>
                    <a:lnTo>
                      <a:pt x="346" y="400"/>
                    </a:lnTo>
                    <a:lnTo>
                      <a:pt x="348" y="417"/>
                    </a:lnTo>
                    <a:lnTo>
                      <a:pt x="349" y="433"/>
                    </a:lnTo>
                    <a:lnTo>
                      <a:pt x="349" y="570"/>
                    </a:lnTo>
                    <a:lnTo>
                      <a:pt x="348" y="573"/>
                    </a:lnTo>
                    <a:lnTo>
                      <a:pt x="347" y="575"/>
                    </a:lnTo>
                    <a:lnTo>
                      <a:pt x="346" y="578"/>
                    </a:lnTo>
                    <a:lnTo>
                      <a:pt x="343" y="580"/>
                    </a:lnTo>
                    <a:lnTo>
                      <a:pt x="341" y="582"/>
                    </a:lnTo>
                    <a:lnTo>
                      <a:pt x="339" y="583"/>
                    </a:lnTo>
                    <a:lnTo>
                      <a:pt x="336" y="584"/>
                    </a:lnTo>
                    <a:lnTo>
                      <a:pt x="333" y="58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58" name="Freeform 35"/>
              <p:cNvSpPr>
                <a:spLocks/>
              </p:cNvSpPr>
              <p:nvPr/>
            </p:nvSpPr>
            <p:spPr bwMode="auto">
              <a:xfrm>
                <a:off x="1766" y="2267"/>
                <a:ext cx="175" cy="293"/>
              </a:xfrm>
              <a:custGeom>
                <a:avLst/>
                <a:gdLst>
                  <a:gd name="T0" fmla="*/ 2 w 349"/>
                  <a:gd name="T1" fmla="*/ 74 h 584"/>
                  <a:gd name="T2" fmla="*/ 1 w 349"/>
                  <a:gd name="T3" fmla="*/ 73 h 584"/>
                  <a:gd name="T4" fmla="*/ 0 w 349"/>
                  <a:gd name="T5" fmla="*/ 72 h 584"/>
                  <a:gd name="T6" fmla="*/ 1 w 349"/>
                  <a:gd name="T7" fmla="*/ 51 h 584"/>
                  <a:gd name="T8" fmla="*/ 2 w 349"/>
                  <a:gd name="T9" fmla="*/ 45 h 584"/>
                  <a:gd name="T10" fmla="*/ 5 w 349"/>
                  <a:gd name="T11" fmla="*/ 39 h 584"/>
                  <a:gd name="T12" fmla="*/ 9 w 349"/>
                  <a:gd name="T13" fmla="*/ 35 h 584"/>
                  <a:gd name="T14" fmla="*/ 14 w 349"/>
                  <a:gd name="T15" fmla="*/ 31 h 584"/>
                  <a:gd name="T16" fmla="*/ 16 w 349"/>
                  <a:gd name="T17" fmla="*/ 28 h 584"/>
                  <a:gd name="T18" fmla="*/ 13 w 349"/>
                  <a:gd name="T19" fmla="*/ 24 h 584"/>
                  <a:gd name="T20" fmla="*/ 11 w 349"/>
                  <a:gd name="T21" fmla="*/ 19 h 584"/>
                  <a:gd name="T22" fmla="*/ 12 w 349"/>
                  <a:gd name="T23" fmla="*/ 13 h 584"/>
                  <a:gd name="T24" fmla="*/ 13 w 349"/>
                  <a:gd name="T25" fmla="*/ 9 h 584"/>
                  <a:gd name="T26" fmla="*/ 16 w 349"/>
                  <a:gd name="T27" fmla="*/ 5 h 584"/>
                  <a:gd name="T28" fmla="*/ 20 w 349"/>
                  <a:gd name="T29" fmla="*/ 2 h 584"/>
                  <a:gd name="T30" fmla="*/ 24 w 349"/>
                  <a:gd name="T31" fmla="*/ 1 h 584"/>
                  <a:gd name="T32" fmla="*/ 29 w 349"/>
                  <a:gd name="T33" fmla="*/ 1 h 584"/>
                  <a:gd name="T34" fmla="*/ 34 w 349"/>
                  <a:gd name="T35" fmla="*/ 2 h 584"/>
                  <a:gd name="T36" fmla="*/ 38 w 349"/>
                  <a:gd name="T37" fmla="*/ 4 h 584"/>
                  <a:gd name="T38" fmla="*/ 41 w 349"/>
                  <a:gd name="T39" fmla="*/ 8 h 584"/>
                  <a:gd name="T40" fmla="*/ 43 w 349"/>
                  <a:gd name="T41" fmla="*/ 12 h 584"/>
                  <a:gd name="T42" fmla="*/ 44 w 349"/>
                  <a:gd name="T43" fmla="*/ 17 h 584"/>
                  <a:gd name="T44" fmla="*/ 44 w 349"/>
                  <a:gd name="T45" fmla="*/ 18 h 584"/>
                  <a:gd name="T46" fmla="*/ 43 w 349"/>
                  <a:gd name="T47" fmla="*/ 18 h 584"/>
                  <a:gd name="T48" fmla="*/ 42 w 349"/>
                  <a:gd name="T49" fmla="*/ 19 h 584"/>
                  <a:gd name="T50" fmla="*/ 41 w 349"/>
                  <a:gd name="T51" fmla="*/ 18 h 584"/>
                  <a:gd name="T52" fmla="*/ 40 w 349"/>
                  <a:gd name="T53" fmla="*/ 17 h 584"/>
                  <a:gd name="T54" fmla="*/ 40 w 349"/>
                  <a:gd name="T55" fmla="*/ 14 h 584"/>
                  <a:gd name="T56" fmla="*/ 39 w 349"/>
                  <a:gd name="T57" fmla="*/ 11 h 584"/>
                  <a:gd name="T58" fmla="*/ 37 w 349"/>
                  <a:gd name="T59" fmla="*/ 8 h 584"/>
                  <a:gd name="T60" fmla="*/ 34 w 349"/>
                  <a:gd name="T61" fmla="*/ 6 h 584"/>
                  <a:gd name="T62" fmla="*/ 30 w 349"/>
                  <a:gd name="T63" fmla="*/ 4 h 584"/>
                  <a:gd name="T64" fmla="*/ 26 w 349"/>
                  <a:gd name="T65" fmla="*/ 4 h 584"/>
                  <a:gd name="T66" fmla="*/ 23 w 349"/>
                  <a:gd name="T67" fmla="*/ 5 h 584"/>
                  <a:gd name="T68" fmla="*/ 20 w 349"/>
                  <a:gd name="T69" fmla="*/ 7 h 584"/>
                  <a:gd name="T70" fmla="*/ 17 w 349"/>
                  <a:gd name="T71" fmla="*/ 10 h 584"/>
                  <a:gd name="T72" fmla="*/ 16 w 349"/>
                  <a:gd name="T73" fmla="*/ 13 h 584"/>
                  <a:gd name="T74" fmla="*/ 15 w 349"/>
                  <a:gd name="T75" fmla="*/ 17 h 584"/>
                  <a:gd name="T76" fmla="*/ 15 w 349"/>
                  <a:gd name="T77" fmla="*/ 20 h 584"/>
                  <a:gd name="T78" fmla="*/ 17 w 349"/>
                  <a:gd name="T79" fmla="*/ 24 h 584"/>
                  <a:gd name="T80" fmla="*/ 20 w 349"/>
                  <a:gd name="T81" fmla="*/ 27 h 584"/>
                  <a:gd name="T82" fmla="*/ 23 w 349"/>
                  <a:gd name="T83" fmla="*/ 28 h 584"/>
                  <a:gd name="T84" fmla="*/ 24 w 349"/>
                  <a:gd name="T85" fmla="*/ 29 h 584"/>
                  <a:gd name="T86" fmla="*/ 23 w 349"/>
                  <a:gd name="T87" fmla="*/ 31 h 584"/>
                  <a:gd name="T88" fmla="*/ 20 w 349"/>
                  <a:gd name="T89" fmla="*/ 32 h 584"/>
                  <a:gd name="T90" fmla="*/ 15 w 349"/>
                  <a:gd name="T91" fmla="*/ 35 h 584"/>
                  <a:gd name="T92" fmla="*/ 11 w 349"/>
                  <a:gd name="T93" fmla="*/ 39 h 584"/>
                  <a:gd name="T94" fmla="*/ 7 w 349"/>
                  <a:gd name="T95" fmla="*/ 43 h 584"/>
                  <a:gd name="T96" fmla="*/ 5 w 349"/>
                  <a:gd name="T97" fmla="*/ 49 h 584"/>
                  <a:gd name="T98" fmla="*/ 4 w 349"/>
                  <a:gd name="T99" fmla="*/ 55 h 584"/>
                  <a:gd name="T100" fmla="*/ 4 w 349"/>
                  <a:gd name="T101" fmla="*/ 72 h 584"/>
                  <a:gd name="T102" fmla="*/ 4 w 349"/>
                  <a:gd name="T103" fmla="*/ 74 h 584"/>
                  <a:gd name="T104" fmla="*/ 2 w 349"/>
                  <a:gd name="T105" fmla="*/ 74 h 58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349"/>
                  <a:gd name="T160" fmla="*/ 0 h 584"/>
                  <a:gd name="T161" fmla="*/ 349 w 349"/>
                  <a:gd name="T162" fmla="*/ 584 h 58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349" h="584">
                    <a:moveTo>
                      <a:pt x="16" y="584"/>
                    </a:moveTo>
                    <a:lnTo>
                      <a:pt x="13" y="584"/>
                    </a:lnTo>
                    <a:lnTo>
                      <a:pt x="10" y="583"/>
                    </a:lnTo>
                    <a:lnTo>
                      <a:pt x="8" y="582"/>
                    </a:lnTo>
                    <a:lnTo>
                      <a:pt x="6" y="580"/>
                    </a:lnTo>
                    <a:lnTo>
                      <a:pt x="4" y="578"/>
                    </a:lnTo>
                    <a:lnTo>
                      <a:pt x="3" y="575"/>
                    </a:lnTo>
                    <a:lnTo>
                      <a:pt x="1" y="573"/>
                    </a:lnTo>
                    <a:lnTo>
                      <a:pt x="0" y="570"/>
                    </a:lnTo>
                    <a:lnTo>
                      <a:pt x="0" y="433"/>
                    </a:lnTo>
                    <a:lnTo>
                      <a:pt x="1" y="417"/>
                    </a:lnTo>
                    <a:lnTo>
                      <a:pt x="4" y="400"/>
                    </a:lnTo>
                    <a:lnTo>
                      <a:pt x="7" y="384"/>
                    </a:lnTo>
                    <a:lnTo>
                      <a:pt x="11" y="368"/>
                    </a:lnTo>
                    <a:lnTo>
                      <a:pt x="16" y="353"/>
                    </a:lnTo>
                    <a:lnTo>
                      <a:pt x="22" y="338"/>
                    </a:lnTo>
                    <a:lnTo>
                      <a:pt x="30" y="324"/>
                    </a:lnTo>
                    <a:lnTo>
                      <a:pt x="38" y="311"/>
                    </a:lnTo>
                    <a:lnTo>
                      <a:pt x="48" y="298"/>
                    </a:lnTo>
                    <a:lnTo>
                      <a:pt x="58" y="286"/>
                    </a:lnTo>
                    <a:lnTo>
                      <a:pt x="69" y="275"/>
                    </a:lnTo>
                    <a:lnTo>
                      <a:pt x="81" y="265"/>
                    </a:lnTo>
                    <a:lnTo>
                      <a:pt x="94" y="254"/>
                    </a:lnTo>
                    <a:lnTo>
                      <a:pt x="107" y="246"/>
                    </a:lnTo>
                    <a:lnTo>
                      <a:pt x="121" y="239"/>
                    </a:lnTo>
                    <a:lnTo>
                      <a:pt x="137" y="231"/>
                    </a:lnTo>
                    <a:lnTo>
                      <a:pt x="125" y="222"/>
                    </a:lnTo>
                    <a:lnTo>
                      <a:pt x="116" y="211"/>
                    </a:lnTo>
                    <a:lnTo>
                      <a:pt x="107" y="200"/>
                    </a:lnTo>
                    <a:lnTo>
                      <a:pt x="101" y="187"/>
                    </a:lnTo>
                    <a:lnTo>
                      <a:pt x="96" y="174"/>
                    </a:lnTo>
                    <a:lnTo>
                      <a:pt x="92" y="160"/>
                    </a:lnTo>
                    <a:lnTo>
                      <a:pt x="88" y="145"/>
                    </a:lnTo>
                    <a:lnTo>
                      <a:pt x="88" y="131"/>
                    </a:lnTo>
                    <a:lnTo>
                      <a:pt x="88" y="117"/>
                    </a:lnTo>
                    <a:lnTo>
                      <a:pt x="91" y="104"/>
                    </a:lnTo>
                    <a:lnTo>
                      <a:pt x="94" y="92"/>
                    </a:lnTo>
                    <a:lnTo>
                      <a:pt x="98" y="79"/>
                    </a:lnTo>
                    <a:lnTo>
                      <a:pt x="104" y="69"/>
                    </a:lnTo>
                    <a:lnTo>
                      <a:pt x="110" y="57"/>
                    </a:lnTo>
                    <a:lnTo>
                      <a:pt x="118" y="48"/>
                    </a:lnTo>
                    <a:lnTo>
                      <a:pt x="126" y="39"/>
                    </a:lnTo>
                    <a:lnTo>
                      <a:pt x="136" y="30"/>
                    </a:lnTo>
                    <a:lnTo>
                      <a:pt x="146" y="23"/>
                    </a:lnTo>
                    <a:lnTo>
                      <a:pt x="157" y="15"/>
                    </a:lnTo>
                    <a:lnTo>
                      <a:pt x="168" y="10"/>
                    </a:lnTo>
                    <a:lnTo>
                      <a:pt x="180" y="6"/>
                    </a:lnTo>
                    <a:lnTo>
                      <a:pt x="192" y="3"/>
                    </a:lnTo>
                    <a:lnTo>
                      <a:pt x="205" y="1"/>
                    </a:lnTo>
                    <a:lnTo>
                      <a:pt x="218" y="0"/>
                    </a:lnTo>
                    <a:lnTo>
                      <a:pt x="232" y="1"/>
                    </a:lnTo>
                    <a:lnTo>
                      <a:pt x="245" y="3"/>
                    </a:lnTo>
                    <a:lnTo>
                      <a:pt x="257" y="6"/>
                    </a:lnTo>
                    <a:lnTo>
                      <a:pt x="270" y="10"/>
                    </a:lnTo>
                    <a:lnTo>
                      <a:pt x="280" y="15"/>
                    </a:lnTo>
                    <a:lnTo>
                      <a:pt x="292" y="23"/>
                    </a:lnTo>
                    <a:lnTo>
                      <a:pt x="301" y="30"/>
                    </a:lnTo>
                    <a:lnTo>
                      <a:pt x="311" y="39"/>
                    </a:lnTo>
                    <a:lnTo>
                      <a:pt x="319" y="48"/>
                    </a:lnTo>
                    <a:lnTo>
                      <a:pt x="326" y="57"/>
                    </a:lnTo>
                    <a:lnTo>
                      <a:pt x="334" y="69"/>
                    </a:lnTo>
                    <a:lnTo>
                      <a:pt x="339" y="79"/>
                    </a:lnTo>
                    <a:lnTo>
                      <a:pt x="343" y="92"/>
                    </a:lnTo>
                    <a:lnTo>
                      <a:pt x="346" y="104"/>
                    </a:lnTo>
                    <a:lnTo>
                      <a:pt x="348" y="117"/>
                    </a:lnTo>
                    <a:lnTo>
                      <a:pt x="349" y="131"/>
                    </a:lnTo>
                    <a:lnTo>
                      <a:pt x="348" y="134"/>
                    </a:lnTo>
                    <a:lnTo>
                      <a:pt x="347" y="136"/>
                    </a:lnTo>
                    <a:lnTo>
                      <a:pt x="346" y="139"/>
                    </a:lnTo>
                    <a:lnTo>
                      <a:pt x="344" y="141"/>
                    </a:lnTo>
                    <a:lnTo>
                      <a:pt x="342" y="143"/>
                    </a:lnTo>
                    <a:lnTo>
                      <a:pt x="340" y="144"/>
                    </a:lnTo>
                    <a:lnTo>
                      <a:pt x="337" y="145"/>
                    </a:lnTo>
                    <a:lnTo>
                      <a:pt x="334" y="145"/>
                    </a:lnTo>
                    <a:lnTo>
                      <a:pt x="331" y="145"/>
                    </a:lnTo>
                    <a:lnTo>
                      <a:pt x="328" y="144"/>
                    </a:lnTo>
                    <a:lnTo>
                      <a:pt x="325" y="143"/>
                    </a:lnTo>
                    <a:lnTo>
                      <a:pt x="323" y="141"/>
                    </a:lnTo>
                    <a:lnTo>
                      <a:pt x="322" y="139"/>
                    </a:lnTo>
                    <a:lnTo>
                      <a:pt x="320" y="136"/>
                    </a:lnTo>
                    <a:lnTo>
                      <a:pt x="320" y="134"/>
                    </a:lnTo>
                    <a:lnTo>
                      <a:pt x="319" y="131"/>
                    </a:lnTo>
                    <a:lnTo>
                      <a:pt x="319" y="120"/>
                    </a:lnTo>
                    <a:lnTo>
                      <a:pt x="317" y="110"/>
                    </a:lnTo>
                    <a:lnTo>
                      <a:pt x="315" y="100"/>
                    </a:lnTo>
                    <a:lnTo>
                      <a:pt x="312" y="91"/>
                    </a:lnTo>
                    <a:lnTo>
                      <a:pt x="307" y="82"/>
                    </a:lnTo>
                    <a:lnTo>
                      <a:pt x="302" y="74"/>
                    </a:lnTo>
                    <a:lnTo>
                      <a:pt x="296" y="67"/>
                    </a:lnTo>
                    <a:lnTo>
                      <a:pt x="290" y="59"/>
                    </a:lnTo>
                    <a:lnTo>
                      <a:pt x="282" y="53"/>
                    </a:lnTo>
                    <a:lnTo>
                      <a:pt x="275" y="47"/>
                    </a:lnTo>
                    <a:lnTo>
                      <a:pt x="267" y="42"/>
                    </a:lnTo>
                    <a:lnTo>
                      <a:pt x="257" y="37"/>
                    </a:lnTo>
                    <a:lnTo>
                      <a:pt x="249" y="34"/>
                    </a:lnTo>
                    <a:lnTo>
                      <a:pt x="238" y="32"/>
                    </a:lnTo>
                    <a:lnTo>
                      <a:pt x="229" y="30"/>
                    </a:lnTo>
                    <a:lnTo>
                      <a:pt x="218" y="30"/>
                    </a:lnTo>
                    <a:lnTo>
                      <a:pt x="208" y="30"/>
                    </a:lnTo>
                    <a:lnTo>
                      <a:pt x="198" y="32"/>
                    </a:lnTo>
                    <a:lnTo>
                      <a:pt x="189" y="34"/>
                    </a:lnTo>
                    <a:lnTo>
                      <a:pt x="180" y="37"/>
                    </a:lnTo>
                    <a:lnTo>
                      <a:pt x="170" y="42"/>
                    </a:lnTo>
                    <a:lnTo>
                      <a:pt x="162" y="47"/>
                    </a:lnTo>
                    <a:lnTo>
                      <a:pt x="154" y="53"/>
                    </a:lnTo>
                    <a:lnTo>
                      <a:pt x="147" y="59"/>
                    </a:lnTo>
                    <a:lnTo>
                      <a:pt x="141" y="67"/>
                    </a:lnTo>
                    <a:lnTo>
                      <a:pt x="135" y="74"/>
                    </a:lnTo>
                    <a:lnTo>
                      <a:pt x="130" y="82"/>
                    </a:lnTo>
                    <a:lnTo>
                      <a:pt x="126" y="91"/>
                    </a:lnTo>
                    <a:lnTo>
                      <a:pt x="122" y="100"/>
                    </a:lnTo>
                    <a:lnTo>
                      <a:pt x="120" y="110"/>
                    </a:lnTo>
                    <a:lnTo>
                      <a:pt x="118" y="120"/>
                    </a:lnTo>
                    <a:lnTo>
                      <a:pt x="118" y="131"/>
                    </a:lnTo>
                    <a:lnTo>
                      <a:pt x="118" y="138"/>
                    </a:lnTo>
                    <a:lnTo>
                      <a:pt x="119" y="145"/>
                    </a:lnTo>
                    <a:lnTo>
                      <a:pt x="120" y="153"/>
                    </a:lnTo>
                    <a:lnTo>
                      <a:pt x="122" y="159"/>
                    </a:lnTo>
                    <a:lnTo>
                      <a:pt x="127" y="173"/>
                    </a:lnTo>
                    <a:lnTo>
                      <a:pt x="135" y="185"/>
                    </a:lnTo>
                    <a:lnTo>
                      <a:pt x="143" y="197"/>
                    </a:lnTo>
                    <a:lnTo>
                      <a:pt x="153" y="207"/>
                    </a:lnTo>
                    <a:lnTo>
                      <a:pt x="159" y="211"/>
                    </a:lnTo>
                    <a:lnTo>
                      <a:pt x="165" y="216"/>
                    </a:lnTo>
                    <a:lnTo>
                      <a:pt x="171" y="220"/>
                    </a:lnTo>
                    <a:lnTo>
                      <a:pt x="177" y="223"/>
                    </a:lnTo>
                    <a:lnTo>
                      <a:pt x="182" y="225"/>
                    </a:lnTo>
                    <a:lnTo>
                      <a:pt x="185" y="228"/>
                    </a:lnTo>
                    <a:lnTo>
                      <a:pt x="186" y="232"/>
                    </a:lnTo>
                    <a:lnTo>
                      <a:pt x="186" y="238"/>
                    </a:lnTo>
                    <a:lnTo>
                      <a:pt x="185" y="242"/>
                    </a:lnTo>
                    <a:lnTo>
                      <a:pt x="183" y="246"/>
                    </a:lnTo>
                    <a:lnTo>
                      <a:pt x="180" y="249"/>
                    </a:lnTo>
                    <a:lnTo>
                      <a:pt x="175" y="250"/>
                    </a:lnTo>
                    <a:lnTo>
                      <a:pt x="160" y="255"/>
                    </a:lnTo>
                    <a:lnTo>
                      <a:pt x="144" y="261"/>
                    </a:lnTo>
                    <a:lnTo>
                      <a:pt x="130" y="267"/>
                    </a:lnTo>
                    <a:lnTo>
                      <a:pt x="117" y="275"/>
                    </a:lnTo>
                    <a:lnTo>
                      <a:pt x="104" y="285"/>
                    </a:lnTo>
                    <a:lnTo>
                      <a:pt x="92" y="294"/>
                    </a:lnTo>
                    <a:lnTo>
                      <a:pt x="81" y="305"/>
                    </a:lnTo>
                    <a:lnTo>
                      <a:pt x="71" y="317"/>
                    </a:lnTo>
                    <a:lnTo>
                      <a:pt x="62" y="329"/>
                    </a:lnTo>
                    <a:lnTo>
                      <a:pt x="54" y="342"/>
                    </a:lnTo>
                    <a:lnTo>
                      <a:pt x="47" y="356"/>
                    </a:lnTo>
                    <a:lnTo>
                      <a:pt x="41" y="371"/>
                    </a:lnTo>
                    <a:lnTo>
                      <a:pt x="37" y="385"/>
                    </a:lnTo>
                    <a:lnTo>
                      <a:pt x="33" y="401"/>
                    </a:lnTo>
                    <a:lnTo>
                      <a:pt x="31" y="417"/>
                    </a:lnTo>
                    <a:lnTo>
                      <a:pt x="31" y="433"/>
                    </a:lnTo>
                    <a:lnTo>
                      <a:pt x="31" y="570"/>
                    </a:lnTo>
                    <a:lnTo>
                      <a:pt x="31" y="573"/>
                    </a:lnTo>
                    <a:lnTo>
                      <a:pt x="30" y="575"/>
                    </a:lnTo>
                    <a:lnTo>
                      <a:pt x="28" y="578"/>
                    </a:lnTo>
                    <a:lnTo>
                      <a:pt x="27" y="580"/>
                    </a:lnTo>
                    <a:lnTo>
                      <a:pt x="25" y="582"/>
                    </a:lnTo>
                    <a:lnTo>
                      <a:pt x="21" y="583"/>
                    </a:lnTo>
                    <a:lnTo>
                      <a:pt x="18" y="584"/>
                    </a:lnTo>
                    <a:lnTo>
                      <a:pt x="16" y="58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grpSp>
      </p:grpSp>
      <p:sp>
        <p:nvSpPr>
          <p:cNvPr id="65" name="Title 1"/>
          <p:cNvSpPr txBox="1">
            <a:spLocks/>
          </p:cNvSpPr>
          <p:nvPr/>
        </p:nvSpPr>
        <p:spPr>
          <a:xfrm>
            <a:off x="2330851" y="2067122"/>
            <a:ext cx="2869264" cy="847777"/>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nSpc>
                <a:spcPct val="100000"/>
              </a:lnSpc>
            </a:pPr>
            <a:r>
              <a:rPr lang="en-US" sz="1800" dirty="0" smtClean="0">
                <a:solidFill>
                  <a:schemeClr val="bg2"/>
                </a:solidFill>
                <a:ea typeface="Arial Hebrew" charset="-79"/>
                <a:cs typeface="Arial Hebrew" charset="-79"/>
              </a:rPr>
              <a:t>Application Development</a:t>
            </a:r>
          </a:p>
          <a:p>
            <a:pPr lvl="0" defTabSz="457200">
              <a:lnSpc>
                <a:spcPct val="100000"/>
              </a:lnSpc>
              <a:spcBef>
                <a:spcPts val="0"/>
              </a:spcBef>
            </a:pPr>
            <a:r>
              <a:rPr lang="en-US" sz="1200" i="1" dirty="0" smtClean="0">
                <a:solidFill>
                  <a:srgbClr val="69A7FF"/>
                </a:solidFill>
                <a:latin typeface="Arial" charset="0"/>
                <a:ea typeface="Arial" charset="0"/>
                <a:cs typeface="Arial" charset="0"/>
              </a:rPr>
              <a:t>Writing the application</a:t>
            </a:r>
            <a:endParaRPr lang="en-US" sz="1200" i="1" dirty="0">
              <a:solidFill>
                <a:srgbClr val="69A7FF"/>
              </a:solidFill>
              <a:latin typeface="Arial" charset="0"/>
              <a:ea typeface="Arial" charset="0"/>
              <a:cs typeface="Arial" charset="0"/>
            </a:endParaRPr>
          </a:p>
          <a:p>
            <a:pPr lvl="0" defTabSz="457200">
              <a:lnSpc>
                <a:spcPct val="100000"/>
              </a:lnSpc>
              <a:spcBef>
                <a:spcPts val="0"/>
              </a:spcBef>
            </a:pPr>
            <a:r>
              <a:rPr lang="en-US" sz="1200" i="1" dirty="0" smtClean="0">
                <a:solidFill>
                  <a:srgbClr val="69A7FF"/>
                </a:solidFill>
                <a:latin typeface="Arial" charset="0"/>
                <a:ea typeface="Arial" charset="0"/>
                <a:cs typeface="Arial" charset="0"/>
              </a:rPr>
              <a:t>Modeling the business network</a:t>
            </a:r>
            <a:endParaRPr lang="en-US" sz="1200" dirty="0">
              <a:solidFill>
                <a:srgbClr val="69A7FF"/>
              </a:solidFill>
              <a:latin typeface="Arial" charset="0"/>
              <a:ea typeface="Arial" charset="0"/>
              <a:cs typeface="Arial" charset="0"/>
            </a:endParaRPr>
          </a:p>
        </p:txBody>
      </p:sp>
      <p:sp>
        <p:nvSpPr>
          <p:cNvPr id="66" name="Title 1"/>
          <p:cNvSpPr txBox="1">
            <a:spLocks/>
          </p:cNvSpPr>
          <p:nvPr/>
        </p:nvSpPr>
        <p:spPr>
          <a:xfrm>
            <a:off x="2330850" y="3372601"/>
            <a:ext cx="2869265" cy="777400"/>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nSpc>
                <a:spcPct val="100000"/>
              </a:lnSpc>
            </a:pPr>
            <a:r>
              <a:rPr lang="en-US" sz="1800" dirty="0" smtClean="0">
                <a:solidFill>
                  <a:schemeClr val="bg2"/>
                </a:solidFill>
                <a:ea typeface="Arial" charset="0"/>
                <a:cs typeface="Arial" charset="0"/>
              </a:rPr>
              <a:t>Effective Administration</a:t>
            </a:r>
          </a:p>
          <a:p>
            <a:pPr>
              <a:lnSpc>
                <a:spcPct val="100000"/>
              </a:lnSpc>
            </a:pPr>
            <a:r>
              <a:rPr lang="en-US" sz="1200" i="1" dirty="0">
                <a:solidFill>
                  <a:srgbClr val="69A7FF"/>
                </a:solidFill>
                <a:latin typeface="Arial" charset="0"/>
                <a:ea typeface="Arial" charset="0"/>
                <a:cs typeface="Arial" charset="0"/>
              </a:rPr>
              <a:t>Deploying to a blockchain</a:t>
            </a:r>
          </a:p>
          <a:p>
            <a:pPr>
              <a:lnSpc>
                <a:spcPct val="100000"/>
              </a:lnSpc>
            </a:pPr>
            <a:r>
              <a:rPr lang="en-US" sz="1200" i="1" dirty="0">
                <a:solidFill>
                  <a:srgbClr val="69A7FF"/>
                </a:solidFill>
                <a:latin typeface="Arial" charset="0"/>
                <a:ea typeface="Arial" charset="0"/>
                <a:cs typeface="Arial" charset="0"/>
              </a:rPr>
              <a:t>Interacting with systems of record</a:t>
            </a:r>
          </a:p>
        </p:txBody>
      </p:sp>
      <p:sp>
        <p:nvSpPr>
          <p:cNvPr id="67" name="Freeform 26"/>
          <p:cNvSpPr>
            <a:spLocks/>
          </p:cNvSpPr>
          <p:nvPr/>
        </p:nvSpPr>
        <p:spPr bwMode="auto">
          <a:xfrm>
            <a:off x="4880664" y="764437"/>
            <a:ext cx="189700" cy="679450"/>
          </a:xfrm>
          <a:custGeom>
            <a:avLst/>
            <a:gdLst>
              <a:gd name="T0" fmla="*/ 36 w 292"/>
              <a:gd name="T1" fmla="*/ 0 h 1037"/>
              <a:gd name="T2" fmla="*/ 36 w 292"/>
              <a:gd name="T3" fmla="*/ 130 h 1037"/>
              <a:gd name="T4" fmla="*/ 2 w 292"/>
              <a:gd name="T5" fmla="*/ 130 h 1037"/>
              <a:gd name="T6" fmla="*/ 2 w 292"/>
              <a:gd name="T7" fmla="*/ 130 h 1037"/>
              <a:gd name="T8" fmla="*/ 1 w 292"/>
              <a:gd name="T9" fmla="*/ 130 h 1037"/>
              <a:gd name="T10" fmla="*/ 1 w 292"/>
              <a:gd name="T11" fmla="*/ 130 h 1037"/>
              <a:gd name="T12" fmla="*/ 0 w 292"/>
              <a:gd name="T13" fmla="*/ 129 h 1037"/>
              <a:gd name="T14" fmla="*/ 0 w 292"/>
              <a:gd name="T15" fmla="*/ 129 h 1037"/>
              <a:gd name="T16" fmla="*/ 0 w 292"/>
              <a:gd name="T17" fmla="*/ 129 h 1037"/>
              <a:gd name="T18" fmla="*/ 0 w 292"/>
              <a:gd name="T19" fmla="*/ 128 h 1037"/>
              <a:gd name="T20" fmla="*/ 0 w 292"/>
              <a:gd name="T21" fmla="*/ 127 h 1037"/>
              <a:gd name="T22" fmla="*/ 0 w 292"/>
              <a:gd name="T23" fmla="*/ 127 h 1037"/>
              <a:gd name="T24" fmla="*/ 0 w 292"/>
              <a:gd name="T25" fmla="*/ 127 h 1037"/>
              <a:gd name="T26" fmla="*/ 0 w 292"/>
              <a:gd name="T27" fmla="*/ 126 h 1037"/>
              <a:gd name="T28" fmla="*/ 0 w 292"/>
              <a:gd name="T29" fmla="*/ 126 h 1037"/>
              <a:gd name="T30" fmla="*/ 1 w 292"/>
              <a:gd name="T31" fmla="*/ 125 h 1037"/>
              <a:gd name="T32" fmla="*/ 1 w 292"/>
              <a:gd name="T33" fmla="*/ 125 h 1037"/>
              <a:gd name="T34" fmla="*/ 2 w 292"/>
              <a:gd name="T35" fmla="*/ 125 h 1037"/>
              <a:gd name="T36" fmla="*/ 2 w 292"/>
              <a:gd name="T37" fmla="*/ 125 h 1037"/>
              <a:gd name="T38" fmla="*/ 31 w 292"/>
              <a:gd name="T39" fmla="*/ 125 h 1037"/>
              <a:gd name="T40" fmla="*/ 31 w 292"/>
              <a:gd name="T41" fmla="*/ 6 h 1037"/>
              <a:gd name="T42" fmla="*/ 2 w 292"/>
              <a:gd name="T43" fmla="*/ 6 h 1037"/>
              <a:gd name="T44" fmla="*/ 2 w 292"/>
              <a:gd name="T45" fmla="*/ 6 h 1037"/>
              <a:gd name="T46" fmla="*/ 1 w 292"/>
              <a:gd name="T47" fmla="*/ 5 h 1037"/>
              <a:gd name="T48" fmla="*/ 1 w 292"/>
              <a:gd name="T49" fmla="*/ 5 h 1037"/>
              <a:gd name="T50" fmla="*/ 1 w 292"/>
              <a:gd name="T51" fmla="*/ 5 h 1037"/>
              <a:gd name="T52" fmla="*/ 0 w 292"/>
              <a:gd name="T53" fmla="*/ 5 h 1037"/>
              <a:gd name="T54" fmla="*/ 0 w 292"/>
              <a:gd name="T55" fmla="*/ 4 h 1037"/>
              <a:gd name="T56" fmla="*/ 0 w 292"/>
              <a:gd name="T57" fmla="*/ 4 h 1037"/>
              <a:gd name="T58" fmla="*/ 0 w 292"/>
              <a:gd name="T59" fmla="*/ 3 h 1037"/>
              <a:gd name="T60" fmla="*/ 0 w 292"/>
              <a:gd name="T61" fmla="*/ 3 h 1037"/>
              <a:gd name="T62" fmla="*/ 0 w 292"/>
              <a:gd name="T63" fmla="*/ 3 h 1037"/>
              <a:gd name="T64" fmla="*/ 0 w 292"/>
              <a:gd name="T65" fmla="*/ 2 h 1037"/>
              <a:gd name="T66" fmla="*/ 0 w 292"/>
              <a:gd name="T67" fmla="*/ 2 h 1037"/>
              <a:gd name="T68" fmla="*/ 1 w 292"/>
              <a:gd name="T69" fmla="*/ 1 h 1037"/>
              <a:gd name="T70" fmla="*/ 1 w 292"/>
              <a:gd name="T71" fmla="*/ 1 h 1037"/>
              <a:gd name="T72" fmla="*/ 1 w 292"/>
              <a:gd name="T73" fmla="*/ 1 h 1037"/>
              <a:gd name="T74" fmla="*/ 2 w 292"/>
              <a:gd name="T75" fmla="*/ 1 h 1037"/>
              <a:gd name="T76" fmla="*/ 2 w 292"/>
              <a:gd name="T77" fmla="*/ 0 h 1037"/>
              <a:gd name="T78" fmla="*/ 36 w 292"/>
              <a:gd name="T79" fmla="*/ 0 h 10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92"/>
              <a:gd name="T121" fmla="*/ 0 h 1037"/>
              <a:gd name="T122" fmla="*/ 292 w 292"/>
              <a:gd name="T123" fmla="*/ 1037 h 10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92" h="1037">
                <a:moveTo>
                  <a:pt x="292" y="0"/>
                </a:moveTo>
                <a:lnTo>
                  <a:pt x="292" y="1037"/>
                </a:lnTo>
                <a:lnTo>
                  <a:pt x="20" y="1037"/>
                </a:lnTo>
                <a:lnTo>
                  <a:pt x="17" y="1036"/>
                </a:lnTo>
                <a:lnTo>
                  <a:pt x="13" y="1035"/>
                </a:lnTo>
                <a:lnTo>
                  <a:pt x="10" y="1033"/>
                </a:lnTo>
                <a:lnTo>
                  <a:pt x="7" y="1031"/>
                </a:lnTo>
                <a:lnTo>
                  <a:pt x="4" y="1028"/>
                </a:lnTo>
                <a:lnTo>
                  <a:pt x="2" y="1025"/>
                </a:lnTo>
                <a:lnTo>
                  <a:pt x="0" y="1021"/>
                </a:lnTo>
                <a:lnTo>
                  <a:pt x="0" y="1016"/>
                </a:lnTo>
                <a:lnTo>
                  <a:pt x="0" y="1012"/>
                </a:lnTo>
                <a:lnTo>
                  <a:pt x="2" y="1009"/>
                </a:lnTo>
                <a:lnTo>
                  <a:pt x="4" y="1005"/>
                </a:lnTo>
                <a:lnTo>
                  <a:pt x="7" y="1002"/>
                </a:lnTo>
                <a:lnTo>
                  <a:pt x="10" y="1000"/>
                </a:lnTo>
                <a:lnTo>
                  <a:pt x="13" y="998"/>
                </a:lnTo>
                <a:lnTo>
                  <a:pt x="17" y="997"/>
                </a:lnTo>
                <a:lnTo>
                  <a:pt x="20" y="997"/>
                </a:lnTo>
                <a:lnTo>
                  <a:pt x="251" y="997"/>
                </a:lnTo>
                <a:lnTo>
                  <a:pt x="251" y="41"/>
                </a:lnTo>
                <a:lnTo>
                  <a:pt x="23" y="41"/>
                </a:lnTo>
                <a:lnTo>
                  <a:pt x="19" y="41"/>
                </a:lnTo>
                <a:lnTo>
                  <a:pt x="15" y="40"/>
                </a:lnTo>
                <a:lnTo>
                  <a:pt x="12" y="38"/>
                </a:lnTo>
                <a:lnTo>
                  <a:pt x="9" y="36"/>
                </a:lnTo>
                <a:lnTo>
                  <a:pt x="7" y="33"/>
                </a:lnTo>
                <a:lnTo>
                  <a:pt x="5" y="29"/>
                </a:lnTo>
                <a:lnTo>
                  <a:pt x="4" y="25"/>
                </a:lnTo>
                <a:lnTo>
                  <a:pt x="2" y="21"/>
                </a:lnTo>
                <a:lnTo>
                  <a:pt x="4" y="17"/>
                </a:lnTo>
                <a:lnTo>
                  <a:pt x="5" y="13"/>
                </a:lnTo>
                <a:lnTo>
                  <a:pt x="7" y="10"/>
                </a:lnTo>
                <a:lnTo>
                  <a:pt x="9" y="7"/>
                </a:lnTo>
                <a:lnTo>
                  <a:pt x="12" y="5"/>
                </a:lnTo>
                <a:lnTo>
                  <a:pt x="15" y="2"/>
                </a:lnTo>
                <a:lnTo>
                  <a:pt x="19" y="1"/>
                </a:lnTo>
                <a:lnTo>
                  <a:pt x="23" y="0"/>
                </a:lnTo>
                <a:lnTo>
                  <a:pt x="292" y="0"/>
                </a:lnTo>
                <a:close/>
              </a:path>
            </a:pathLst>
          </a:custGeom>
          <a:solidFill>
            <a:srgbClr val="FFFFFF"/>
          </a:solidFill>
          <a:ln w="9525">
            <a:noFill/>
            <a:round/>
            <a:headEnd/>
            <a:tailEnd/>
          </a:ln>
        </p:spPr>
        <p:txBody>
          <a:bodyPr/>
          <a:lstStyle/>
          <a:p>
            <a:endParaRPr lang="en-US" dirty="0">
              <a:solidFill>
                <a:srgbClr val="000000"/>
              </a:solidFill>
            </a:endParaRPr>
          </a:p>
        </p:txBody>
      </p:sp>
      <p:sp>
        <p:nvSpPr>
          <p:cNvPr id="68" name="Freeform 27"/>
          <p:cNvSpPr>
            <a:spLocks/>
          </p:cNvSpPr>
          <p:nvPr/>
        </p:nvSpPr>
        <p:spPr bwMode="auto">
          <a:xfrm>
            <a:off x="1067636" y="764437"/>
            <a:ext cx="191008" cy="679450"/>
          </a:xfrm>
          <a:custGeom>
            <a:avLst/>
            <a:gdLst>
              <a:gd name="T0" fmla="*/ 0 w 291"/>
              <a:gd name="T1" fmla="*/ 0 h 1037"/>
              <a:gd name="T2" fmla="*/ 0 w 291"/>
              <a:gd name="T3" fmla="*/ 130 h 1037"/>
              <a:gd name="T4" fmla="*/ 34 w 291"/>
              <a:gd name="T5" fmla="*/ 130 h 1037"/>
              <a:gd name="T6" fmla="*/ 35 w 291"/>
              <a:gd name="T7" fmla="*/ 130 h 1037"/>
              <a:gd name="T8" fmla="*/ 35 w 291"/>
              <a:gd name="T9" fmla="*/ 130 h 1037"/>
              <a:gd name="T10" fmla="*/ 36 w 291"/>
              <a:gd name="T11" fmla="*/ 130 h 1037"/>
              <a:gd name="T12" fmla="*/ 36 w 291"/>
              <a:gd name="T13" fmla="*/ 129 h 1037"/>
              <a:gd name="T14" fmla="*/ 36 w 291"/>
              <a:gd name="T15" fmla="*/ 129 h 1037"/>
              <a:gd name="T16" fmla="*/ 37 w 291"/>
              <a:gd name="T17" fmla="*/ 129 h 1037"/>
              <a:gd name="T18" fmla="*/ 37 w 291"/>
              <a:gd name="T19" fmla="*/ 128 h 1037"/>
              <a:gd name="T20" fmla="*/ 37 w 291"/>
              <a:gd name="T21" fmla="*/ 127 h 1037"/>
              <a:gd name="T22" fmla="*/ 37 w 291"/>
              <a:gd name="T23" fmla="*/ 127 h 1037"/>
              <a:gd name="T24" fmla="*/ 37 w 291"/>
              <a:gd name="T25" fmla="*/ 127 h 1037"/>
              <a:gd name="T26" fmla="*/ 36 w 291"/>
              <a:gd name="T27" fmla="*/ 126 h 1037"/>
              <a:gd name="T28" fmla="*/ 36 w 291"/>
              <a:gd name="T29" fmla="*/ 126 h 1037"/>
              <a:gd name="T30" fmla="*/ 36 w 291"/>
              <a:gd name="T31" fmla="*/ 125 h 1037"/>
              <a:gd name="T32" fmla="*/ 35 w 291"/>
              <a:gd name="T33" fmla="*/ 125 h 1037"/>
              <a:gd name="T34" fmla="*/ 35 w 291"/>
              <a:gd name="T35" fmla="*/ 125 h 1037"/>
              <a:gd name="T36" fmla="*/ 34 w 291"/>
              <a:gd name="T37" fmla="*/ 125 h 1037"/>
              <a:gd name="T38" fmla="*/ 5 w 291"/>
              <a:gd name="T39" fmla="*/ 125 h 1037"/>
              <a:gd name="T40" fmla="*/ 5 w 291"/>
              <a:gd name="T41" fmla="*/ 6 h 1037"/>
              <a:gd name="T42" fmla="*/ 34 w 291"/>
              <a:gd name="T43" fmla="*/ 6 h 1037"/>
              <a:gd name="T44" fmla="*/ 34 w 291"/>
              <a:gd name="T45" fmla="*/ 6 h 1037"/>
              <a:gd name="T46" fmla="*/ 35 w 291"/>
              <a:gd name="T47" fmla="*/ 5 h 1037"/>
              <a:gd name="T48" fmla="*/ 35 w 291"/>
              <a:gd name="T49" fmla="*/ 5 h 1037"/>
              <a:gd name="T50" fmla="*/ 36 w 291"/>
              <a:gd name="T51" fmla="*/ 5 h 1037"/>
              <a:gd name="T52" fmla="*/ 36 w 291"/>
              <a:gd name="T53" fmla="*/ 5 h 1037"/>
              <a:gd name="T54" fmla="*/ 36 w 291"/>
              <a:gd name="T55" fmla="*/ 4 h 1037"/>
              <a:gd name="T56" fmla="*/ 36 w 291"/>
              <a:gd name="T57" fmla="*/ 4 h 1037"/>
              <a:gd name="T58" fmla="*/ 36 w 291"/>
              <a:gd name="T59" fmla="*/ 3 h 1037"/>
              <a:gd name="T60" fmla="*/ 36 w 291"/>
              <a:gd name="T61" fmla="*/ 3 h 1037"/>
              <a:gd name="T62" fmla="*/ 36 w 291"/>
              <a:gd name="T63" fmla="*/ 3 h 1037"/>
              <a:gd name="T64" fmla="*/ 36 w 291"/>
              <a:gd name="T65" fmla="*/ 2 h 1037"/>
              <a:gd name="T66" fmla="*/ 36 w 291"/>
              <a:gd name="T67" fmla="*/ 2 h 1037"/>
              <a:gd name="T68" fmla="*/ 36 w 291"/>
              <a:gd name="T69" fmla="*/ 1 h 1037"/>
              <a:gd name="T70" fmla="*/ 35 w 291"/>
              <a:gd name="T71" fmla="*/ 1 h 1037"/>
              <a:gd name="T72" fmla="*/ 35 w 291"/>
              <a:gd name="T73" fmla="*/ 1 h 1037"/>
              <a:gd name="T74" fmla="*/ 34 w 291"/>
              <a:gd name="T75" fmla="*/ 1 h 1037"/>
              <a:gd name="T76" fmla="*/ 34 w 291"/>
              <a:gd name="T77" fmla="*/ 0 h 1037"/>
              <a:gd name="T78" fmla="*/ 0 w 291"/>
              <a:gd name="T79" fmla="*/ 0 h 10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91"/>
              <a:gd name="T121" fmla="*/ 0 h 1037"/>
              <a:gd name="T122" fmla="*/ 291 w 291"/>
              <a:gd name="T123" fmla="*/ 1037 h 10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91" h="1037">
                <a:moveTo>
                  <a:pt x="0" y="0"/>
                </a:moveTo>
                <a:lnTo>
                  <a:pt x="0" y="1037"/>
                </a:lnTo>
                <a:lnTo>
                  <a:pt x="270" y="1037"/>
                </a:lnTo>
                <a:lnTo>
                  <a:pt x="274" y="1036"/>
                </a:lnTo>
                <a:lnTo>
                  <a:pt x="278" y="1035"/>
                </a:lnTo>
                <a:lnTo>
                  <a:pt x="281" y="1033"/>
                </a:lnTo>
                <a:lnTo>
                  <a:pt x="285" y="1031"/>
                </a:lnTo>
                <a:lnTo>
                  <a:pt x="287" y="1028"/>
                </a:lnTo>
                <a:lnTo>
                  <a:pt x="289" y="1025"/>
                </a:lnTo>
                <a:lnTo>
                  <a:pt x="290" y="1021"/>
                </a:lnTo>
                <a:lnTo>
                  <a:pt x="291" y="1016"/>
                </a:lnTo>
                <a:lnTo>
                  <a:pt x="290" y="1012"/>
                </a:lnTo>
                <a:lnTo>
                  <a:pt x="289" y="1009"/>
                </a:lnTo>
                <a:lnTo>
                  <a:pt x="287" y="1005"/>
                </a:lnTo>
                <a:lnTo>
                  <a:pt x="285" y="1002"/>
                </a:lnTo>
                <a:lnTo>
                  <a:pt x="281" y="1000"/>
                </a:lnTo>
                <a:lnTo>
                  <a:pt x="278" y="998"/>
                </a:lnTo>
                <a:lnTo>
                  <a:pt x="274" y="997"/>
                </a:lnTo>
                <a:lnTo>
                  <a:pt x="270" y="997"/>
                </a:lnTo>
                <a:lnTo>
                  <a:pt x="40" y="997"/>
                </a:lnTo>
                <a:lnTo>
                  <a:pt x="40" y="41"/>
                </a:lnTo>
                <a:lnTo>
                  <a:pt x="268" y="41"/>
                </a:lnTo>
                <a:lnTo>
                  <a:pt x="272" y="41"/>
                </a:lnTo>
                <a:lnTo>
                  <a:pt x="275" y="40"/>
                </a:lnTo>
                <a:lnTo>
                  <a:pt x="279" y="38"/>
                </a:lnTo>
                <a:lnTo>
                  <a:pt x="282" y="36"/>
                </a:lnTo>
                <a:lnTo>
                  <a:pt x="285" y="33"/>
                </a:lnTo>
                <a:lnTo>
                  <a:pt x="287" y="29"/>
                </a:lnTo>
                <a:lnTo>
                  <a:pt x="288" y="25"/>
                </a:lnTo>
                <a:lnTo>
                  <a:pt x="288" y="21"/>
                </a:lnTo>
                <a:lnTo>
                  <a:pt x="288" y="17"/>
                </a:lnTo>
                <a:lnTo>
                  <a:pt x="287" y="13"/>
                </a:lnTo>
                <a:lnTo>
                  <a:pt x="285" y="10"/>
                </a:lnTo>
                <a:lnTo>
                  <a:pt x="282" y="7"/>
                </a:lnTo>
                <a:lnTo>
                  <a:pt x="279" y="5"/>
                </a:lnTo>
                <a:lnTo>
                  <a:pt x="275" y="2"/>
                </a:lnTo>
                <a:lnTo>
                  <a:pt x="272" y="1"/>
                </a:lnTo>
                <a:lnTo>
                  <a:pt x="268" y="0"/>
                </a:lnTo>
                <a:lnTo>
                  <a:pt x="0" y="0"/>
                </a:lnTo>
                <a:close/>
              </a:path>
            </a:pathLst>
          </a:custGeom>
          <a:solidFill>
            <a:srgbClr val="FFFFFF"/>
          </a:solidFill>
          <a:ln w="9525">
            <a:noFill/>
            <a:round/>
            <a:headEnd/>
            <a:tailEnd/>
          </a:ln>
        </p:spPr>
        <p:txBody>
          <a:bodyPr/>
          <a:lstStyle/>
          <a:p>
            <a:endParaRPr lang="en-US" dirty="0">
              <a:solidFill>
                <a:srgbClr val="000000"/>
              </a:solidFill>
            </a:endParaRPr>
          </a:p>
        </p:txBody>
      </p:sp>
    </p:spTree>
    <p:extLst>
      <p:ext uri="{BB962C8B-B14F-4D97-AF65-F5344CB8AC3E}">
        <p14:creationId xmlns:p14="http://schemas.microsoft.com/office/powerpoint/2010/main" val="7463205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439068" y="752863"/>
            <a:ext cx="2371954" cy="751611"/>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fontAlgn="auto">
              <a:lnSpc>
                <a:spcPct val="100000"/>
              </a:lnSpc>
              <a:spcAft>
                <a:spcPts val="0"/>
              </a:spcAft>
            </a:pPr>
            <a:r>
              <a:rPr lang="en-US" sz="1800" b="0" dirty="0">
                <a:solidFill>
                  <a:prstClr val="white"/>
                </a:solidFill>
                <a:latin typeface="Arial" charset="0"/>
                <a:ea typeface="Arial" charset="0"/>
                <a:cs typeface="Arial" charset="0"/>
              </a:rPr>
              <a:t>What </a:t>
            </a:r>
            <a:r>
              <a:rPr lang="en-US" sz="1800" b="0" dirty="0" smtClean="0">
                <a:solidFill>
                  <a:prstClr val="white"/>
                </a:solidFill>
                <a:latin typeface="Arial" charset="0"/>
                <a:ea typeface="Arial" charset="0"/>
                <a:cs typeface="Arial" charset="0"/>
              </a:rPr>
              <a:t>is </a:t>
            </a:r>
            <a:r>
              <a:rPr lang="en-US" sz="1800" b="0" dirty="0" err="1" smtClean="0">
                <a:solidFill>
                  <a:prstClr val="white"/>
                </a:solidFill>
                <a:latin typeface="Arial" charset="0"/>
                <a:ea typeface="Arial" charset="0"/>
                <a:cs typeface="Arial" charset="0"/>
              </a:rPr>
              <a:t>Hyperledger</a:t>
            </a:r>
            <a:r>
              <a:rPr lang="en-US" sz="1800" b="0" dirty="0" smtClean="0">
                <a:solidFill>
                  <a:prstClr val="white"/>
                </a:solidFill>
                <a:latin typeface="Arial" charset="0"/>
                <a:ea typeface="Arial" charset="0"/>
                <a:cs typeface="Arial" charset="0"/>
              </a:rPr>
              <a:t> Composer?</a:t>
            </a:r>
            <a:endParaRPr lang="en-US" sz="1800" b="0" dirty="0">
              <a:solidFill>
                <a:prstClr val="white"/>
              </a:solidFill>
              <a:latin typeface="Arial" charset="0"/>
              <a:ea typeface="Arial" charset="0"/>
              <a:cs typeface="Arial" charset="0"/>
            </a:endParaRPr>
          </a:p>
        </p:txBody>
      </p:sp>
      <p:grpSp>
        <p:nvGrpSpPr>
          <p:cNvPr id="32" name="Group 31"/>
          <p:cNvGrpSpPr/>
          <p:nvPr/>
        </p:nvGrpSpPr>
        <p:grpSpPr>
          <a:xfrm>
            <a:off x="1358704" y="2041357"/>
            <a:ext cx="911325" cy="911326"/>
            <a:chOff x="1484165" y="1988711"/>
            <a:chExt cx="911325" cy="911326"/>
          </a:xfrm>
        </p:grpSpPr>
        <p:sp>
          <p:nvSpPr>
            <p:cNvPr id="13" name="Oval 12"/>
            <p:cNvSpPr/>
            <p:nvPr/>
          </p:nvSpPr>
          <p:spPr>
            <a:xfrm>
              <a:off x="1484165" y="1988711"/>
              <a:ext cx="911325" cy="911326"/>
            </a:xfrm>
            <a:prstGeom prst="ellipse">
              <a:avLst/>
            </a:prstGeom>
            <a:solidFill>
              <a:schemeClr val="bg2"/>
            </a:solidFill>
            <a:ln>
              <a:noFill/>
            </a:ln>
          </p:spPr>
          <p:txBody>
            <a:bodyPr wrap="square" lIns="0" tIns="0" rIns="0" bIns="0" rtlCol="0" anchor="ctr">
              <a:noAutofit/>
            </a:bodyPr>
            <a:lstStyle/>
            <a:p>
              <a:pPr algn="ctr" defTabSz="457200" fontAlgn="auto">
                <a:spcBef>
                  <a:spcPts val="0"/>
                </a:spcBef>
                <a:spcAft>
                  <a:spcPts val="0"/>
                </a:spcAft>
              </a:pPr>
              <a:endParaRPr lang="en-US" sz="1200" b="0" dirty="0">
                <a:solidFill>
                  <a:srgbClr val="000000"/>
                </a:solidFill>
                <a:latin typeface="Arial"/>
                <a:ea typeface=""/>
                <a:cs typeface="Arial" charset="0"/>
              </a:endParaRPr>
            </a:p>
          </p:txBody>
        </p:sp>
        <p:grpSp>
          <p:nvGrpSpPr>
            <p:cNvPr id="14" name="Group 13"/>
            <p:cNvGrpSpPr>
              <a:grpSpLocks/>
            </p:cNvGrpSpPr>
            <p:nvPr/>
          </p:nvGrpSpPr>
          <p:grpSpPr bwMode="auto">
            <a:xfrm>
              <a:off x="1747739" y="2255461"/>
              <a:ext cx="384175" cy="377825"/>
              <a:chOff x="3658" y="706"/>
              <a:chExt cx="242" cy="238"/>
            </a:xfrm>
            <a:solidFill>
              <a:schemeClr val="tx2"/>
            </a:solidFill>
          </p:grpSpPr>
          <p:sp>
            <p:nvSpPr>
              <p:cNvPr id="15" name="Freeform 14"/>
              <p:cNvSpPr>
                <a:spLocks noEditPoints="1"/>
              </p:cNvSpPr>
              <p:nvPr/>
            </p:nvSpPr>
            <p:spPr bwMode="auto">
              <a:xfrm>
                <a:off x="3658" y="706"/>
                <a:ext cx="242" cy="164"/>
              </a:xfrm>
              <a:custGeom>
                <a:avLst/>
                <a:gdLst>
                  <a:gd name="T0" fmla="*/ 2 w 587"/>
                  <a:gd name="T1" fmla="*/ 27 h 395"/>
                  <a:gd name="T2" fmla="*/ 40 w 587"/>
                  <a:gd name="T3" fmla="*/ 27 h 395"/>
                  <a:gd name="T4" fmla="*/ 40 w 587"/>
                  <a:gd name="T5" fmla="*/ 2 h 395"/>
                  <a:gd name="T6" fmla="*/ 40 w 587"/>
                  <a:gd name="T7" fmla="*/ 2 h 395"/>
                  <a:gd name="T8" fmla="*/ 39 w 587"/>
                  <a:gd name="T9" fmla="*/ 2 h 395"/>
                  <a:gd name="T10" fmla="*/ 39 w 587"/>
                  <a:gd name="T11" fmla="*/ 2 h 395"/>
                  <a:gd name="T12" fmla="*/ 39 w 587"/>
                  <a:gd name="T13" fmla="*/ 2 h 395"/>
                  <a:gd name="T14" fmla="*/ 2 w 587"/>
                  <a:gd name="T15" fmla="*/ 2 h 395"/>
                  <a:gd name="T16" fmla="*/ 2 w 587"/>
                  <a:gd name="T17" fmla="*/ 2 h 395"/>
                  <a:gd name="T18" fmla="*/ 2 w 587"/>
                  <a:gd name="T19" fmla="*/ 2 h 395"/>
                  <a:gd name="T20" fmla="*/ 2 w 587"/>
                  <a:gd name="T21" fmla="*/ 2 h 395"/>
                  <a:gd name="T22" fmla="*/ 2 w 587"/>
                  <a:gd name="T23" fmla="*/ 2 h 395"/>
                  <a:gd name="T24" fmla="*/ 2 w 587"/>
                  <a:gd name="T25" fmla="*/ 27 h 395"/>
                  <a:gd name="T26" fmla="*/ 40 w 587"/>
                  <a:gd name="T27" fmla="*/ 28 h 395"/>
                  <a:gd name="T28" fmla="*/ 1 w 587"/>
                  <a:gd name="T29" fmla="*/ 28 h 395"/>
                  <a:gd name="T30" fmla="*/ 0 w 587"/>
                  <a:gd name="T31" fmla="*/ 28 h 395"/>
                  <a:gd name="T32" fmla="*/ 0 w 587"/>
                  <a:gd name="T33" fmla="*/ 28 h 395"/>
                  <a:gd name="T34" fmla="*/ 0 w 587"/>
                  <a:gd name="T35" fmla="*/ 28 h 395"/>
                  <a:gd name="T36" fmla="*/ 0 w 587"/>
                  <a:gd name="T37" fmla="*/ 27 h 395"/>
                  <a:gd name="T38" fmla="*/ 0 w 587"/>
                  <a:gd name="T39" fmla="*/ 2 h 395"/>
                  <a:gd name="T40" fmla="*/ 0 w 587"/>
                  <a:gd name="T41" fmla="*/ 2 h 395"/>
                  <a:gd name="T42" fmla="*/ 0 w 587"/>
                  <a:gd name="T43" fmla="*/ 2 h 395"/>
                  <a:gd name="T44" fmla="*/ 0 w 587"/>
                  <a:gd name="T45" fmla="*/ 1 h 395"/>
                  <a:gd name="T46" fmla="*/ 1 w 587"/>
                  <a:gd name="T47" fmla="*/ 1 h 395"/>
                  <a:gd name="T48" fmla="*/ 1 w 587"/>
                  <a:gd name="T49" fmla="*/ 0 h 395"/>
                  <a:gd name="T50" fmla="*/ 2 w 587"/>
                  <a:gd name="T51" fmla="*/ 0 h 395"/>
                  <a:gd name="T52" fmla="*/ 2 w 587"/>
                  <a:gd name="T53" fmla="*/ 0 h 395"/>
                  <a:gd name="T54" fmla="*/ 2 w 587"/>
                  <a:gd name="T55" fmla="*/ 0 h 395"/>
                  <a:gd name="T56" fmla="*/ 39 w 587"/>
                  <a:gd name="T57" fmla="*/ 0 h 395"/>
                  <a:gd name="T58" fmla="*/ 39 w 587"/>
                  <a:gd name="T59" fmla="*/ 0 h 395"/>
                  <a:gd name="T60" fmla="*/ 40 w 587"/>
                  <a:gd name="T61" fmla="*/ 0 h 395"/>
                  <a:gd name="T62" fmla="*/ 40 w 587"/>
                  <a:gd name="T63" fmla="*/ 0 h 395"/>
                  <a:gd name="T64" fmla="*/ 40 w 587"/>
                  <a:gd name="T65" fmla="*/ 1 h 395"/>
                  <a:gd name="T66" fmla="*/ 41 w 587"/>
                  <a:gd name="T67" fmla="*/ 1 h 395"/>
                  <a:gd name="T68" fmla="*/ 41 w 587"/>
                  <a:gd name="T69" fmla="*/ 2 h 395"/>
                  <a:gd name="T70" fmla="*/ 41 w 587"/>
                  <a:gd name="T71" fmla="*/ 2 h 395"/>
                  <a:gd name="T72" fmla="*/ 41 w 587"/>
                  <a:gd name="T73" fmla="*/ 2 h 395"/>
                  <a:gd name="T74" fmla="*/ 41 w 587"/>
                  <a:gd name="T75" fmla="*/ 27 h 395"/>
                  <a:gd name="T76" fmla="*/ 41 w 587"/>
                  <a:gd name="T77" fmla="*/ 28 h 395"/>
                  <a:gd name="T78" fmla="*/ 41 w 587"/>
                  <a:gd name="T79" fmla="*/ 28 h 395"/>
                  <a:gd name="T80" fmla="*/ 41 w 587"/>
                  <a:gd name="T81" fmla="*/ 28 h 395"/>
                  <a:gd name="T82" fmla="*/ 40 w 587"/>
                  <a:gd name="T83" fmla="*/ 28 h 39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587"/>
                  <a:gd name="T127" fmla="*/ 0 h 395"/>
                  <a:gd name="T128" fmla="*/ 587 w 587"/>
                  <a:gd name="T129" fmla="*/ 395 h 39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587" h="395">
                    <a:moveTo>
                      <a:pt x="23" y="372"/>
                    </a:moveTo>
                    <a:lnTo>
                      <a:pt x="564" y="372"/>
                    </a:lnTo>
                    <a:lnTo>
                      <a:pt x="564" y="36"/>
                    </a:lnTo>
                    <a:lnTo>
                      <a:pt x="563" y="31"/>
                    </a:lnTo>
                    <a:lnTo>
                      <a:pt x="560" y="26"/>
                    </a:lnTo>
                    <a:lnTo>
                      <a:pt x="556" y="24"/>
                    </a:lnTo>
                    <a:lnTo>
                      <a:pt x="550" y="23"/>
                    </a:lnTo>
                    <a:lnTo>
                      <a:pt x="37" y="23"/>
                    </a:lnTo>
                    <a:lnTo>
                      <a:pt x="32" y="24"/>
                    </a:lnTo>
                    <a:lnTo>
                      <a:pt x="28" y="26"/>
                    </a:lnTo>
                    <a:lnTo>
                      <a:pt x="24" y="31"/>
                    </a:lnTo>
                    <a:lnTo>
                      <a:pt x="23" y="36"/>
                    </a:lnTo>
                    <a:lnTo>
                      <a:pt x="23" y="372"/>
                    </a:lnTo>
                    <a:close/>
                    <a:moveTo>
                      <a:pt x="576" y="395"/>
                    </a:moveTo>
                    <a:lnTo>
                      <a:pt x="12" y="395"/>
                    </a:lnTo>
                    <a:lnTo>
                      <a:pt x="8" y="394"/>
                    </a:lnTo>
                    <a:lnTo>
                      <a:pt x="5" y="392"/>
                    </a:lnTo>
                    <a:lnTo>
                      <a:pt x="1" y="389"/>
                    </a:lnTo>
                    <a:lnTo>
                      <a:pt x="0" y="384"/>
                    </a:lnTo>
                    <a:lnTo>
                      <a:pt x="0" y="36"/>
                    </a:lnTo>
                    <a:lnTo>
                      <a:pt x="1" y="29"/>
                    </a:lnTo>
                    <a:lnTo>
                      <a:pt x="4" y="22"/>
                    </a:lnTo>
                    <a:lnTo>
                      <a:pt x="7" y="15"/>
                    </a:lnTo>
                    <a:lnTo>
                      <a:pt x="12" y="10"/>
                    </a:lnTo>
                    <a:lnTo>
                      <a:pt x="17" y="6"/>
                    </a:lnTo>
                    <a:lnTo>
                      <a:pt x="23" y="2"/>
                    </a:lnTo>
                    <a:lnTo>
                      <a:pt x="30" y="0"/>
                    </a:lnTo>
                    <a:lnTo>
                      <a:pt x="37" y="0"/>
                    </a:lnTo>
                    <a:lnTo>
                      <a:pt x="550" y="0"/>
                    </a:lnTo>
                    <a:lnTo>
                      <a:pt x="558" y="0"/>
                    </a:lnTo>
                    <a:lnTo>
                      <a:pt x="565" y="2"/>
                    </a:lnTo>
                    <a:lnTo>
                      <a:pt x="571" y="6"/>
                    </a:lnTo>
                    <a:lnTo>
                      <a:pt x="577" y="10"/>
                    </a:lnTo>
                    <a:lnTo>
                      <a:pt x="581" y="15"/>
                    </a:lnTo>
                    <a:lnTo>
                      <a:pt x="584" y="22"/>
                    </a:lnTo>
                    <a:lnTo>
                      <a:pt x="586" y="29"/>
                    </a:lnTo>
                    <a:lnTo>
                      <a:pt x="587" y="36"/>
                    </a:lnTo>
                    <a:lnTo>
                      <a:pt x="587" y="384"/>
                    </a:lnTo>
                    <a:lnTo>
                      <a:pt x="586" y="389"/>
                    </a:lnTo>
                    <a:lnTo>
                      <a:pt x="584" y="392"/>
                    </a:lnTo>
                    <a:lnTo>
                      <a:pt x="580" y="394"/>
                    </a:lnTo>
                    <a:lnTo>
                      <a:pt x="576" y="395"/>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6" name="Rectangle 15"/>
              <p:cNvSpPr>
                <a:spLocks noChangeArrowheads="1"/>
              </p:cNvSpPr>
              <p:nvPr/>
            </p:nvSpPr>
            <p:spPr bwMode="auto">
              <a:xfrm>
                <a:off x="3663" y="740"/>
                <a:ext cx="232" cy="9"/>
              </a:xfrm>
              <a:prstGeom prst="rect">
                <a:avLst/>
              </a:prstGeom>
              <a:solidFill>
                <a:srgbClr val="033BC9"/>
              </a:solidFill>
              <a:ln w="9525">
                <a:noFill/>
                <a:miter lim="800000"/>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7" name="Freeform 16"/>
              <p:cNvSpPr>
                <a:spLocks/>
              </p:cNvSpPr>
              <p:nvPr/>
            </p:nvSpPr>
            <p:spPr bwMode="auto">
              <a:xfrm>
                <a:off x="3873" y="724"/>
                <a:ext cx="10" cy="10"/>
              </a:xfrm>
              <a:custGeom>
                <a:avLst/>
                <a:gdLst>
                  <a:gd name="T0" fmla="*/ 2 w 25"/>
                  <a:gd name="T1" fmla="*/ 1 h 24"/>
                  <a:gd name="T2" fmla="*/ 2 w 25"/>
                  <a:gd name="T3" fmla="*/ 0 h 24"/>
                  <a:gd name="T4" fmla="*/ 2 w 25"/>
                  <a:gd name="T5" fmla="*/ 0 h 24"/>
                  <a:gd name="T6" fmla="*/ 1 w 25"/>
                  <a:gd name="T7" fmla="*/ 0 h 24"/>
                  <a:gd name="T8" fmla="*/ 1 w 25"/>
                  <a:gd name="T9" fmla="*/ 0 h 24"/>
                  <a:gd name="T10" fmla="*/ 0 w 25"/>
                  <a:gd name="T11" fmla="*/ 0 h 24"/>
                  <a:gd name="T12" fmla="*/ 0 w 25"/>
                  <a:gd name="T13" fmla="*/ 0 h 24"/>
                  <a:gd name="T14" fmla="*/ 0 w 25"/>
                  <a:gd name="T15" fmla="*/ 0 h 24"/>
                  <a:gd name="T16" fmla="*/ 0 w 25"/>
                  <a:gd name="T17" fmla="*/ 1 h 24"/>
                  <a:gd name="T18" fmla="*/ 0 w 25"/>
                  <a:gd name="T19" fmla="*/ 1 h 24"/>
                  <a:gd name="T20" fmla="*/ 0 w 25"/>
                  <a:gd name="T21" fmla="*/ 2 h 24"/>
                  <a:gd name="T22" fmla="*/ 0 w 25"/>
                  <a:gd name="T23" fmla="*/ 2 h 24"/>
                  <a:gd name="T24" fmla="*/ 1 w 25"/>
                  <a:gd name="T25" fmla="*/ 2 h 24"/>
                  <a:gd name="T26" fmla="*/ 1 w 25"/>
                  <a:gd name="T27" fmla="*/ 2 h 24"/>
                  <a:gd name="T28" fmla="*/ 2 w 25"/>
                  <a:gd name="T29" fmla="*/ 2 h 24"/>
                  <a:gd name="T30" fmla="*/ 2 w 25"/>
                  <a:gd name="T31" fmla="*/ 1 h 24"/>
                  <a:gd name="T32" fmla="*/ 2 w 25"/>
                  <a:gd name="T33" fmla="*/ 1 h 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
                  <a:gd name="T52" fmla="*/ 0 h 24"/>
                  <a:gd name="T53" fmla="*/ 25 w 25"/>
                  <a:gd name="T54" fmla="*/ 24 h 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 h="24">
                    <a:moveTo>
                      <a:pt x="25" y="12"/>
                    </a:moveTo>
                    <a:lnTo>
                      <a:pt x="24" y="8"/>
                    </a:lnTo>
                    <a:lnTo>
                      <a:pt x="22" y="4"/>
                    </a:lnTo>
                    <a:lnTo>
                      <a:pt x="18" y="0"/>
                    </a:lnTo>
                    <a:lnTo>
                      <a:pt x="13" y="0"/>
                    </a:lnTo>
                    <a:lnTo>
                      <a:pt x="8" y="0"/>
                    </a:lnTo>
                    <a:lnTo>
                      <a:pt x="4" y="4"/>
                    </a:lnTo>
                    <a:lnTo>
                      <a:pt x="1" y="8"/>
                    </a:lnTo>
                    <a:lnTo>
                      <a:pt x="0" y="12"/>
                    </a:lnTo>
                    <a:lnTo>
                      <a:pt x="1" y="17"/>
                    </a:lnTo>
                    <a:lnTo>
                      <a:pt x="4" y="21"/>
                    </a:lnTo>
                    <a:lnTo>
                      <a:pt x="8" y="23"/>
                    </a:lnTo>
                    <a:lnTo>
                      <a:pt x="13" y="24"/>
                    </a:lnTo>
                    <a:lnTo>
                      <a:pt x="18" y="23"/>
                    </a:lnTo>
                    <a:lnTo>
                      <a:pt x="22" y="21"/>
                    </a:lnTo>
                    <a:lnTo>
                      <a:pt x="24" y="17"/>
                    </a:lnTo>
                    <a:lnTo>
                      <a:pt x="25" y="12"/>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8" name="Freeform 17"/>
              <p:cNvSpPr>
                <a:spLocks/>
              </p:cNvSpPr>
              <p:nvPr/>
            </p:nvSpPr>
            <p:spPr bwMode="auto">
              <a:xfrm>
                <a:off x="3850" y="724"/>
                <a:ext cx="10" cy="10"/>
              </a:xfrm>
              <a:custGeom>
                <a:avLst/>
                <a:gdLst>
                  <a:gd name="T0" fmla="*/ 2 w 24"/>
                  <a:gd name="T1" fmla="*/ 1 h 24"/>
                  <a:gd name="T2" fmla="*/ 2 w 24"/>
                  <a:gd name="T3" fmla="*/ 0 h 24"/>
                  <a:gd name="T4" fmla="*/ 2 w 24"/>
                  <a:gd name="T5" fmla="*/ 0 h 24"/>
                  <a:gd name="T6" fmla="*/ 1 w 24"/>
                  <a:gd name="T7" fmla="*/ 0 h 24"/>
                  <a:gd name="T8" fmla="*/ 1 w 24"/>
                  <a:gd name="T9" fmla="*/ 0 h 24"/>
                  <a:gd name="T10" fmla="*/ 0 w 24"/>
                  <a:gd name="T11" fmla="*/ 0 h 24"/>
                  <a:gd name="T12" fmla="*/ 0 w 24"/>
                  <a:gd name="T13" fmla="*/ 0 h 24"/>
                  <a:gd name="T14" fmla="*/ 0 w 24"/>
                  <a:gd name="T15" fmla="*/ 0 h 24"/>
                  <a:gd name="T16" fmla="*/ 0 w 24"/>
                  <a:gd name="T17" fmla="*/ 1 h 24"/>
                  <a:gd name="T18" fmla="*/ 0 w 24"/>
                  <a:gd name="T19" fmla="*/ 1 h 24"/>
                  <a:gd name="T20" fmla="*/ 0 w 24"/>
                  <a:gd name="T21" fmla="*/ 2 h 24"/>
                  <a:gd name="T22" fmla="*/ 0 w 24"/>
                  <a:gd name="T23" fmla="*/ 2 h 24"/>
                  <a:gd name="T24" fmla="*/ 1 w 24"/>
                  <a:gd name="T25" fmla="*/ 2 h 24"/>
                  <a:gd name="T26" fmla="*/ 1 w 24"/>
                  <a:gd name="T27" fmla="*/ 2 h 24"/>
                  <a:gd name="T28" fmla="*/ 2 w 24"/>
                  <a:gd name="T29" fmla="*/ 2 h 24"/>
                  <a:gd name="T30" fmla="*/ 2 w 24"/>
                  <a:gd name="T31" fmla="*/ 1 h 24"/>
                  <a:gd name="T32" fmla="*/ 2 w 24"/>
                  <a:gd name="T33" fmla="*/ 1 h 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
                  <a:gd name="T52" fmla="*/ 0 h 24"/>
                  <a:gd name="T53" fmla="*/ 24 w 24"/>
                  <a:gd name="T54" fmla="*/ 24 h 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 h="24">
                    <a:moveTo>
                      <a:pt x="24" y="12"/>
                    </a:moveTo>
                    <a:lnTo>
                      <a:pt x="23" y="8"/>
                    </a:lnTo>
                    <a:lnTo>
                      <a:pt x="21" y="4"/>
                    </a:lnTo>
                    <a:lnTo>
                      <a:pt x="16" y="0"/>
                    </a:lnTo>
                    <a:lnTo>
                      <a:pt x="12" y="0"/>
                    </a:lnTo>
                    <a:lnTo>
                      <a:pt x="7" y="0"/>
                    </a:lnTo>
                    <a:lnTo>
                      <a:pt x="3" y="4"/>
                    </a:lnTo>
                    <a:lnTo>
                      <a:pt x="1" y="8"/>
                    </a:lnTo>
                    <a:lnTo>
                      <a:pt x="0" y="12"/>
                    </a:lnTo>
                    <a:lnTo>
                      <a:pt x="1" y="17"/>
                    </a:lnTo>
                    <a:lnTo>
                      <a:pt x="3" y="21"/>
                    </a:lnTo>
                    <a:lnTo>
                      <a:pt x="7" y="23"/>
                    </a:lnTo>
                    <a:lnTo>
                      <a:pt x="12" y="24"/>
                    </a:lnTo>
                    <a:lnTo>
                      <a:pt x="16" y="23"/>
                    </a:lnTo>
                    <a:lnTo>
                      <a:pt x="21" y="21"/>
                    </a:lnTo>
                    <a:lnTo>
                      <a:pt x="23" y="17"/>
                    </a:lnTo>
                    <a:lnTo>
                      <a:pt x="24" y="12"/>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9" name="Freeform 18"/>
              <p:cNvSpPr>
                <a:spLocks/>
              </p:cNvSpPr>
              <p:nvPr/>
            </p:nvSpPr>
            <p:spPr bwMode="auto">
              <a:xfrm>
                <a:off x="3828" y="724"/>
                <a:ext cx="11" cy="10"/>
              </a:xfrm>
              <a:custGeom>
                <a:avLst/>
                <a:gdLst>
                  <a:gd name="T0" fmla="*/ 2 w 25"/>
                  <a:gd name="T1" fmla="*/ 1 h 24"/>
                  <a:gd name="T2" fmla="*/ 2 w 25"/>
                  <a:gd name="T3" fmla="*/ 0 h 24"/>
                  <a:gd name="T4" fmla="*/ 2 w 25"/>
                  <a:gd name="T5" fmla="*/ 0 h 24"/>
                  <a:gd name="T6" fmla="*/ 1 w 25"/>
                  <a:gd name="T7" fmla="*/ 0 h 24"/>
                  <a:gd name="T8" fmla="*/ 1 w 25"/>
                  <a:gd name="T9" fmla="*/ 0 h 24"/>
                  <a:gd name="T10" fmla="*/ 0 w 25"/>
                  <a:gd name="T11" fmla="*/ 0 h 24"/>
                  <a:gd name="T12" fmla="*/ 0 w 25"/>
                  <a:gd name="T13" fmla="*/ 0 h 24"/>
                  <a:gd name="T14" fmla="*/ 0 w 25"/>
                  <a:gd name="T15" fmla="*/ 0 h 24"/>
                  <a:gd name="T16" fmla="*/ 0 w 25"/>
                  <a:gd name="T17" fmla="*/ 1 h 24"/>
                  <a:gd name="T18" fmla="*/ 0 w 25"/>
                  <a:gd name="T19" fmla="*/ 1 h 24"/>
                  <a:gd name="T20" fmla="*/ 0 w 25"/>
                  <a:gd name="T21" fmla="*/ 2 h 24"/>
                  <a:gd name="T22" fmla="*/ 0 w 25"/>
                  <a:gd name="T23" fmla="*/ 2 h 24"/>
                  <a:gd name="T24" fmla="*/ 1 w 25"/>
                  <a:gd name="T25" fmla="*/ 2 h 24"/>
                  <a:gd name="T26" fmla="*/ 1 w 25"/>
                  <a:gd name="T27" fmla="*/ 2 h 24"/>
                  <a:gd name="T28" fmla="*/ 2 w 25"/>
                  <a:gd name="T29" fmla="*/ 2 h 24"/>
                  <a:gd name="T30" fmla="*/ 2 w 25"/>
                  <a:gd name="T31" fmla="*/ 1 h 24"/>
                  <a:gd name="T32" fmla="*/ 2 w 25"/>
                  <a:gd name="T33" fmla="*/ 1 h 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
                  <a:gd name="T52" fmla="*/ 0 h 24"/>
                  <a:gd name="T53" fmla="*/ 25 w 25"/>
                  <a:gd name="T54" fmla="*/ 24 h 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 h="24">
                    <a:moveTo>
                      <a:pt x="25" y="12"/>
                    </a:moveTo>
                    <a:lnTo>
                      <a:pt x="24" y="8"/>
                    </a:lnTo>
                    <a:lnTo>
                      <a:pt x="21" y="4"/>
                    </a:lnTo>
                    <a:lnTo>
                      <a:pt x="17" y="0"/>
                    </a:lnTo>
                    <a:lnTo>
                      <a:pt x="13" y="0"/>
                    </a:lnTo>
                    <a:lnTo>
                      <a:pt x="7" y="0"/>
                    </a:lnTo>
                    <a:lnTo>
                      <a:pt x="3" y="4"/>
                    </a:lnTo>
                    <a:lnTo>
                      <a:pt x="1" y="8"/>
                    </a:lnTo>
                    <a:lnTo>
                      <a:pt x="0" y="12"/>
                    </a:lnTo>
                    <a:lnTo>
                      <a:pt x="1" y="17"/>
                    </a:lnTo>
                    <a:lnTo>
                      <a:pt x="3" y="21"/>
                    </a:lnTo>
                    <a:lnTo>
                      <a:pt x="7" y="23"/>
                    </a:lnTo>
                    <a:lnTo>
                      <a:pt x="13" y="24"/>
                    </a:lnTo>
                    <a:lnTo>
                      <a:pt x="17" y="23"/>
                    </a:lnTo>
                    <a:lnTo>
                      <a:pt x="21" y="21"/>
                    </a:lnTo>
                    <a:lnTo>
                      <a:pt x="24" y="17"/>
                    </a:lnTo>
                    <a:lnTo>
                      <a:pt x="25" y="12"/>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0" name="Freeform 19"/>
              <p:cNvSpPr>
                <a:spLocks/>
              </p:cNvSpPr>
              <p:nvPr/>
            </p:nvSpPr>
            <p:spPr bwMode="auto">
              <a:xfrm>
                <a:off x="3684" y="788"/>
                <a:ext cx="54" cy="9"/>
              </a:xfrm>
              <a:custGeom>
                <a:avLst/>
                <a:gdLst>
                  <a:gd name="T0" fmla="*/ 8 w 131"/>
                  <a:gd name="T1" fmla="*/ 1 h 24"/>
                  <a:gd name="T2" fmla="*/ 1 w 131"/>
                  <a:gd name="T3" fmla="*/ 1 h 24"/>
                  <a:gd name="T4" fmla="*/ 0 w 131"/>
                  <a:gd name="T5" fmla="*/ 1 h 24"/>
                  <a:gd name="T6" fmla="*/ 0 w 131"/>
                  <a:gd name="T7" fmla="*/ 1 h 24"/>
                  <a:gd name="T8" fmla="*/ 0 w 131"/>
                  <a:gd name="T9" fmla="*/ 1 h 24"/>
                  <a:gd name="T10" fmla="*/ 0 w 131"/>
                  <a:gd name="T11" fmla="*/ 1 h 24"/>
                  <a:gd name="T12" fmla="*/ 0 w 131"/>
                  <a:gd name="T13" fmla="*/ 0 h 24"/>
                  <a:gd name="T14" fmla="*/ 0 w 131"/>
                  <a:gd name="T15" fmla="*/ 0 h 24"/>
                  <a:gd name="T16" fmla="*/ 0 w 131"/>
                  <a:gd name="T17" fmla="*/ 0 h 24"/>
                  <a:gd name="T18" fmla="*/ 1 w 131"/>
                  <a:gd name="T19" fmla="*/ 0 h 24"/>
                  <a:gd name="T20" fmla="*/ 8 w 131"/>
                  <a:gd name="T21" fmla="*/ 0 h 24"/>
                  <a:gd name="T22" fmla="*/ 9 w 131"/>
                  <a:gd name="T23" fmla="*/ 0 h 24"/>
                  <a:gd name="T24" fmla="*/ 9 w 131"/>
                  <a:gd name="T25" fmla="*/ 0 h 24"/>
                  <a:gd name="T26" fmla="*/ 9 w 131"/>
                  <a:gd name="T27" fmla="*/ 0 h 24"/>
                  <a:gd name="T28" fmla="*/ 9 w 131"/>
                  <a:gd name="T29" fmla="*/ 1 h 24"/>
                  <a:gd name="T30" fmla="*/ 9 w 131"/>
                  <a:gd name="T31" fmla="*/ 1 h 24"/>
                  <a:gd name="T32" fmla="*/ 9 w 131"/>
                  <a:gd name="T33" fmla="*/ 1 h 24"/>
                  <a:gd name="T34" fmla="*/ 9 w 131"/>
                  <a:gd name="T35" fmla="*/ 1 h 24"/>
                  <a:gd name="T36" fmla="*/ 8 w 131"/>
                  <a:gd name="T37" fmla="*/ 1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1"/>
                  <a:gd name="T58" fmla="*/ 0 h 24"/>
                  <a:gd name="T59" fmla="*/ 131 w 131"/>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1" h="24">
                    <a:moveTo>
                      <a:pt x="120" y="24"/>
                    </a:moveTo>
                    <a:lnTo>
                      <a:pt x="12" y="24"/>
                    </a:lnTo>
                    <a:lnTo>
                      <a:pt x="7" y="22"/>
                    </a:lnTo>
                    <a:lnTo>
                      <a:pt x="3" y="19"/>
                    </a:lnTo>
                    <a:lnTo>
                      <a:pt x="1" y="16"/>
                    </a:lnTo>
                    <a:lnTo>
                      <a:pt x="0" y="12"/>
                    </a:lnTo>
                    <a:lnTo>
                      <a:pt x="1" y="7"/>
                    </a:lnTo>
                    <a:lnTo>
                      <a:pt x="3" y="4"/>
                    </a:lnTo>
                    <a:lnTo>
                      <a:pt x="7" y="0"/>
                    </a:lnTo>
                    <a:lnTo>
                      <a:pt x="12" y="0"/>
                    </a:lnTo>
                    <a:lnTo>
                      <a:pt x="120" y="0"/>
                    </a:lnTo>
                    <a:lnTo>
                      <a:pt x="124" y="0"/>
                    </a:lnTo>
                    <a:lnTo>
                      <a:pt x="128" y="4"/>
                    </a:lnTo>
                    <a:lnTo>
                      <a:pt x="130" y="7"/>
                    </a:lnTo>
                    <a:lnTo>
                      <a:pt x="131" y="12"/>
                    </a:lnTo>
                    <a:lnTo>
                      <a:pt x="130" y="16"/>
                    </a:lnTo>
                    <a:lnTo>
                      <a:pt x="128" y="19"/>
                    </a:lnTo>
                    <a:lnTo>
                      <a:pt x="124" y="22"/>
                    </a:lnTo>
                    <a:lnTo>
                      <a:pt x="120" y="2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1" name="Freeform 20"/>
              <p:cNvSpPr>
                <a:spLocks/>
              </p:cNvSpPr>
              <p:nvPr/>
            </p:nvSpPr>
            <p:spPr bwMode="auto">
              <a:xfrm>
                <a:off x="3684" y="764"/>
                <a:ext cx="54" cy="9"/>
              </a:xfrm>
              <a:custGeom>
                <a:avLst/>
                <a:gdLst>
                  <a:gd name="T0" fmla="*/ 8 w 131"/>
                  <a:gd name="T1" fmla="*/ 2 h 23"/>
                  <a:gd name="T2" fmla="*/ 1 w 131"/>
                  <a:gd name="T3" fmla="*/ 2 h 23"/>
                  <a:gd name="T4" fmla="*/ 0 w 131"/>
                  <a:gd name="T5" fmla="*/ 2 h 23"/>
                  <a:gd name="T6" fmla="*/ 0 w 131"/>
                  <a:gd name="T7" fmla="*/ 1 h 23"/>
                  <a:gd name="T8" fmla="*/ 0 w 131"/>
                  <a:gd name="T9" fmla="*/ 1 h 23"/>
                  <a:gd name="T10" fmla="*/ 0 w 131"/>
                  <a:gd name="T11" fmla="*/ 1 h 23"/>
                  <a:gd name="T12" fmla="*/ 0 w 131"/>
                  <a:gd name="T13" fmla="*/ 0 h 23"/>
                  <a:gd name="T14" fmla="*/ 0 w 131"/>
                  <a:gd name="T15" fmla="*/ 0 h 23"/>
                  <a:gd name="T16" fmla="*/ 0 w 131"/>
                  <a:gd name="T17" fmla="*/ 0 h 23"/>
                  <a:gd name="T18" fmla="*/ 1 w 131"/>
                  <a:gd name="T19" fmla="*/ 0 h 23"/>
                  <a:gd name="T20" fmla="*/ 8 w 131"/>
                  <a:gd name="T21" fmla="*/ 0 h 23"/>
                  <a:gd name="T22" fmla="*/ 9 w 131"/>
                  <a:gd name="T23" fmla="*/ 0 h 23"/>
                  <a:gd name="T24" fmla="*/ 9 w 131"/>
                  <a:gd name="T25" fmla="*/ 0 h 23"/>
                  <a:gd name="T26" fmla="*/ 9 w 131"/>
                  <a:gd name="T27" fmla="*/ 0 h 23"/>
                  <a:gd name="T28" fmla="*/ 9 w 131"/>
                  <a:gd name="T29" fmla="*/ 1 h 23"/>
                  <a:gd name="T30" fmla="*/ 9 w 131"/>
                  <a:gd name="T31" fmla="*/ 1 h 23"/>
                  <a:gd name="T32" fmla="*/ 9 w 131"/>
                  <a:gd name="T33" fmla="*/ 1 h 23"/>
                  <a:gd name="T34" fmla="*/ 9 w 131"/>
                  <a:gd name="T35" fmla="*/ 2 h 23"/>
                  <a:gd name="T36" fmla="*/ 8 w 131"/>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1"/>
                  <a:gd name="T58" fmla="*/ 0 h 23"/>
                  <a:gd name="T59" fmla="*/ 131 w 131"/>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1" h="23">
                    <a:moveTo>
                      <a:pt x="120" y="23"/>
                    </a:moveTo>
                    <a:lnTo>
                      <a:pt x="12" y="23"/>
                    </a:lnTo>
                    <a:lnTo>
                      <a:pt x="7" y="22"/>
                    </a:lnTo>
                    <a:lnTo>
                      <a:pt x="3" y="20"/>
                    </a:lnTo>
                    <a:lnTo>
                      <a:pt x="1" y="17"/>
                    </a:lnTo>
                    <a:lnTo>
                      <a:pt x="0" y="11"/>
                    </a:lnTo>
                    <a:lnTo>
                      <a:pt x="1" y="7"/>
                    </a:lnTo>
                    <a:lnTo>
                      <a:pt x="3" y="4"/>
                    </a:lnTo>
                    <a:lnTo>
                      <a:pt x="7" y="1"/>
                    </a:lnTo>
                    <a:lnTo>
                      <a:pt x="12" y="0"/>
                    </a:lnTo>
                    <a:lnTo>
                      <a:pt x="120" y="0"/>
                    </a:lnTo>
                    <a:lnTo>
                      <a:pt x="124" y="1"/>
                    </a:lnTo>
                    <a:lnTo>
                      <a:pt x="128" y="4"/>
                    </a:lnTo>
                    <a:lnTo>
                      <a:pt x="130" y="7"/>
                    </a:lnTo>
                    <a:lnTo>
                      <a:pt x="131" y="11"/>
                    </a:lnTo>
                    <a:lnTo>
                      <a:pt x="130" y="17"/>
                    </a:lnTo>
                    <a:lnTo>
                      <a:pt x="128" y="20"/>
                    </a:lnTo>
                    <a:lnTo>
                      <a:pt x="124" y="22"/>
                    </a:lnTo>
                    <a:lnTo>
                      <a:pt x="120"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2" name="Freeform 21"/>
              <p:cNvSpPr>
                <a:spLocks/>
              </p:cNvSpPr>
              <p:nvPr/>
            </p:nvSpPr>
            <p:spPr bwMode="auto">
              <a:xfrm>
                <a:off x="3684" y="812"/>
                <a:ext cx="54" cy="10"/>
              </a:xfrm>
              <a:custGeom>
                <a:avLst/>
                <a:gdLst>
                  <a:gd name="T0" fmla="*/ 8 w 131"/>
                  <a:gd name="T1" fmla="*/ 2 h 23"/>
                  <a:gd name="T2" fmla="*/ 1 w 131"/>
                  <a:gd name="T3" fmla="*/ 2 h 23"/>
                  <a:gd name="T4" fmla="*/ 0 w 131"/>
                  <a:gd name="T5" fmla="*/ 2 h 23"/>
                  <a:gd name="T6" fmla="*/ 0 w 131"/>
                  <a:gd name="T7" fmla="*/ 2 h 23"/>
                  <a:gd name="T8" fmla="*/ 0 w 131"/>
                  <a:gd name="T9" fmla="*/ 1 h 23"/>
                  <a:gd name="T10" fmla="*/ 0 w 131"/>
                  <a:gd name="T11" fmla="*/ 1 h 23"/>
                  <a:gd name="T12" fmla="*/ 0 w 131"/>
                  <a:gd name="T13" fmla="*/ 0 h 23"/>
                  <a:gd name="T14" fmla="*/ 0 w 131"/>
                  <a:gd name="T15" fmla="*/ 0 h 23"/>
                  <a:gd name="T16" fmla="*/ 0 w 131"/>
                  <a:gd name="T17" fmla="*/ 0 h 23"/>
                  <a:gd name="T18" fmla="*/ 1 w 131"/>
                  <a:gd name="T19" fmla="*/ 0 h 23"/>
                  <a:gd name="T20" fmla="*/ 8 w 131"/>
                  <a:gd name="T21" fmla="*/ 0 h 23"/>
                  <a:gd name="T22" fmla="*/ 9 w 131"/>
                  <a:gd name="T23" fmla="*/ 0 h 23"/>
                  <a:gd name="T24" fmla="*/ 9 w 131"/>
                  <a:gd name="T25" fmla="*/ 0 h 23"/>
                  <a:gd name="T26" fmla="*/ 9 w 131"/>
                  <a:gd name="T27" fmla="*/ 0 h 23"/>
                  <a:gd name="T28" fmla="*/ 9 w 131"/>
                  <a:gd name="T29" fmla="*/ 1 h 23"/>
                  <a:gd name="T30" fmla="*/ 9 w 131"/>
                  <a:gd name="T31" fmla="*/ 1 h 23"/>
                  <a:gd name="T32" fmla="*/ 9 w 131"/>
                  <a:gd name="T33" fmla="*/ 2 h 23"/>
                  <a:gd name="T34" fmla="*/ 9 w 131"/>
                  <a:gd name="T35" fmla="*/ 2 h 23"/>
                  <a:gd name="T36" fmla="*/ 8 w 131"/>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1"/>
                  <a:gd name="T58" fmla="*/ 0 h 23"/>
                  <a:gd name="T59" fmla="*/ 131 w 131"/>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1" h="23">
                    <a:moveTo>
                      <a:pt x="120" y="23"/>
                    </a:moveTo>
                    <a:lnTo>
                      <a:pt x="12" y="23"/>
                    </a:lnTo>
                    <a:lnTo>
                      <a:pt x="7" y="22"/>
                    </a:lnTo>
                    <a:lnTo>
                      <a:pt x="3" y="20"/>
                    </a:lnTo>
                    <a:lnTo>
                      <a:pt x="1" y="16"/>
                    </a:lnTo>
                    <a:lnTo>
                      <a:pt x="0" y="12"/>
                    </a:lnTo>
                    <a:lnTo>
                      <a:pt x="1" y="7"/>
                    </a:lnTo>
                    <a:lnTo>
                      <a:pt x="3" y="3"/>
                    </a:lnTo>
                    <a:lnTo>
                      <a:pt x="7" y="1"/>
                    </a:lnTo>
                    <a:lnTo>
                      <a:pt x="12" y="0"/>
                    </a:lnTo>
                    <a:lnTo>
                      <a:pt x="120" y="0"/>
                    </a:lnTo>
                    <a:lnTo>
                      <a:pt x="124" y="1"/>
                    </a:lnTo>
                    <a:lnTo>
                      <a:pt x="128" y="3"/>
                    </a:lnTo>
                    <a:lnTo>
                      <a:pt x="130" y="7"/>
                    </a:lnTo>
                    <a:lnTo>
                      <a:pt x="131" y="12"/>
                    </a:lnTo>
                    <a:lnTo>
                      <a:pt x="130" y="16"/>
                    </a:lnTo>
                    <a:lnTo>
                      <a:pt x="128" y="20"/>
                    </a:lnTo>
                    <a:lnTo>
                      <a:pt x="124" y="22"/>
                    </a:lnTo>
                    <a:lnTo>
                      <a:pt x="120"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3" name="Freeform 22"/>
              <p:cNvSpPr>
                <a:spLocks/>
              </p:cNvSpPr>
              <p:nvPr/>
            </p:nvSpPr>
            <p:spPr bwMode="auto">
              <a:xfrm>
                <a:off x="3658" y="886"/>
                <a:ext cx="242" cy="9"/>
              </a:xfrm>
              <a:custGeom>
                <a:avLst/>
                <a:gdLst>
                  <a:gd name="T0" fmla="*/ 40 w 587"/>
                  <a:gd name="T1" fmla="*/ 2 h 23"/>
                  <a:gd name="T2" fmla="*/ 1 w 587"/>
                  <a:gd name="T3" fmla="*/ 2 h 23"/>
                  <a:gd name="T4" fmla="*/ 0 w 587"/>
                  <a:gd name="T5" fmla="*/ 2 h 23"/>
                  <a:gd name="T6" fmla="*/ 0 w 587"/>
                  <a:gd name="T7" fmla="*/ 1 h 23"/>
                  <a:gd name="T8" fmla="*/ 0 w 587"/>
                  <a:gd name="T9" fmla="*/ 1 h 23"/>
                  <a:gd name="T10" fmla="*/ 0 w 587"/>
                  <a:gd name="T11" fmla="*/ 1 h 23"/>
                  <a:gd name="T12" fmla="*/ 0 w 587"/>
                  <a:gd name="T13" fmla="*/ 0 h 23"/>
                  <a:gd name="T14" fmla="*/ 0 w 587"/>
                  <a:gd name="T15" fmla="*/ 0 h 23"/>
                  <a:gd name="T16" fmla="*/ 0 w 587"/>
                  <a:gd name="T17" fmla="*/ 0 h 23"/>
                  <a:gd name="T18" fmla="*/ 1 w 587"/>
                  <a:gd name="T19" fmla="*/ 0 h 23"/>
                  <a:gd name="T20" fmla="*/ 40 w 587"/>
                  <a:gd name="T21" fmla="*/ 0 h 23"/>
                  <a:gd name="T22" fmla="*/ 41 w 587"/>
                  <a:gd name="T23" fmla="*/ 0 h 23"/>
                  <a:gd name="T24" fmla="*/ 41 w 587"/>
                  <a:gd name="T25" fmla="*/ 0 h 23"/>
                  <a:gd name="T26" fmla="*/ 41 w 587"/>
                  <a:gd name="T27" fmla="*/ 0 h 23"/>
                  <a:gd name="T28" fmla="*/ 41 w 587"/>
                  <a:gd name="T29" fmla="*/ 1 h 23"/>
                  <a:gd name="T30" fmla="*/ 41 w 587"/>
                  <a:gd name="T31" fmla="*/ 1 h 23"/>
                  <a:gd name="T32" fmla="*/ 41 w 587"/>
                  <a:gd name="T33" fmla="*/ 1 h 23"/>
                  <a:gd name="T34" fmla="*/ 41 w 587"/>
                  <a:gd name="T35" fmla="*/ 2 h 23"/>
                  <a:gd name="T36" fmla="*/ 40 w 587"/>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7"/>
                  <a:gd name="T58" fmla="*/ 0 h 23"/>
                  <a:gd name="T59" fmla="*/ 587 w 587"/>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7" h="23">
                    <a:moveTo>
                      <a:pt x="576" y="23"/>
                    </a:moveTo>
                    <a:lnTo>
                      <a:pt x="12" y="23"/>
                    </a:lnTo>
                    <a:lnTo>
                      <a:pt x="8" y="22"/>
                    </a:lnTo>
                    <a:lnTo>
                      <a:pt x="5" y="19"/>
                    </a:lnTo>
                    <a:lnTo>
                      <a:pt x="1" y="16"/>
                    </a:lnTo>
                    <a:lnTo>
                      <a:pt x="0" y="12"/>
                    </a:lnTo>
                    <a:lnTo>
                      <a:pt x="1" y="6"/>
                    </a:lnTo>
                    <a:lnTo>
                      <a:pt x="5" y="3"/>
                    </a:lnTo>
                    <a:lnTo>
                      <a:pt x="8" y="0"/>
                    </a:lnTo>
                    <a:lnTo>
                      <a:pt x="12" y="0"/>
                    </a:lnTo>
                    <a:lnTo>
                      <a:pt x="576" y="0"/>
                    </a:lnTo>
                    <a:lnTo>
                      <a:pt x="580" y="0"/>
                    </a:lnTo>
                    <a:lnTo>
                      <a:pt x="584" y="3"/>
                    </a:lnTo>
                    <a:lnTo>
                      <a:pt x="586" y="6"/>
                    </a:lnTo>
                    <a:lnTo>
                      <a:pt x="587" y="12"/>
                    </a:lnTo>
                    <a:lnTo>
                      <a:pt x="586" y="16"/>
                    </a:lnTo>
                    <a:lnTo>
                      <a:pt x="584" y="19"/>
                    </a:lnTo>
                    <a:lnTo>
                      <a:pt x="580" y="22"/>
                    </a:lnTo>
                    <a:lnTo>
                      <a:pt x="576"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4" name="Freeform 23"/>
              <p:cNvSpPr>
                <a:spLocks/>
              </p:cNvSpPr>
              <p:nvPr/>
            </p:nvSpPr>
            <p:spPr bwMode="auto">
              <a:xfrm>
                <a:off x="3658" y="934"/>
                <a:ext cx="242" cy="10"/>
              </a:xfrm>
              <a:custGeom>
                <a:avLst/>
                <a:gdLst>
                  <a:gd name="T0" fmla="*/ 40 w 587"/>
                  <a:gd name="T1" fmla="*/ 2 h 24"/>
                  <a:gd name="T2" fmla="*/ 1 w 587"/>
                  <a:gd name="T3" fmla="*/ 2 h 24"/>
                  <a:gd name="T4" fmla="*/ 0 w 587"/>
                  <a:gd name="T5" fmla="*/ 2 h 24"/>
                  <a:gd name="T6" fmla="*/ 0 w 587"/>
                  <a:gd name="T7" fmla="*/ 1 h 24"/>
                  <a:gd name="T8" fmla="*/ 0 w 587"/>
                  <a:gd name="T9" fmla="*/ 1 h 24"/>
                  <a:gd name="T10" fmla="*/ 0 w 587"/>
                  <a:gd name="T11" fmla="*/ 1 h 24"/>
                  <a:gd name="T12" fmla="*/ 0 w 587"/>
                  <a:gd name="T13" fmla="*/ 0 h 24"/>
                  <a:gd name="T14" fmla="*/ 0 w 587"/>
                  <a:gd name="T15" fmla="*/ 0 h 24"/>
                  <a:gd name="T16" fmla="*/ 0 w 587"/>
                  <a:gd name="T17" fmla="*/ 0 h 24"/>
                  <a:gd name="T18" fmla="*/ 1 w 587"/>
                  <a:gd name="T19" fmla="*/ 0 h 24"/>
                  <a:gd name="T20" fmla="*/ 40 w 587"/>
                  <a:gd name="T21" fmla="*/ 0 h 24"/>
                  <a:gd name="T22" fmla="*/ 41 w 587"/>
                  <a:gd name="T23" fmla="*/ 0 h 24"/>
                  <a:gd name="T24" fmla="*/ 41 w 587"/>
                  <a:gd name="T25" fmla="*/ 0 h 24"/>
                  <a:gd name="T26" fmla="*/ 41 w 587"/>
                  <a:gd name="T27" fmla="*/ 0 h 24"/>
                  <a:gd name="T28" fmla="*/ 41 w 587"/>
                  <a:gd name="T29" fmla="*/ 1 h 24"/>
                  <a:gd name="T30" fmla="*/ 41 w 587"/>
                  <a:gd name="T31" fmla="*/ 1 h 24"/>
                  <a:gd name="T32" fmla="*/ 41 w 587"/>
                  <a:gd name="T33" fmla="*/ 1 h 24"/>
                  <a:gd name="T34" fmla="*/ 41 w 587"/>
                  <a:gd name="T35" fmla="*/ 2 h 24"/>
                  <a:gd name="T36" fmla="*/ 40 w 587"/>
                  <a:gd name="T37" fmla="*/ 2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7"/>
                  <a:gd name="T58" fmla="*/ 0 h 24"/>
                  <a:gd name="T59" fmla="*/ 587 w 587"/>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7" h="24">
                    <a:moveTo>
                      <a:pt x="576" y="24"/>
                    </a:moveTo>
                    <a:lnTo>
                      <a:pt x="12" y="24"/>
                    </a:lnTo>
                    <a:lnTo>
                      <a:pt x="8" y="22"/>
                    </a:lnTo>
                    <a:lnTo>
                      <a:pt x="5" y="20"/>
                    </a:lnTo>
                    <a:lnTo>
                      <a:pt x="1" y="16"/>
                    </a:lnTo>
                    <a:lnTo>
                      <a:pt x="0" y="12"/>
                    </a:lnTo>
                    <a:lnTo>
                      <a:pt x="1" y="8"/>
                    </a:lnTo>
                    <a:lnTo>
                      <a:pt x="5" y="4"/>
                    </a:lnTo>
                    <a:lnTo>
                      <a:pt x="8" y="2"/>
                    </a:lnTo>
                    <a:lnTo>
                      <a:pt x="12" y="0"/>
                    </a:lnTo>
                    <a:lnTo>
                      <a:pt x="576" y="0"/>
                    </a:lnTo>
                    <a:lnTo>
                      <a:pt x="580" y="2"/>
                    </a:lnTo>
                    <a:lnTo>
                      <a:pt x="584" y="4"/>
                    </a:lnTo>
                    <a:lnTo>
                      <a:pt x="586" y="8"/>
                    </a:lnTo>
                    <a:lnTo>
                      <a:pt x="587" y="12"/>
                    </a:lnTo>
                    <a:lnTo>
                      <a:pt x="586" y="16"/>
                    </a:lnTo>
                    <a:lnTo>
                      <a:pt x="584" y="20"/>
                    </a:lnTo>
                    <a:lnTo>
                      <a:pt x="580" y="22"/>
                    </a:lnTo>
                    <a:lnTo>
                      <a:pt x="576" y="2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5" name="Freeform 24"/>
              <p:cNvSpPr>
                <a:spLocks/>
              </p:cNvSpPr>
              <p:nvPr/>
            </p:nvSpPr>
            <p:spPr bwMode="auto">
              <a:xfrm>
                <a:off x="3658" y="910"/>
                <a:ext cx="242" cy="9"/>
              </a:xfrm>
              <a:custGeom>
                <a:avLst/>
                <a:gdLst>
                  <a:gd name="T0" fmla="*/ 40 w 587"/>
                  <a:gd name="T1" fmla="*/ 2 h 23"/>
                  <a:gd name="T2" fmla="*/ 1 w 587"/>
                  <a:gd name="T3" fmla="*/ 2 h 23"/>
                  <a:gd name="T4" fmla="*/ 0 w 587"/>
                  <a:gd name="T5" fmla="*/ 2 h 23"/>
                  <a:gd name="T6" fmla="*/ 0 w 587"/>
                  <a:gd name="T7" fmla="*/ 1 h 23"/>
                  <a:gd name="T8" fmla="*/ 0 w 587"/>
                  <a:gd name="T9" fmla="*/ 1 h 23"/>
                  <a:gd name="T10" fmla="*/ 0 w 587"/>
                  <a:gd name="T11" fmla="*/ 1 h 23"/>
                  <a:gd name="T12" fmla="*/ 0 w 587"/>
                  <a:gd name="T13" fmla="*/ 0 h 23"/>
                  <a:gd name="T14" fmla="*/ 0 w 587"/>
                  <a:gd name="T15" fmla="*/ 0 h 23"/>
                  <a:gd name="T16" fmla="*/ 0 w 587"/>
                  <a:gd name="T17" fmla="*/ 0 h 23"/>
                  <a:gd name="T18" fmla="*/ 1 w 587"/>
                  <a:gd name="T19" fmla="*/ 0 h 23"/>
                  <a:gd name="T20" fmla="*/ 40 w 587"/>
                  <a:gd name="T21" fmla="*/ 0 h 23"/>
                  <a:gd name="T22" fmla="*/ 41 w 587"/>
                  <a:gd name="T23" fmla="*/ 0 h 23"/>
                  <a:gd name="T24" fmla="*/ 41 w 587"/>
                  <a:gd name="T25" fmla="*/ 0 h 23"/>
                  <a:gd name="T26" fmla="*/ 41 w 587"/>
                  <a:gd name="T27" fmla="*/ 0 h 23"/>
                  <a:gd name="T28" fmla="*/ 41 w 587"/>
                  <a:gd name="T29" fmla="*/ 1 h 23"/>
                  <a:gd name="T30" fmla="*/ 41 w 587"/>
                  <a:gd name="T31" fmla="*/ 1 h 23"/>
                  <a:gd name="T32" fmla="*/ 41 w 587"/>
                  <a:gd name="T33" fmla="*/ 1 h 23"/>
                  <a:gd name="T34" fmla="*/ 41 w 587"/>
                  <a:gd name="T35" fmla="*/ 2 h 23"/>
                  <a:gd name="T36" fmla="*/ 40 w 587"/>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7"/>
                  <a:gd name="T58" fmla="*/ 0 h 23"/>
                  <a:gd name="T59" fmla="*/ 587 w 587"/>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7" h="23">
                    <a:moveTo>
                      <a:pt x="576" y="23"/>
                    </a:moveTo>
                    <a:lnTo>
                      <a:pt x="12" y="23"/>
                    </a:lnTo>
                    <a:lnTo>
                      <a:pt x="8" y="22"/>
                    </a:lnTo>
                    <a:lnTo>
                      <a:pt x="5" y="20"/>
                    </a:lnTo>
                    <a:lnTo>
                      <a:pt x="1" y="16"/>
                    </a:lnTo>
                    <a:lnTo>
                      <a:pt x="0" y="11"/>
                    </a:lnTo>
                    <a:lnTo>
                      <a:pt x="1" y="7"/>
                    </a:lnTo>
                    <a:lnTo>
                      <a:pt x="5" y="3"/>
                    </a:lnTo>
                    <a:lnTo>
                      <a:pt x="8" y="1"/>
                    </a:lnTo>
                    <a:lnTo>
                      <a:pt x="12" y="0"/>
                    </a:lnTo>
                    <a:lnTo>
                      <a:pt x="576" y="0"/>
                    </a:lnTo>
                    <a:lnTo>
                      <a:pt x="580" y="1"/>
                    </a:lnTo>
                    <a:lnTo>
                      <a:pt x="584" y="3"/>
                    </a:lnTo>
                    <a:lnTo>
                      <a:pt x="586" y="7"/>
                    </a:lnTo>
                    <a:lnTo>
                      <a:pt x="587" y="11"/>
                    </a:lnTo>
                    <a:lnTo>
                      <a:pt x="586" y="16"/>
                    </a:lnTo>
                    <a:lnTo>
                      <a:pt x="584" y="20"/>
                    </a:lnTo>
                    <a:lnTo>
                      <a:pt x="580" y="22"/>
                    </a:lnTo>
                    <a:lnTo>
                      <a:pt x="576"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grpSp>
      </p:grpSp>
      <p:grpSp>
        <p:nvGrpSpPr>
          <p:cNvPr id="48" name="Group 47"/>
          <p:cNvGrpSpPr/>
          <p:nvPr/>
        </p:nvGrpSpPr>
        <p:grpSpPr>
          <a:xfrm>
            <a:off x="1356403" y="677396"/>
            <a:ext cx="911325" cy="911326"/>
            <a:chOff x="2661700" y="2683706"/>
            <a:chExt cx="911325" cy="911326"/>
          </a:xfrm>
          <a:solidFill>
            <a:schemeClr val="bg1"/>
          </a:solidFill>
        </p:grpSpPr>
        <p:sp>
          <p:nvSpPr>
            <p:cNvPr id="49" name="Oval 48"/>
            <p:cNvSpPr/>
            <p:nvPr/>
          </p:nvSpPr>
          <p:spPr>
            <a:xfrm>
              <a:off x="2661700" y="2683706"/>
              <a:ext cx="911325" cy="911326"/>
            </a:xfrm>
            <a:prstGeom prst="ellipse">
              <a:avLst/>
            </a:prstGeom>
            <a:solidFill>
              <a:srgbClr val="FFFFFF"/>
            </a:solidFill>
            <a:ln>
              <a:noFill/>
            </a:ln>
          </p:spPr>
          <p:txBody>
            <a:bodyPr wrap="square" lIns="0" tIns="0" rIns="0" bIns="0" rtlCol="0" anchor="ctr">
              <a:noAutofit/>
            </a:bodyPr>
            <a:lstStyle/>
            <a:p>
              <a:pPr algn="ctr" defTabSz="457200" fontAlgn="auto">
                <a:spcBef>
                  <a:spcPts val="0"/>
                </a:spcBef>
                <a:spcAft>
                  <a:spcPts val="0"/>
                </a:spcAft>
              </a:pPr>
              <a:endParaRPr lang="en-US" sz="1200" b="0" dirty="0">
                <a:solidFill>
                  <a:srgbClr val="000000"/>
                </a:solidFill>
                <a:latin typeface="Arial"/>
                <a:ea typeface=""/>
                <a:cs typeface="Arial" charset="0"/>
              </a:endParaRPr>
            </a:p>
          </p:txBody>
        </p:sp>
        <p:grpSp>
          <p:nvGrpSpPr>
            <p:cNvPr id="50" name="Group 25"/>
            <p:cNvGrpSpPr>
              <a:grpSpLocks/>
            </p:cNvGrpSpPr>
            <p:nvPr/>
          </p:nvGrpSpPr>
          <p:grpSpPr bwMode="auto">
            <a:xfrm>
              <a:off x="2968872" y="2868374"/>
              <a:ext cx="296979" cy="541989"/>
              <a:chOff x="3589" y="1491"/>
              <a:chExt cx="227" cy="414"/>
            </a:xfrm>
            <a:grpFill/>
          </p:grpSpPr>
          <p:sp>
            <p:nvSpPr>
              <p:cNvPr id="51" name="Freeform 28"/>
              <p:cNvSpPr>
                <a:spLocks/>
              </p:cNvSpPr>
              <p:nvPr/>
            </p:nvSpPr>
            <p:spPr bwMode="auto">
              <a:xfrm>
                <a:off x="3675" y="1849"/>
                <a:ext cx="56" cy="56"/>
              </a:xfrm>
              <a:custGeom>
                <a:avLst/>
                <a:gdLst>
                  <a:gd name="T0" fmla="*/ 14 w 111"/>
                  <a:gd name="T1" fmla="*/ 7 h 112"/>
                  <a:gd name="T2" fmla="*/ 14 w 111"/>
                  <a:gd name="T3" fmla="*/ 7 h 112"/>
                  <a:gd name="T4" fmla="*/ 14 w 111"/>
                  <a:gd name="T5" fmla="*/ 6 h 112"/>
                  <a:gd name="T6" fmla="*/ 14 w 111"/>
                  <a:gd name="T7" fmla="*/ 5 h 112"/>
                  <a:gd name="T8" fmla="*/ 14 w 111"/>
                  <a:gd name="T9" fmla="*/ 5 h 112"/>
                  <a:gd name="T10" fmla="*/ 13 w 111"/>
                  <a:gd name="T11" fmla="*/ 4 h 112"/>
                  <a:gd name="T12" fmla="*/ 12 w 111"/>
                  <a:gd name="T13" fmla="*/ 3 h 112"/>
                  <a:gd name="T14" fmla="*/ 11 w 111"/>
                  <a:gd name="T15" fmla="*/ 2 h 112"/>
                  <a:gd name="T16" fmla="*/ 10 w 111"/>
                  <a:gd name="T17" fmla="*/ 1 h 112"/>
                  <a:gd name="T18" fmla="*/ 9 w 111"/>
                  <a:gd name="T19" fmla="*/ 1 h 112"/>
                  <a:gd name="T20" fmla="*/ 9 w 111"/>
                  <a:gd name="T21" fmla="*/ 1 h 112"/>
                  <a:gd name="T22" fmla="*/ 8 w 111"/>
                  <a:gd name="T23" fmla="*/ 1 h 112"/>
                  <a:gd name="T24" fmla="*/ 7 w 111"/>
                  <a:gd name="T25" fmla="*/ 0 h 112"/>
                  <a:gd name="T26" fmla="*/ 7 w 111"/>
                  <a:gd name="T27" fmla="*/ 1 h 112"/>
                  <a:gd name="T28" fmla="*/ 6 w 111"/>
                  <a:gd name="T29" fmla="*/ 1 h 112"/>
                  <a:gd name="T30" fmla="*/ 5 w 111"/>
                  <a:gd name="T31" fmla="*/ 1 h 112"/>
                  <a:gd name="T32" fmla="*/ 5 w 111"/>
                  <a:gd name="T33" fmla="*/ 1 h 112"/>
                  <a:gd name="T34" fmla="*/ 3 w 111"/>
                  <a:gd name="T35" fmla="*/ 2 h 112"/>
                  <a:gd name="T36" fmla="*/ 2 w 111"/>
                  <a:gd name="T37" fmla="*/ 3 h 112"/>
                  <a:gd name="T38" fmla="*/ 2 w 111"/>
                  <a:gd name="T39" fmla="*/ 4 h 112"/>
                  <a:gd name="T40" fmla="*/ 1 w 111"/>
                  <a:gd name="T41" fmla="*/ 5 h 112"/>
                  <a:gd name="T42" fmla="*/ 1 w 111"/>
                  <a:gd name="T43" fmla="*/ 5 h 112"/>
                  <a:gd name="T44" fmla="*/ 1 w 111"/>
                  <a:gd name="T45" fmla="*/ 6 h 112"/>
                  <a:gd name="T46" fmla="*/ 0 w 111"/>
                  <a:gd name="T47" fmla="*/ 7 h 112"/>
                  <a:gd name="T48" fmla="*/ 0 w 111"/>
                  <a:gd name="T49" fmla="*/ 7 h 112"/>
                  <a:gd name="T50" fmla="*/ 0 w 111"/>
                  <a:gd name="T51" fmla="*/ 7 h 112"/>
                  <a:gd name="T52" fmla="*/ 1 w 111"/>
                  <a:gd name="T53" fmla="*/ 9 h 112"/>
                  <a:gd name="T54" fmla="*/ 1 w 111"/>
                  <a:gd name="T55" fmla="*/ 9 h 112"/>
                  <a:gd name="T56" fmla="*/ 1 w 111"/>
                  <a:gd name="T57" fmla="*/ 10 h 112"/>
                  <a:gd name="T58" fmla="*/ 2 w 111"/>
                  <a:gd name="T59" fmla="*/ 11 h 112"/>
                  <a:gd name="T60" fmla="*/ 2 w 111"/>
                  <a:gd name="T61" fmla="*/ 12 h 112"/>
                  <a:gd name="T62" fmla="*/ 3 w 111"/>
                  <a:gd name="T63" fmla="*/ 13 h 112"/>
                  <a:gd name="T64" fmla="*/ 5 w 111"/>
                  <a:gd name="T65" fmla="*/ 14 h 112"/>
                  <a:gd name="T66" fmla="*/ 5 w 111"/>
                  <a:gd name="T67" fmla="*/ 14 h 112"/>
                  <a:gd name="T68" fmla="*/ 6 w 111"/>
                  <a:gd name="T69" fmla="*/ 14 h 112"/>
                  <a:gd name="T70" fmla="*/ 7 w 111"/>
                  <a:gd name="T71" fmla="*/ 14 h 112"/>
                  <a:gd name="T72" fmla="*/ 7 w 111"/>
                  <a:gd name="T73" fmla="*/ 14 h 112"/>
                  <a:gd name="T74" fmla="*/ 8 w 111"/>
                  <a:gd name="T75" fmla="*/ 14 h 112"/>
                  <a:gd name="T76" fmla="*/ 9 w 111"/>
                  <a:gd name="T77" fmla="*/ 14 h 112"/>
                  <a:gd name="T78" fmla="*/ 9 w 111"/>
                  <a:gd name="T79" fmla="*/ 14 h 112"/>
                  <a:gd name="T80" fmla="*/ 10 w 111"/>
                  <a:gd name="T81" fmla="*/ 14 h 112"/>
                  <a:gd name="T82" fmla="*/ 11 w 111"/>
                  <a:gd name="T83" fmla="*/ 13 h 112"/>
                  <a:gd name="T84" fmla="*/ 12 w 111"/>
                  <a:gd name="T85" fmla="*/ 12 h 112"/>
                  <a:gd name="T86" fmla="*/ 13 w 111"/>
                  <a:gd name="T87" fmla="*/ 11 h 112"/>
                  <a:gd name="T88" fmla="*/ 14 w 111"/>
                  <a:gd name="T89" fmla="*/ 10 h 112"/>
                  <a:gd name="T90" fmla="*/ 14 w 111"/>
                  <a:gd name="T91" fmla="*/ 9 h 112"/>
                  <a:gd name="T92" fmla="*/ 14 w 111"/>
                  <a:gd name="T93" fmla="*/ 9 h 112"/>
                  <a:gd name="T94" fmla="*/ 14 w 111"/>
                  <a:gd name="T95" fmla="*/ 7 h 112"/>
                  <a:gd name="T96" fmla="*/ 14 w 111"/>
                  <a:gd name="T97" fmla="*/ 7 h 11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11"/>
                  <a:gd name="T148" fmla="*/ 0 h 112"/>
                  <a:gd name="T149" fmla="*/ 111 w 111"/>
                  <a:gd name="T150" fmla="*/ 112 h 11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11" h="112">
                    <a:moveTo>
                      <a:pt x="111" y="56"/>
                    </a:moveTo>
                    <a:lnTo>
                      <a:pt x="111" y="50"/>
                    </a:lnTo>
                    <a:lnTo>
                      <a:pt x="110" y="45"/>
                    </a:lnTo>
                    <a:lnTo>
                      <a:pt x="109" y="40"/>
                    </a:lnTo>
                    <a:lnTo>
                      <a:pt x="107" y="34"/>
                    </a:lnTo>
                    <a:lnTo>
                      <a:pt x="102" y="25"/>
                    </a:lnTo>
                    <a:lnTo>
                      <a:pt x="94" y="17"/>
                    </a:lnTo>
                    <a:lnTo>
                      <a:pt x="87" y="9"/>
                    </a:lnTo>
                    <a:lnTo>
                      <a:pt x="77" y="5"/>
                    </a:lnTo>
                    <a:lnTo>
                      <a:pt x="72" y="3"/>
                    </a:lnTo>
                    <a:lnTo>
                      <a:pt x="67" y="1"/>
                    </a:lnTo>
                    <a:lnTo>
                      <a:pt x="61" y="1"/>
                    </a:lnTo>
                    <a:lnTo>
                      <a:pt x="55" y="0"/>
                    </a:lnTo>
                    <a:lnTo>
                      <a:pt x="49" y="1"/>
                    </a:lnTo>
                    <a:lnTo>
                      <a:pt x="44" y="1"/>
                    </a:lnTo>
                    <a:lnTo>
                      <a:pt x="39" y="3"/>
                    </a:lnTo>
                    <a:lnTo>
                      <a:pt x="33" y="5"/>
                    </a:lnTo>
                    <a:lnTo>
                      <a:pt x="24" y="9"/>
                    </a:lnTo>
                    <a:lnTo>
                      <a:pt x="16" y="17"/>
                    </a:lnTo>
                    <a:lnTo>
                      <a:pt x="9" y="25"/>
                    </a:lnTo>
                    <a:lnTo>
                      <a:pt x="4" y="34"/>
                    </a:lnTo>
                    <a:lnTo>
                      <a:pt x="2" y="40"/>
                    </a:lnTo>
                    <a:lnTo>
                      <a:pt x="1" y="45"/>
                    </a:lnTo>
                    <a:lnTo>
                      <a:pt x="0" y="50"/>
                    </a:lnTo>
                    <a:lnTo>
                      <a:pt x="0" y="56"/>
                    </a:lnTo>
                    <a:lnTo>
                      <a:pt x="0" y="62"/>
                    </a:lnTo>
                    <a:lnTo>
                      <a:pt x="1" y="67"/>
                    </a:lnTo>
                    <a:lnTo>
                      <a:pt x="2" y="72"/>
                    </a:lnTo>
                    <a:lnTo>
                      <a:pt x="4" y="77"/>
                    </a:lnTo>
                    <a:lnTo>
                      <a:pt x="9" y="87"/>
                    </a:lnTo>
                    <a:lnTo>
                      <a:pt x="16" y="95"/>
                    </a:lnTo>
                    <a:lnTo>
                      <a:pt x="24" y="102"/>
                    </a:lnTo>
                    <a:lnTo>
                      <a:pt x="33" y="108"/>
                    </a:lnTo>
                    <a:lnTo>
                      <a:pt x="39" y="109"/>
                    </a:lnTo>
                    <a:lnTo>
                      <a:pt x="44" y="111"/>
                    </a:lnTo>
                    <a:lnTo>
                      <a:pt x="49" y="112"/>
                    </a:lnTo>
                    <a:lnTo>
                      <a:pt x="55" y="112"/>
                    </a:lnTo>
                    <a:lnTo>
                      <a:pt x="61" y="112"/>
                    </a:lnTo>
                    <a:lnTo>
                      <a:pt x="67" y="111"/>
                    </a:lnTo>
                    <a:lnTo>
                      <a:pt x="72" y="109"/>
                    </a:lnTo>
                    <a:lnTo>
                      <a:pt x="77" y="108"/>
                    </a:lnTo>
                    <a:lnTo>
                      <a:pt x="87" y="102"/>
                    </a:lnTo>
                    <a:lnTo>
                      <a:pt x="94" y="95"/>
                    </a:lnTo>
                    <a:lnTo>
                      <a:pt x="102" y="87"/>
                    </a:lnTo>
                    <a:lnTo>
                      <a:pt x="107" y="77"/>
                    </a:lnTo>
                    <a:lnTo>
                      <a:pt x="109" y="72"/>
                    </a:lnTo>
                    <a:lnTo>
                      <a:pt x="110" y="67"/>
                    </a:lnTo>
                    <a:lnTo>
                      <a:pt x="111" y="62"/>
                    </a:lnTo>
                    <a:lnTo>
                      <a:pt x="111" y="56"/>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52" name="Freeform 29"/>
              <p:cNvSpPr>
                <a:spLocks/>
              </p:cNvSpPr>
              <p:nvPr/>
            </p:nvSpPr>
            <p:spPr bwMode="auto">
              <a:xfrm>
                <a:off x="3589" y="1491"/>
                <a:ext cx="227" cy="298"/>
              </a:xfrm>
              <a:custGeom>
                <a:avLst/>
                <a:gdLst>
                  <a:gd name="T0" fmla="*/ 27 w 455"/>
                  <a:gd name="T1" fmla="*/ 75 h 596"/>
                  <a:gd name="T2" fmla="*/ 26 w 455"/>
                  <a:gd name="T3" fmla="*/ 74 h 596"/>
                  <a:gd name="T4" fmla="*/ 25 w 455"/>
                  <a:gd name="T5" fmla="*/ 72 h 596"/>
                  <a:gd name="T6" fmla="*/ 26 w 455"/>
                  <a:gd name="T7" fmla="*/ 65 h 596"/>
                  <a:gd name="T8" fmla="*/ 28 w 455"/>
                  <a:gd name="T9" fmla="*/ 58 h 596"/>
                  <a:gd name="T10" fmla="*/ 31 w 455"/>
                  <a:gd name="T11" fmla="*/ 53 h 596"/>
                  <a:gd name="T12" fmla="*/ 35 w 455"/>
                  <a:gd name="T13" fmla="*/ 49 h 596"/>
                  <a:gd name="T14" fmla="*/ 42 w 455"/>
                  <a:gd name="T15" fmla="*/ 44 h 596"/>
                  <a:gd name="T16" fmla="*/ 46 w 455"/>
                  <a:gd name="T17" fmla="*/ 40 h 596"/>
                  <a:gd name="T18" fmla="*/ 49 w 455"/>
                  <a:gd name="T19" fmla="*/ 37 h 596"/>
                  <a:gd name="T20" fmla="*/ 50 w 455"/>
                  <a:gd name="T21" fmla="*/ 34 h 596"/>
                  <a:gd name="T22" fmla="*/ 51 w 455"/>
                  <a:gd name="T23" fmla="*/ 28 h 596"/>
                  <a:gd name="T24" fmla="*/ 51 w 455"/>
                  <a:gd name="T25" fmla="*/ 21 h 596"/>
                  <a:gd name="T26" fmla="*/ 49 w 455"/>
                  <a:gd name="T27" fmla="*/ 15 h 596"/>
                  <a:gd name="T28" fmla="*/ 45 w 455"/>
                  <a:gd name="T29" fmla="*/ 10 h 596"/>
                  <a:gd name="T30" fmla="*/ 40 w 455"/>
                  <a:gd name="T31" fmla="*/ 7 h 596"/>
                  <a:gd name="T32" fmla="*/ 33 w 455"/>
                  <a:gd name="T33" fmla="*/ 5 h 596"/>
                  <a:gd name="T34" fmla="*/ 26 w 455"/>
                  <a:gd name="T35" fmla="*/ 5 h 596"/>
                  <a:gd name="T36" fmla="*/ 19 w 455"/>
                  <a:gd name="T37" fmla="*/ 7 h 596"/>
                  <a:gd name="T38" fmla="*/ 13 w 455"/>
                  <a:gd name="T39" fmla="*/ 10 h 596"/>
                  <a:gd name="T40" fmla="*/ 9 w 455"/>
                  <a:gd name="T41" fmla="*/ 15 h 596"/>
                  <a:gd name="T42" fmla="*/ 6 w 455"/>
                  <a:gd name="T43" fmla="*/ 21 h 596"/>
                  <a:gd name="T44" fmla="*/ 5 w 455"/>
                  <a:gd name="T45" fmla="*/ 28 h 596"/>
                  <a:gd name="T46" fmla="*/ 4 w 455"/>
                  <a:gd name="T47" fmla="*/ 29 h 596"/>
                  <a:gd name="T48" fmla="*/ 3 w 455"/>
                  <a:gd name="T49" fmla="*/ 30 h 596"/>
                  <a:gd name="T50" fmla="*/ 2 w 455"/>
                  <a:gd name="T51" fmla="*/ 30 h 596"/>
                  <a:gd name="T52" fmla="*/ 0 w 455"/>
                  <a:gd name="T53" fmla="*/ 30 h 596"/>
                  <a:gd name="T54" fmla="*/ 0 w 455"/>
                  <a:gd name="T55" fmla="*/ 29 h 596"/>
                  <a:gd name="T56" fmla="*/ 0 w 455"/>
                  <a:gd name="T57" fmla="*/ 25 h 596"/>
                  <a:gd name="T58" fmla="*/ 0 w 455"/>
                  <a:gd name="T59" fmla="*/ 21 h 596"/>
                  <a:gd name="T60" fmla="*/ 2 w 455"/>
                  <a:gd name="T61" fmla="*/ 18 h 596"/>
                  <a:gd name="T62" fmla="*/ 4 w 455"/>
                  <a:gd name="T63" fmla="*/ 13 h 596"/>
                  <a:gd name="T64" fmla="*/ 8 w 455"/>
                  <a:gd name="T65" fmla="*/ 9 h 596"/>
                  <a:gd name="T66" fmla="*/ 13 w 455"/>
                  <a:gd name="T67" fmla="*/ 5 h 596"/>
                  <a:gd name="T68" fmla="*/ 17 w 455"/>
                  <a:gd name="T69" fmla="*/ 2 h 596"/>
                  <a:gd name="T70" fmla="*/ 21 w 455"/>
                  <a:gd name="T71" fmla="*/ 1 h 596"/>
                  <a:gd name="T72" fmla="*/ 25 w 455"/>
                  <a:gd name="T73" fmla="*/ 1 h 596"/>
                  <a:gd name="T74" fmla="*/ 31 w 455"/>
                  <a:gd name="T75" fmla="*/ 1 h 596"/>
                  <a:gd name="T76" fmla="*/ 39 w 455"/>
                  <a:gd name="T77" fmla="*/ 2 h 596"/>
                  <a:gd name="T78" fmla="*/ 46 w 455"/>
                  <a:gd name="T79" fmla="*/ 5 h 596"/>
                  <a:gd name="T80" fmla="*/ 52 w 455"/>
                  <a:gd name="T81" fmla="*/ 11 h 596"/>
                  <a:gd name="T82" fmla="*/ 54 w 455"/>
                  <a:gd name="T83" fmla="*/ 14 h 596"/>
                  <a:gd name="T84" fmla="*/ 55 w 455"/>
                  <a:gd name="T85" fmla="*/ 18 h 596"/>
                  <a:gd name="T86" fmla="*/ 56 w 455"/>
                  <a:gd name="T87" fmla="*/ 21 h 596"/>
                  <a:gd name="T88" fmla="*/ 56 w 455"/>
                  <a:gd name="T89" fmla="*/ 26 h 596"/>
                  <a:gd name="T90" fmla="*/ 56 w 455"/>
                  <a:gd name="T91" fmla="*/ 33 h 596"/>
                  <a:gd name="T92" fmla="*/ 54 w 455"/>
                  <a:gd name="T93" fmla="*/ 38 h 596"/>
                  <a:gd name="T94" fmla="*/ 51 w 455"/>
                  <a:gd name="T95" fmla="*/ 42 h 596"/>
                  <a:gd name="T96" fmla="*/ 48 w 455"/>
                  <a:gd name="T97" fmla="*/ 46 h 596"/>
                  <a:gd name="T98" fmla="*/ 40 w 455"/>
                  <a:gd name="T99" fmla="*/ 51 h 596"/>
                  <a:gd name="T100" fmla="*/ 36 w 455"/>
                  <a:gd name="T101" fmla="*/ 55 h 596"/>
                  <a:gd name="T102" fmla="*/ 33 w 455"/>
                  <a:gd name="T103" fmla="*/ 59 h 596"/>
                  <a:gd name="T104" fmla="*/ 32 w 455"/>
                  <a:gd name="T105" fmla="*/ 63 h 596"/>
                  <a:gd name="T106" fmla="*/ 31 w 455"/>
                  <a:gd name="T107" fmla="*/ 70 h 596"/>
                  <a:gd name="T108" fmla="*/ 30 w 455"/>
                  <a:gd name="T109" fmla="*/ 73 h 596"/>
                  <a:gd name="T110" fmla="*/ 29 w 455"/>
                  <a:gd name="T111" fmla="*/ 75 h 596"/>
                  <a:gd name="T112" fmla="*/ 28 w 455"/>
                  <a:gd name="T113" fmla="*/ 75 h 59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455"/>
                  <a:gd name="T172" fmla="*/ 0 h 596"/>
                  <a:gd name="T173" fmla="*/ 455 w 455"/>
                  <a:gd name="T174" fmla="*/ 596 h 59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455" h="596">
                    <a:moveTo>
                      <a:pt x="227" y="596"/>
                    </a:moveTo>
                    <a:lnTo>
                      <a:pt x="223" y="596"/>
                    </a:lnTo>
                    <a:lnTo>
                      <a:pt x="219" y="594"/>
                    </a:lnTo>
                    <a:lnTo>
                      <a:pt x="216" y="593"/>
                    </a:lnTo>
                    <a:lnTo>
                      <a:pt x="213" y="590"/>
                    </a:lnTo>
                    <a:lnTo>
                      <a:pt x="211" y="587"/>
                    </a:lnTo>
                    <a:lnTo>
                      <a:pt x="209" y="584"/>
                    </a:lnTo>
                    <a:lnTo>
                      <a:pt x="208" y="580"/>
                    </a:lnTo>
                    <a:lnTo>
                      <a:pt x="207" y="575"/>
                    </a:lnTo>
                    <a:lnTo>
                      <a:pt x="208" y="553"/>
                    </a:lnTo>
                    <a:lnTo>
                      <a:pt x="210" y="533"/>
                    </a:lnTo>
                    <a:lnTo>
                      <a:pt x="213" y="515"/>
                    </a:lnTo>
                    <a:lnTo>
                      <a:pt x="217" y="497"/>
                    </a:lnTo>
                    <a:lnTo>
                      <a:pt x="222" y="481"/>
                    </a:lnTo>
                    <a:lnTo>
                      <a:pt x="229" y="466"/>
                    </a:lnTo>
                    <a:lnTo>
                      <a:pt x="236" y="453"/>
                    </a:lnTo>
                    <a:lnTo>
                      <a:pt x="244" y="440"/>
                    </a:lnTo>
                    <a:lnTo>
                      <a:pt x="253" y="429"/>
                    </a:lnTo>
                    <a:lnTo>
                      <a:pt x="262" y="418"/>
                    </a:lnTo>
                    <a:lnTo>
                      <a:pt x="271" y="409"/>
                    </a:lnTo>
                    <a:lnTo>
                      <a:pt x="281" y="399"/>
                    </a:lnTo>
                    <a:lnTo>
                      <a:pt x="301" y="383"/>
                    </a:lnTo>
                    <a:lnTo>
                      <a:pt x="322" y="367"/>
                    </a:lnTo>
                    <a:lnTo>
                      <a:pt x="340" y="353"/>
                    </a:lnTo>
                    <a:lnTo>
                      <a:pt x="357" y="340"/>
                    </a:lnTo>
                    <a:lnTo>
                      <a:pt x="365" y="332"/>
                    </a:lnTo>
                    <a:lnTo>
                      <a:pt x="373" y="325"/>
                    </a:lnTo>
                    <a:lnTo>
                      <a:pt x="379" y="317"/>
                    </a:lnTo>
                    <a:lnTo>
                      <a:pt x="387" y="308"/>
                    </a:lnTo>
                    <a:lnTo>
                      <a:pt x="392" y="299"/>
                    </a:lnTo>
                    <a:lnTo>
                      <a:pt x="398" y="288"/>
                    </a:lnTo>
                    <a:lnTo>
                      <a:pt x="402" y="278"/>
                    </a:lnTo>
                    <a:lnTo>
                      <a:pt x="407" y="266"/>
                    </a:lnTo>
                    <a:lnTo>
                      <a:pt x="410" y="253"/>
                    </a:lnTo>
                    <a:lnTo>
                      <a:pt x="412" y="239"/>
                    </a:lnTo>
                    <a:lnTo>
                      <a:pt x="414" y="224"/>
                    </a:lnTo>
                    <a:lnTo>
                      <a:pt x="414" y="208"/>
                    </a:lnTo>
                    <a:lnTo>
                      <a:pt x="413" y="190"/>
                    </a:lnTo>
                    <a:lnTo>
                      <a:pt x="411" y="172"/>
                    </a:lnTo>
                    <a:lnTo>
                      <a:pt x="407" y="156"/>
                    </a:lnTo>
                    <a:lnTo>
                      <a:pt x="400" y="141"/>
                    </a:lnTo>
                    <a:lnTo>
                      <a:pt x="393" y="126"/>
                    </a:lnTo>
                    <a:lnTo>
                      <a:pt x="384" y="111"/>
                    </a:lnTo>
                    <a:lnTo>
                      <a:pt x="373" y="99"/>
                    </a:lnTo>
                    <a:lnTo>
                      <a:pt x="362" y="87"/>
                    </a:lnTo>
                    <a:lnTo>
                      <a:pt x="349" y="77"/>
                    </a:lnTo>
                    <a:lnTo>
                      <a:pt x="334" y="67"/>
                    </a:lnTo>
                    <a:lnTo>
                      <a:pt x="320" y="60"/>
                    </a:lnTo>
                    <a:lnTo>
                      <a:pt x="303" y="53"/>
                    </a:lnTo>
                    <a:lnTo>
                      <a:pt x="285" y="47"/>
                    </a:lnTo>
                    <a:lnTo>
                      <a:pt x="267" y="44"/>
                    </a:lnTo>
                    <a:lnTo>
                      <a:pt x="247" y="41"/>
                    </a:lnTo>
                    <a:lnTo>
                      <a:pt x="227" y="41"/>
                    </a:lnTo>
                    <a:lnTo>
                      <a:pt x="209" y="42"/>
                    </a:lnTo>
                    <a:lnTo>
                      <a:pt x="190" y="44"/>
                    </a:lnTo>
                    <a:lnTo>
                      <a:pt x="172" y="49"/>
                    </a:lnTo>
                    <a:lnTo>
                      <a:pt x="154" y="56"/>
                    </a:lnTo>
                    <a:lnTo>
                      <a:pt x="138" y="63"/>
                    </a:lnTo>
                    <a:lnTo>
                      <a:pt x="123" y="73"/>
                    </a:lnTo>
                    <a:lnTo>
                      <a:pt x="108" y="83"/>
                    </a:lnTo>
                    <a:lnTo>
                      <a:pt x="95" y="96"/>
                    </a:lnTo>
                    <a:lnTo>
                      <a:pt x="83" y="109"/>
                    </a:lnTo>
                    <a:lnTo>
                      <a:pt x="72" y="123"/>
                    </a:lnTo>
                    <a:lnTo>
                      <a:pt x="63" y="139"/>
                    </a:lnTo>
                    <a:lnTo>
                      <a:pt x="56" y="155"/>
                    </a:lnTo>
                    <a:lnTo>
                      <a:pt x="49" y="172"/>
                    </a:lnTo>
                    <a:lnTo>
                      <a:pt x="44" y="190"/>
                    </a:lnTo>
                    <a:lnTo>
                      <a:pt x="41" y="209"/>
                    </a:lnTo>
                    <a:lnTo>
                      <a:pt x="41" y="228"/>
                    </a:lnTo>
                    <a:lnTo>
                      <a:pt x="40" y="232"/>
                    </a:lnTo>
                    <a:lnTo>
                      <a:pt x="39" y="236"/>
                    </a:lnTo>
                    <a:lnTo>
                      <a:pt x="37" y="239"/>
                    </a:lnTo>
                    <a:lnTo>
                      <a:pt x="35" y="242"/>
                    </a:lnTo>
                    <a:lnTo>
                      <a:pt x="32" y="244"/>
                    </a:lnTo>
                    <a:lnTo>
                      <a:pt x="28" y="246"/>
                    </a:lnTo>
                    <a:lnTo>
                      <a:pt x="24" y="247"/>
                    </a:lnTo>
                    <a:lnTo>
                      <a:pt x="20" y="247"/>
                    </a:lnTo>
                    <a:lnTo>
                      <a:pt x="16" y="247"/>
                    </a:lnTo>
                    <a:lnTo>
                      <a:pt x="13" y="246"/>
                    </a:lnTo>
                    <a:lnTo>
                      <a:pt x="9" y="244"/>
                    </a:lnTo>
                    <a:lnTo>
                      <a:pt x="5" y="242"/>
                    </a:lnTo>
                    <a:lnTo>
                      <a:pt x="3" y="239"/>
                    </a:lnTo>
                    <a:lnTo>
                      <a:pt x="1" y="236"/>
                    </a:lnTo>
                    <a:lnTo>
                      <a:pt x="0" y="232"/>
                    </a:lnTo>
                    <a:lnTo>
                      <a:pt x="0" y="228"/>
                    </a:lnTo>
                    <a:lnTo>
                      <a:pt x="0" y="216"/>
                    </a:lnTo>
                    <a:lnTo>
                      <a:pt x="1" y="205"/>
                    </a:lnTo>
                    <a:lnTo>
                      <a:pt x="2" y="193"/>
                    </a:lnTo>
                    <a:lnTo>
                      <a:pt x="4" y="181"/>
                    </a:lnTo>
                    <a:lnTo>
                      <a:pt x="6" y="171"/>
                    </a:lnTo>
                    <a:lnTo>
                      <a:pt x="10" y="159"/>
                    </a:lnTo>
                    <a:lnTo>
                      <a:pt x="14" y="149"/>
                    </a:lnTo>
                    <a:lnTo>
                      <a:pt x="18" y="139"/>
                    </a:lnTo>
                    <a:lnTo>
                      <a:pt x="22" y="129"/>
                    </a:lnTo>
                    <a:lnTo>
                      <a:pt x="27" y="120"/>
                    </a:lnTo>
                    <a:lnTo>
                      <a:pt x="33" y="109"/>
                    </a:lnTo>
                    <a:lnTo>
                      <a:pt x="39" y="101"/>
                    </a:lnTo>
                    <a:lnTo>
                      <a:pt x="51" y="83"/>
                    </a:lnTo>
                    <a:lnTo>
                      <a:pt x="66" y="66"/>
                    </a:lnTo>
                    <a:lnTo>
                      <a:pt x="83" y="52"/>
                    </a:lnTo>
                    <a:lnTo>
                      <a:pt x="100" y="39"/>
                    </a:lnTo>
                    <a:lnTo>
                      <a:pt x="109" y="33"/>
                    </a:lnTo>
                    <a:lnTo>
                      <a:pt x="119" y="27"/>
                    </a:lnTo>
                    <a:lnTo>
                      <a:pt x="129" y="22"/>
                    </a:lnTo>
                    <a:lnTo>
                      <a:pt x="138" y="18"/>
                    </a:lnTo>
                    <a:lnTo>
                      <a:pt x="149" y="14"/>
                    </a:lnTo>
                    <a:lnTo>
                      <a:pt x="159" y="11"/>
                    </a:lnTo>
                    <a:lnTo>
                      <a:pt x="171" y="8"/>
                    </a:lnTo>
                    <a:lnTo>
                      <a:pt x="181" y="4"/>
                    </a:lnTo>
                    <a:lnTo>
                      <a:pt x="193" y="2"/>
                    </a:lnTo>
                    <a:lnTo>
                      <a:pt x="204" y="1"/>
                    </a:lnTo>
                    <a:lnTo>
                      <a:pt x="216" y="0"/>
                    </a:lnTo>
                    <a:lnTo>
                      <a:pt x="227" y="0"/>
                    </a:lnTo>
                    <a:lnTo>
                      <a:pt x="252" y="1"/>
                    </a:lnTo>
                    <a:lnTo>
                      <a:pt x="275" y="4"/>
                    </a:lnTo>
                    <a:lnTo>
                      <a:pt x="298" y="9"/>
                    </a:lnTo>
                    <a:lnTo>
                      <a:pt x="319" y="16"/>
                    </a:lnTo>
                    <a:lnTo>
                      <a:pt x="339" y="24"/>
                    </a:lnTo>
                    <a:lnTo>
                      <a:pt x="357" y="34"/>
                    </a:lnTo>
                    <a:lnTo>
                      <a:pt x="374" y="45"/>
                    </a:lnTo>
                    <a:lnTo>
                      <a:pt x="391" y="59"/>
                    </a:lnTo>
                    <a:lnTo>
                      <a:pt x="405" y="74"/>
                    </a:lnTo>
                    <a:lnTo>
                      <a:pt x="417" y="89"/>
                    </a:lnTo>
                    <a:lnTo>
                      <a:pt x="423" y="98"/>
                    </a:lnTo>
                    <a:lnTo>
                      <a:pt x="429" y="106"/>
                    </a:lnTo>
                    <a:lnTo>
                      <a:pt x="434" y="115"/>
                    </a:lnTo>
                    <a:lnTo>
                      <a:pt x="438" y="125"/>
                    </a:lnTo>
                    <a:lnTo>
                      <a:pt x="441" y="134"/>
                    </a:lnTo>
                    <a:lnTo>
                      <a:pt x="445" y="144"/>
                    </a:lnTo>
                    <a:lnTo>
                      <a:pt x="449" y="154"/>
                    </a:lnTo>
                    <a:lnTo>
                      <a:pt x="451" y="165"/>
                    </a:lnTo>
                    <a:lnTo>
                      <a:pt x="453" y="175"/>
                    </a:lnTo>
                    <a:lnTo>
                      <a:pt x="454" y="186"/>
                    </a:lnTo>
                    <a:lnTo>
                      <a:pt x="455" y="196"/>
                    </a:lnTo>
                    <a:lnTo>
                      <a:pt x="455" y="208"/>
                    </a:lnTo>
                    <a:lnTo>
                      <a:pt x="454" y="228"/>
                    </a:lnTo>
                    <a:lnTo>
                      <a:pt x="453" y="246"/>
                    </a:lnTo>
                    <a:lnTo>
                      <a:pt x="450" y="263"/>
                    </a:lnTo>
                    <a:lnTo>
                      <a:pt x="445" y="280"/>
                    </a:lnTo>
                    <a:lnTo>
                      <a:pt x="440" y="294"/>
                    </a:lnTo>
                    <a:lnTo>
                      <a:pt x="434" y="307"/>
                    </a:lnTo>
                    <a:lnTo>
                      <a:pt x="427" y="320"/>
                    </a:lnTo>
                    <a:lnTo>
                      <a:pt x="419" y="331"/>
                    </a:lnTo>
                    <a:lnTo>
                      <a:pt x="412" y="342"/>
                    </a:lnTo>
                    <a:lnTo>
                      <a:pt x="402" y="352"/>
                    </a:lnTo>
                    <a:lnTo>
                      <a:pt x="394" y="361"/>
                    </a:lnTo>
                    <a:lnTo>
                      <a:pt x="385" y="370"/>
                    </a:lnTo>
                    <a:lnTo>
                      <a:pt x="366" y="386"/>
                    </a:lnTo>
                    <a:lnTo>
                      <a:pt x="346" y="400"/>
                    </a:lnTo>
                    <a:lnTo>
                      <a:pt x="327" y="415"/>
                    </a:lnTo>
                    <a:lnTo>
                      <a:pt x="308" y="430"/>
                    </a:lnTo>
                    <a:lnTo>
                      <a:pt x="300" y="437"/>
                    </a:lnTo>
                    <a:lnTo>
                      <a:pt x="291" y="445"/>
                    </a:lnTo>
                    <a:lnTo>
                      <a:pt x="284" y="455"/>
                    </a:lnTo>
                    <a:lnTo>
                      <a:pt x="277" y="464"/>
                    </a:lnTo>
                    <a:lnTo>
                      <a:pt x="270" y="475"/>
                    </a:lnTo>
                    <a:lnTo>
                      <a:pt x="265" y="485"/>
                    </a:lnTo>
                    <a:lnTo>
                      <a:pt x="260" y="498"/>
                    </a:lnTo>
                    <a:lnTo>
                      <a:pt x="256" y="510"/>
                    </a:lnTo>
                    <a:lnTo>
                      <a:pt x="253" y="525"/>
                    </a:lnTo>
                    <a:lnTo>
                      <a:pt x="249" y="541"/>
                    </a:lnTo>
                    <a:lnTo>
                      <a:pt x="248" y="558"/>
                    </a:lnTo>
                    <a:lnTo>
                      <a:pt x="247" y="575"/>
                    </a:lnTo>
                    <a:lnTo>
                      <a:pt x="247" y="580"/>
                    </a:lnTo>
                    <a:lnTo>
                      <a:pt x="246" y="584"/>
                    </a:lnTo>
                    <a:lnTo>
                      <a:pt x="244" y="587"/>
                    </a:lnTo>
                    <a:lnTo>
                      <a:pt x="242" y="590"/>
                    </a:lnTo>
                    <a:lnTo>
                      <a:pt x="239" y="593"/>
                    </a:lnTo>
                    <a:lnTo>
                      <a:pt x="235" y="594"/>
                    </a:lnTo>
                    <a:lnTo>
                      <a:pt x="232" y="596"/>
                    </a:lnTo>
                    <a:lnTo>
                      <a:pt x="227" y="596"/>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grpSp>
      </p:grpSp>
      <p:grpSp>
        <p:nvGrpSpPr>
          <p:cNvPr id="53" name="Group 52"/>
          <p:cNvGrpSpPr/>
          <p:nvPr/>
        </p:nvGrpSpPr>
        <p:grpSpPr>
          <a:xfrm>
            <a:off x="1356401" y="3361613"/>
            <a:ext cx="911325" cy="911326"/>
            <a:chOff x="1484165" y="3321505"/>
            <a:chExt cx="911325" cy="911326"/>
          </a:xfrm>
          <a:solidFill>
            <a:srgbClr val="FFFFFF"/>
          </a:solidFill>
        </p:grpSpPr>
        <p:sp>
          <p:nvSpPr>
            <p:cNvPr id="54" name="Oval 53"/>
            <p:cNvSpPr/>
            <p:nvPr/>
          </p:nvSpPr>
          <p:spPr>
            <a:xfrm>
              <a:off x="1484165" y="3321505"/>
              <a:ext cx="911325" cy="911326"/>
            </a:xfrm>
            <a:prstGeom prst="ellipse">
              <a:avLst/>
            </a:prstGeom>
            <a:grpFill/>
          </p:spPr>
          <p:txBody>
            <a:bodyPr wrap="square" lIns="0" tIns="0" rIns="0" bIns="0" rtlCol="0" anchor="ctr">
              <a:noAutofit/>
            </a:bodyPr>
            <a:lstStyle/>
            <a:p>
              <a:pPr algn="ctr" defTabSz="457200" fontAlgn="auto">
                <a:spcBef>
                  <a:spcPts val="0"/>
                </a:spcBef>
                <a:spcAft>
                  <a:spcPts val="0"/>
                </a:spcAft>
              </a:pPr>
              <a:endParaRPr lang="en-US" sz="1200" b="0" dirty="0">
                <a:solidFill>
                  <a:srgbClr val="000000"/>
                </a:solidFill>
                <a:latin typeface="Arial"/>
                <a:ea typeface=""/>
                <a:cs typeface="Arial" charset="0"/>
              </a:endParaRPr>
            </a:p>
          </p:txBody>
        </p:sp>
        <p:grpSp>
          <p:nvGrpSpPr>
            <p:cNvPr id="55" name="Group 30"/>
            <p:cNvGrpSpPr>
              <a:grpSpLocks/>
            </p:cNvGrpSpPr>
            <p:nvPr/>
          </p:nvGrpSpPr>
          <p:grpSpPr bwMode="auto">
            <a:xfrm>
              <a:off x="1693217" y="3545000"/>
              <a:ext cx="493220" cy="464335"/>
              <a:chOff x="1766" y="2267"/>
              <a:chExt cx="377" cy="354"/>
            </a:xfrm>
            <a:grpFill/>
          </p:grpSpPr>
          <p:sp>
            <p:nvSpPr>
              <p:cNvPr id="56" name="Freeform 33"/>
              <p:cNvSpPr>
                <a:spLocks/>
              </p:cNvSpPr>
              <p:nvPr/>
            </p:nvSpPr>
            <p:spPr bwMode="auto">
              <a:xfrm>
                <a:off x="1846" y="2329"/>
                <a:ext cx="218" cy="292"/>
              </a:xfrm>
              <a:custGeom>
                <a:avLst/>
                <a:gdLst>
                  <a:gd name="T0" fmla="*/ 52 w 435"/>
                  <a:gd name="T1" fmla="*/ 72 h 585"/>
                  <a:gd name="T2" fmla="*/ 51 w 435"/>
                  <a:gd name="T3" fmla="*/ 71 h 585"/>
                  <a:gd name="T4" fmla="*/ 51 w 435"/>
                  <a:gd name="T5" fmla="*/ 50 h 585"/>
                  <a:gd name="T6" fmla="*/ 48 w 435"/>
                  <a:gd name="T7" fmla="*/ 42 h 585"/>
                  <a:gd name="T8" fmla="*/ 43 w 435"/>
                  <a:gd name="T9" fmla="*/ 36 h 585"/>
                  <a:gd name="T10" fmla="*/ 37 w 435"/>
                  <a:gd name="T11" fmla="*/ 32 h 585"/>
                  <a:gd name="T12" fmla="*/ 32 w 435"/>
                  <a:gd name="T13" fmla="*/ 30 h 585"/>
                  <a:gd name="T14" fmla="*/ 32 w 435"/>
                  <a:gd name="T15" fmla="*/ 28 h 585"/>
                  <a:gd name="T16" fmla="*/ 34 w 435"/>
                  <a:gd name="T17" fmla="*/ 27 h 585"/>
                  <a:gd name="T18" fmla="*/ 38 w 435"/>
                  <a:gd name="T19" fmla="*/ 23 h 585"/>
                  <a:gd name="T20" fmla="*/ 40 w 435"/>
                  <a:gd name="T21" fmla="*/ 18 h 585"/>
                  <a:gd name="T22" fmla="*/ 40 w 435"/>
                  <a:gd name="T23" fmla="*/ 13 h 585"/>
                  <a:gd name="T24" fmla="*/ 38 w 435"/>
                  <a:gd name="T25" fmla="*/ 9 h 585"/>
                  <a:gd name="T26" fmla="*/ 35 w 435"/>
                  <a:gd name="T27" fmla="*/ 5 h 585"/>
                  <a:gd name="T28" fmla="*/ 30 w 435"/>
                  <a:gd name="T29" fmla="*/ 4 h 585"/>
                  <a:gd name="T30" fmla="*/ 25 w 435"/>
                  <a:gd name="T31" fmla="*/ 4 h 585"/>
                  <a:gd name="T32" fmla="*/ 21 w 435"/>
                  <a:gd name="T33" fmla="*/ 5 h 585"/>
                  <a:gd name="T34" fmla="*/ 17 w 435"/>
                  <a:gd name="T35" fmla="*/ 9 h 585"/>
                  <a:gd name="T36" fmla="*/ 15 w 435"/>
                  <a:gd name="T37" fmla="*/ 13 h 585"/>
                  <a:gd name="T38" fmla="*/ 15 w 435"/>
                  <a:gd name="T39" fmla="*/ 18 h 585"/>
                  <a:gd name="T40" fmla="*/ 17 w 435"/>
                  <a:gd name="T41" fmla="*/ 23 h 585"/>
                  <a:gd name="T42" fmla="*/ 21 w 435"/>
                  <a:gd name="T43" fmla="*/ 27 h 585"/>
                  <a:gd name="T44" fmla="*/ 23 w 435"/>
                  <a:gd name="T45" fmla="*/ 28 h 585"/>
                  <a:gd name="T46" fmla="*/ 23 w 435"/>
                  <a:gd name="T47" fmla="*/ 30 h 585"/>
                  <a:gd name="T48" fmla="*/ 18 w 435"/>
                  <a:gd name="T49" fmla="*/ 32 h 585"/>
                  <a:gd name="T50" fmla="*/ 12 w 435"/>
                  <a:gd name="T51" fmla="*/ 36 h 585"/>
                  <a:gd name="T52" fmla="*/ 7 w 435"/>
                  <a:gd name="T53" fmla="*/ 42 h 585"/>
                  <a:gd name="T54" fmla="*/ 4 w 435"/>
                  <a:gd name="T55" fmla="*/ 50 h 585"/>
                  <a:gd name="T56" fmla="*/ 4 w 435"/>
                  <a:gd name="T57" fmla="*/ 71 h 585"/>
                  <a:gd name="T58" fmla="*/ 3 w 435"/>
                  <a:gd name="T59" fmla="*/ 72 h 585"/>
                  <a:gd name="T60" fmla="*/ 2 w 435"/>
                  <a:gd name="T61" fmla="*/ 73 h 585"/>
                  <a:gd name="T62" fmla="*/ 1 w 435"/>
                  <a:gd name="T63" fmla="*/ 72 h 585"/>
                  <a:gd name="T64" fmla="*/ 0 w 435"/>
                  <a:gd name="T65" fmla="*/ 54 h 585"/>
                  <a:gd name="T66" fmla="*/ 2 w 435"/>
                  <a:gd name="T67" fmla="*/ 46 h 585"/>
                  <a:gd name="T68" fmla="*/ 5 w 435"/>
                  <a:gd name="T69" fmla="*/ 38 h 585"/>
                  <a:gd name="T70" fmla="*/ 10 w 435"/>
                  <a:gd name="T71" fmla="*/ 33 h 585"/>
                  <a:gd name="T72" fmla="*/ 17 w 435"/>
                  <a:gd name="T73" fmla="*/ 29 h 585"/>
                  <a:gd name="T74" fmla="*/ 13 w 435"/>
                  <a:gd name="T75" fmla="*/ 23 h 585"/>
                  <a:gd name="T76" fmla="*/ 11 w 435"/>
                  <a:gd name="T77" fmla="*/ 16 h 585"/>
                  <a:gd name="T78" fmla="*/ 13 w 435"/>
                  <a:gd name="T79" fmla="*/ 10 h 585"/>
                  <a:gd name="T80" fmla="*/ 16 w 435"/>
                  <a:gd name="T81" fmla="*/ 4 h 585"/>
                  <a:gd name="T82" fmla="*/ 21 w 435"/>
                  <a:gd name="T83" fmla="*/ 1 h 585"/>
                  <a:gd name="T84" fmla="*/ 28 w 435"/>
                  <a:gd name="T85" fmla="*/ 0 h 585"/>
                  <a:gd name="T86" fmla="*/ 34 w 435"/>
                  <a:gd name="T87" fmla="*/ 1 h 585"/>
                  <a:gd name="T88" fmla="*/ 39 w 435"/>
                  <a:gd name="T89" fmla="*/ 4 h 585"/>
                  <a:gd name="T90" fmla="*/ 43 w 435"/>
                  <a:gd name="T91" fmla="*/ 10 h 585"/>
                  <a:gd name="T92" fmla="*/ 44 w 435"/>
                  <a:gd name="T93" fmla="*/ 16 h 585"/>
                  <a:gd name="T94" fmla="*/ 42 w 435"/>
                  <a:gd name="T95" fmla="*/ 23 h 585"/>
                  <a:gd name="T96" fmla="*/ 38 w 435"/>
                  <a:gd name="T97" fmla="*/ 29 h 585"/>
                  <a:gd name="T98" fmla="*/ 45 w 435"/>
                  <a:gd name="T99" fmla="*/ 33 h 585"/>
                  <a:gd name="T100" fmla="*/ 50 w 435"/>
                  <a:gd name="T101" fmla="*/ 38 h 585"/>
                  <a:gd name="T102" fmla="*/ 54 w 435"/>
                  <a:gd name="T103" fmla="*/ 46 h 585"/>
                  <a:gd name="T104" fmla="*/ 55 w 435"/>
                  <a:gd name="T105" fmla="*/ 54 h 585"/>
                  <a:gd name="T106" fmla="*/ 54 w 435"/>
                  <a:gd name="T107" fmla="*/ 72 h 585"/>
                  <a:gd name="T108" fmla="*/ 53 w 435"/>
                  <a:gd name="T109" fmla="*/ 73 h 5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435"/>
                  <a:gd name="T166" fmla="*/ 0 h 585"/>
                  <a:gd name="T167" fmla="*/ 435 w 435"/>
                  <a:gd name="T168" fmla="*/ 585 h 5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435" h="585">
                    <a:moveTo>
                      <a:pt x="421" y="585"/>
                    </a:moveTo>
                    <a:lnTo>
                      <a:pt x="418" y="585"/>
                    </a:lnTo>
                    <a:lnTo>
                      <a:pt x="415" y="584"/>
                    </a:lnTo>
                    <a:lnTo>
                      <a:pt x="412" y="582"/>
                    </a:lnTo>
                    <a:lnTo>
                      <a:pt x="409" y="581"/>
                    </a:lnTo>
                    <a:lnTo>
                      <a:pt x="408" y="579"/>
                    </a:lnTo>
                    <a:lnTo>
                      <a:pt x="406" y="575"/>
                    </a:lnTo>
                    <a:lnTo>
                      <a:pt x="406" y="572"/>
                    </a:lnTo>
                    <a:lnTo>
                      <a:pt x="405" y="570"/>
                    </a:lnTo>
                    <a:lnTo>
                      <a:pt x="405" y="434"/>
                    </a:lnTo>
                    <a:lnTo>
                      <a:pt x="405" y="417"/>
                    </a:lnTo>
                    <a:lnTo>
                      <a:pt x="403" y="402"/>
                    </a:lnTo>
                    <a:lnTo>
                      <a:pt x="400" y="386"/>
                    </a:lnTo>
                    <a:lnTo>
                      <a:pt x="395" y="371"/>
                    </a:lnTo>
                    <a:lnTo>
                      <a:pt x="389" y="357"/>
                    </a:lnTo>
                    <a:lnTo>
                      <a:pt x="382" y="343"/>
                    </a:lnTo>
                    <a:lnTo>
                      <a:pt x="374" y="329"/>
                    </a:lnTo>
                    <a:lnTo>
                      <a:pt x="365" y="317"/>
                    </a:lnTo>
                    <a:lnTo>
                      <a:pt x="355" y="305"/>
                    </a:lnTo>
                    <a:lnTo>
                      <a:pt x="344" y="295"/>
                    </a:lnTo>
                    <a:lnTo>
                      <a:pt x="332" y="284"/>
                    </a:lnTo>
                    <a:lnTo>
                      <a:pt x="319" y="276"/>
                    </a:lnTo>
                    <a:lnTo>
                      <a:pt x="306" y="267"/>
                    </a:lnTo>
                    <a:lnTo>
                      <a:pt x="292" y="261"/>
                    </a:lnTo>
                    <a:lnTo>
                      <a:pt x="276" y="255"/>
                    </a:lnTo>
                    <a:lnTo>
                      <a:pt x="262" y="251"/>
                    </a:lnTo>
                    <a:lnTo>
                      <a:pt x="256" y="250"/>
                    </a:lnTo>
                    <a:lnTo>
                      <a:pt x="253" y="247"/>
                    </a:lnTo>
                    <a:lnTo>
                      <a:pt x="251" y="242"/>
                    </a:lnTo>
                    <a:lnTo>
                      <a:pt x="250" y="238"/>
                    </a:lnTo>
                    <a:lnTo>
                      <a:pt x="250" y="233"/>
                    </a:lnTo>
                    <a:lnTo>
                      <a:pt x="252" y="229"/>
                    </a:lnTo>
                    <a:lnTo>
                      <a:pt x="254" y="226"/>
                    </a:lnTo>
                    <a:lnTo>
                      <a:pt x="258" y="222"/>
                    </a:lnTo>
                    <a:lnTo>
                      <a:pt x="265" y="219"/>
                    </a:lnTo>
                    <a:lnTo>
                      <a:pt x="271" y="216"/>
                    </a:lnTo>
                    <a:lnTo>
                      <a:pt x="277" y="212"/>
                    </a:lnTo>
                    <a:lnTo>
                      <a:pt x="284" y="208"/>
                    </a:lnTo>
                    <a:lnTo>
                      <a:pt x="293" y="197"/>
                    </a:lnTo>
                    <a:lnTo>
                      <a:pt x="302" y="186"/>
                    </a:lnTo>
                    <a:lnTo>
                      <a:pt x="309" y="173"/>
                    </a:lnTo>
                    <a:lnTo>
                      <a:pt x="314" y="160"/>
                    </a:lnTo>
                    <a:lnTo>
                      <a:pt x="316" y="152"/>
                    </a:lnTo>
                    <a:lnTo>
                      <a:pt x="317" y="146"/>
                    </a:lnTo>
                    <a:lnTo>
                      <a:pt x="318" y="139"/>
                    </a:lnTo>
                    <a:lnTo>
                      <a:pt x="318" y="131"/>
                    </a:lnTo>
                    <a:lnTo>
                      <a:pt x="318" y="121"/>
                    </a:lnTo>
                    <a:lnTo>
                      <a:pt x="316" y="110"/>
                    </a:lnTo>
                    <a:lnTo>
                      <a:pt x="314" y="101"/>
                    </a:lnTo>
                    <a:lnTo>
                      <a:pt x="311" y="91"/>
                    </a:lnTo>
                    <a:lnTo>
                      <a:pt x="307" y="83"/>
                    </a:lnTo>
                    <a:lnTo>
                      <a:pt x="301" y="75"/>
                    </a:lnTo>
                    <a:lnTo>
                      <a:pt x="295" y="67"/>
                    </a:lnTo>
                    <a:lnTo>
                      <a:pt x="289" y="60"/>
                    </a:lnTo>
                    <a:lnTo>
                      <a:pt x="281" y="53"/>
                    </a:lnTo>
                    <a:lnTo>
                      <a:pt x="274" y="47"/>
                    </a:lnTo>
                    <a:lnTo>
                      <a:pt x="266" y="42"/>
                    </a:lnTo>
                    <a:lnTo>
                      <a:pt x="256" y="38"/>
                    </a:lnTo>
                    <a:lnTo>
                      <a:pt x="248" y="35"/>
                    </a:lnTo>
                    <a:lnTo>
                      <a:pt x="237" y="32"/>
                    </a:lnTo>
                    <a:lnTo>
                      <a:pt x="228" y="31"/>
                    </a:lnTo>
                    <a:lnTo>
                      <a:pt x="218" y="31"/>
                    </a:lnTo>
                    <a:lnTo>
                      <a:pt x="207" y="31"/>
                    </a:lnTo>
                    <a:lnTo>
                      <a:pt x="198" y="32"/>
                    </a:lnTo>
                    <a:lnTo>
                      <a:pt x="187" y="35"/>
                    </a:lnTo>
                    <a:lnTo>
                      <a:pt x="179" y="38"/>
                    </a:lnTo>
                    <a:lnTo>
                      <a:pt x="169" y="42"/>
                    </a:lnTo>
                    <a:lnTo>
                      <a:pt x="161" y="47"/>
                    </a:lnTo>
                    <a:lnTo>
                      <a:pt x="154" y="53"/>
                    </a:lnTo>
                    <a:lnTo>
                      <a:pt x="146" y="60"/>
                    </a:lnTo>
                    <a:lnTo>
                      <a:pt x="140" y="67"/>
                    </a:lnTo>
                    <a:lnTo>
                      <a:pt x="134" y="75"/>
                    </a:lnTo>
                    <a:lnTo>
                      <a:pt x="129" y="83"/>
                    </a:lnTo>
                    <a:lnTo>
                      <a:pt x="124" y="91"/>
                    </a:lnTo>
                    <a:lnTo>
                      <a:pt x="121" y="101"/>
                    </a:lnTo>
                    <a:lnTo>
                      <a:pt x="119" y="110"/>
                    </a:lnTo>
                    <a:lnTo>
                      <a:pt x="117" y="121"/>
                    </a:lnTo>
                    <a:lnTo>
                      <a:pt x="117" y="131"/>
                    </a:lnTo>
                    <a:lnTo>
                      <a:pt x="117" y="139"/>
                    </a:lnTo>
                    <a:lnTo>
                      <a:pt x="118" y="146"/>
                    </a:lnTo>
                    <a:lnTo>
                      <a:pt x="119" y="152"/>
                    </a:lnTo>
                    <a:lnTo>
                      <a:pt x="121" y="160"/>
                    </a:lnTo>
                    <a:lnTo>
                      <a:pt x="126" y="173"/>
                    </a:lnTo>
                    <a:lnTo>
                      <a:pt x="133" y="186"/>
                    </a:lnTo>
                    <a:lnTo>
                      <a:pt x="142" y="197"/>
                    </a:lnTo>
                    <a:lnTo>
                      <a:pt x="152" y="208"/>
                    </a:lnTo>
                    <a:lnTo>
                      <a:pt x="158" y="212"/>
                    </a:lnTo>
                    <a:lnTo>
                      <a:pt x="164" y="216"/>
                    </a:lnTo>
                    <a:lnTo>
                      <a:pt x="170" y="219"/>
                    </a:lnTo>
                    <a:lnTo>
                      <a:pt x="177" y="222"/>
                    </a:lnTo>
                    <a:lnTo>
                      <a:pt x="181" y="226"/>
                    </a:lnTo>
                    <a:lnTo>
                      <a:pt x="183" y="229"/>
                    </a:lnTo>
                    <a:lnTo>
                      <a:pt x="185" y="233"/>
                    </a:lnTo>
                    <a:lnTo>
                      <a:pt x="185" y="238"/>
                    </a:lnTo>
                    <a:lnTo>
                      <a:pt x="184" y="242"/>
                    </a:lnTo>
                    <a:lnTo>
                      <a:pt x="182" y="247"/>
                    </a:lnTo>
                    <a:lnTo>
                      <a:pt x="179" y="250"/>
                    </a:lnTo>
                    <a:lnTo>
                      <a:pt x="175" y="251"/>
                    </a:lnTo>
                    <a:lnTo>
                      <a:pt x="159" y="255"/>
                    </a:lnTo>
                    <a:lnTo>
                      <a:pt x="143" y="261"/>
                    </a:lnTo>
                    <a:lnTo>
                      <a:pt x="130" y="267"/>
                    </a:lnTo>
                    <a:lnTo>
                      <a:pt x="116" y="276"/>
                    </a:lnTo>
                    <a:lnTo>
                      <a:pt x="103" y="284"/>
                    </a:lnTo>
                    <a:lnTo>
                      <a:pt x="91" y="295"/>
                    </a:lnTo>
                    <a:lnTo>
                      <a:pt x="80" y="305"/>
                    </a:lnTo>
                    <a:lnTo>
                      <a:pt x="70" y="317"/>
                    </a:lnTo>
                    <a:lnTo>
                      <a:pt x="61" y="329"/>
                    </a:lnTo>
                    <a:lnTo>
                      <a:pt x="53" y="343"/>
                    </a:lnTo>
                    <a:lnTo>
                      <a:pt x="46" y="357"/>
                    </a:lnTo>
                    <a:lnTo>
                      <a:pt x="41" y="371"/>
                    </a:lnTo>
                    <a:lnTo>
                      <a:pt x="35" y="386"/>
                    </a:lnTo>
                    <a:lnTo>
                      <a:pt x="32" y="402"/>
                    </a:lnTo>
                    <a:lnTo>
                      <a:pt x="30" y="417"/>
                    </a:lnTo>
                    <a:lnTo>
                      <a:pt x="30" y="434"/>
                    </a:lnTo>
                    <a:lnTo>
                      <a:pt x="30" y="570"/>
                    </a:lnTo>
                    <a:lnTo>
                      <a:pt x="29" y="572"/>
                    </a:lnTo>
                    <a:lnTo>
                      <a:pt x="29" y="575"/>
                    </a:lnTo>
                    <a:lnTo>
                      <a:pt x="27" y="579"/>
                    </a:lnTo>
                    <a:lnTo>
                      <a:pt x="26" y="581"/>
                    </a:lnTo>
                    <a:lnTo>
                      <a:pt x="23" y="582"/>
                    </a:lnTo>
                    <a:lnTo>
                      <a:pt x="21" y="584"/>
                    </a:lnTo>
                    <a:lnTo>
                      <a:pt x="17" y="585"/>
                    </a:lnTo>
                    <a:lnTo>
                      <a:pt x="15" y="585"/>
                    </a:lnTo>
                    <a:lnTo>
                      <a:pt x="12" y="585"/>
                    </a:lnTo>
                    <a:lnTo>
                      <a:pt x="9" y="584"/>
                    </a:lnTo>
                    <a:lnTo>
                      <a:pt x="7" y="582"/>
                    </a:lnTo>
                    <a:lnTo>
                      <a:pt x="4" y="581"/>
                    </a:lnTo>
                    <a:lnTo>
                      <a:pt x="3" y="579"/>
                    </a:lnTo>
                    <a:lnTo>
                      <a:pt x="1" y="575"/>
                    </a:lnTo>
                    <a:lnTo>
                      <a:pt x="1" y="572"/>
                    </a:lnTo>
                    <a:lnTo>
                      <a:pt x="0" y="570"/>
                    </a:lnTo>
                    <a:lnTo>
                      <a:pt x="0" y="434"/>
                    </a:lnTo>
                    <a:lnTo>
                      <a:pt x="1" y="417"/>
                    </a:lnTo>
                    <a:lnTo>
                      <a:pt x="3" y="401"/>
                    </a:lnTo>
                    <a:lnTo>
                      <a:pt x="6" y="385"/>
                    </a:lnTo>
                    <a:lnTo>
                      <a:pt x="10" y="369"/>
                    </a:lnTo>
                    <a:lnTo>
                      <a:pt x="15" y="353"/>
                    </a:lnTo>
                    <a:lnTo>
                      <a:pt x="22" y="339"/>
                    </a:lnTo>
                    <a:lnTo>
                      <a:pt x="29" y="325"/>
                    </a:lnTo>
                    <a:lnTo>
                      <a:pt x="37" y="311"/>
                    </a:lnTo>
                    <a:lnTo>
                      <a:pt x="47" y="299"/>
                    </a:lnTo>
                    <a:lnTo>
                      <a:pt x="57" y="286"/>
                    </a:lnTo>
                    <a:lnTo>
                      <a:pt x="68" y="275"/>
                    </a:lnTo>
                    <a:lnTo>
                      <a:pt x="80" y="264"/>
                    </a:lnTo>
                    <a:lnTo>
                      <a:pt x="93" y="255"/>
                    </a:lnTo>
                    <a:lnTo>
                      <a:pt x="107" y="247"/>
                    </a:lnTo>
                    <a:lnTo>
                      <a:pt x="120" y="239"/>
                    </a:lnTo>
                    <a:lnTo>
                      <a:pt x="136" y="232"/>
                    </a:lnTo>
                    <a:lnTo>
                      <a:pt x="124" y="222"/>
                    </a:lnTo>
                    <a:lnTo>
                      <a:pt x="115" y="212"/>
                    </a:lnTo>
                    <a:lnTo>
                      <a:pt x="107" y="199"/>
                    </a:lnTo>
                    <a:lnTo>
                      <a:pt x="100" y="187"/>
                    </a:lnTo>
                    <a:lnTo>
                      <a:pt x="95" y="174"/>
                    </a:lnTo>
                    <a:lnTo>
                      <a:pt x="91" y="160"/>
                    </a:lnTo>
                    <a:lnTo>
                      <a:pt x="88" y="146"/>
                    </a:lnTo>
                    <a:lnTo>
                      <a:pt x="88" y="131"/>
                    </a:lnTo>
                    <a:lnTo>
                      <a:pt x="88" y="118"/>
                    </a:lnTo>
                    <a:lnTo>
                      <a:pt x="90" y="105"/>
                    </a:lnTo>
                    <a:lnTo>
                      <a:pt x="93" y="93"/>
                    </a:lnTo>
                    <a:lnTo>
                      <a:pt x="97" y="80"/>
                    </a:lnTo>
                    <a:lnTo>
                      <a:pt x="103" y="68"/>
                    </a:lnTo>
                    <a:lnTo>
                      <a:pt x="110" y="58"/>
                    </a:lnTo>
                    <a:lnTo>
                      <a:pt x="117" y="47"/>
                    </a:lnTo>
                    <a:lnTo>
                      <a:pt x="125" y="39"/>
                    </a:lnTo>
                    <a:lnTo>
                      <a:pt x="135" y="31"/>
                    </a:lnTo>
                    <a:lnTo>
                      <a:pt x="144" y="22"/>
                    </a:lnTo>
                    <a:lnTo>
                      <a:pt x="156" y="16"/>
                    </a:lnTo>
                    <a:lnTo>
                      <a:pt x="167" y="11"/>
                    </a:lnTo>
                    <a:lnTo>
                      <a:pt x="179" y="7"/>
                    </a:lnTo>
                    <a:lnTo>
                      <a:pt x="191" y="3"/>
                    </a:lnTo>
                    <a:lnTo>
                      <a:pt x="204" y="1"/>
                    </a:lnTo>
                    <a:lnTo>
                      <a:pt x="218" y="0"/>
                    </a:lnTo>
                    <a:lnTo>
                      <a:pt x="231" y="1"/>
                    </a:lnTo>
                    <a:lnTo>
                      <a:pt x="244" y="3"/>
                    </a:lnTo>
                    <a:lnTo>
                      <a:pt x="256" y="7"/>
                    </a:lnTo>
                    <a:lnTo>
                      <a:pt x="268" y="11"/>
                    </a:lnTo>
                    <a:lnTo>
                      <a:pt x="279" y="16"/>
                    </a:lnTo>
                    <a:lnTo>
                      <a:pt x="291" y="22"/>
                    </a:lnTo>
                    <a:lnTo>
                      <a:pt x="300" y="31"/>
                    </a:lnTo>
                    <a:lnTo>
                      <a:pt x="310" y="39"/>
                    </a:lnTo>
                    <a:lnTo>
                      <a:pt x="318" y="47"/>
                    </a:lnTo>
                    <a:lnTo>
                      <a:pt x="325" y="58"/>
                    </a:lnTo>
                    <a:lnTo>
                      <a:pt x="332" y="68"/>
                    </a:lnTo>
                    <a:lnTo>
                      <a:pt x="338" y="80"/>
                    </a:lnTo>
                    <a:lnTo>
                      <a:pt x="342" y="93"/>
                    </a:lnTo>
                    <a:lnTo>
                      <a:pt x="345" y="105"/>
                    </a:lnTo>
                    <a:lnTo>
                      <a:pt x="347" y="118"/>
                    </a:lnTo>
                    <a:lnTo>
                      <a:pt x="349" y="131"/>
                    </a:lnTo>
                    <a:lnTo>
                      <a:pt x="347" y="146"/>
                    </a:lnTo>
                    <a:lnTo>
                      <a:pt x="344" y="160"/>
                    </a:lnTo>
                    <a:lnTo>
                      <a:pt x="340" y="174"/>
                    </a:lnTo>
                    <a:lnTo>
                      <a:pt x="335" y="187"/>
                    </a:lnTo>
                    <a:lnTo>
                      <a:pt x="329" y="199"/>
                    </a:lnTo>
                    <a:lnTo>
                      <a:pt x="320" y="212"/>
                    </a:lnTo>
                    <a:lnTo>
                      <a:pt x="311" y="222"/>
                    </a:lnTo>
                    <a:lnTo>
                      <a:pt x="299" y="232"/>
                    </a:lnTo>
                    <a:lnTo>
                      <a:pt x="315" y="239"/>
                    </a:lnTo>
                    <a:lnTo>
                      <a:pt x="329" y="247"/>
                    </a:lnTo>
                    <a:lnTo>
                      <a:pt x="342" y="255"/>
                    </a:lnTo>
                    <a:lnTo>
                      <a:pt x="355" y="264"/>
                    </a:lnTo>
                    <a:lnTo>
                      <a:pt x="367" y="275"/>
                    </a:lnTo>
                    <a:lnTo>
                      <a:pt x="378" y="286"/>
                    </a:lnTo>
                    <a:lnTo>
                      <a:pt x="388" y="299"/>
                    </a:lnTo>
                    <a:lnTo>
                      <a:pt x="398" y="311"/>
                    </a:lnTo>
                    <a:lnTo>
                      <a:pt x="406" y="325"/>
                    </a:lnTo>
                    <a:lnTo>
                      <a:pt x="413" y="339"/>
                    </a:lnTo>
                    <a:lnTo>
                      <a:pt x="420" y="353"/>
                    </a:lnTo>
                    <a:lnTo>
                      <a:pt x="425" y="369"/>
                    </a:lnTo>
                    <a:lnTo>
                      <a:pt x="429" y="385"/>
                    </a:lnTo>
                    <a:lnTo>
                      <a:pt x="432" y="401"/>
                    </a:lnTo>
                    <a:lnTo>
                      <a:pt x="434" y="417"/>
                    </a:lnTo>
                    <a:lnTo>
                      <a:pt x="435" y="434"/>
                    </a:lnTo>
                    <a:lnTo>
                      <a:pt x="435" y="570"/>
                    </a:lnTo>
                    <a:lnTo>
                      <a:pt x="434" y="572"/>
                    </a:lnTo>
                    <a:lnTo>
                      <a:pt x="434" y="575"/>
                    </a:lnTo>
                    <a:lnTo>
                      <a:pt x="432" y="579"/>
                    </a:lnTo>
                    <a:lnTo>
                      <a:pt x="431" y="581"/>
                    </a:lnTo>
                    <a:lnTo>
                      <a:pt x="428" y="582"/>
                    </a:lnTo>
                    <a:lnTo>
                      <a:pt x="426" y="584"/>
                    </a:lnTo>
                    <a:lnTo>
                      <a:pt x="423" y="585"/>
                    </a:lnTo>
                    <a:lnTo>
                      <a:pt x="421" y="585"/>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57" name="Freeform 34"/>
              <p:cNvSpPr>
                <a:spLocks/>
              </p:cNvSpPr>
              <p:nvPr/>
            </p:nvSpPr>
            <p:spPr bwMode="auto">
              <a:xfrm>
                <a:off x="1969" y="2267"/>
                <a:ext cx="174" cy="293"/>
              </a:xfrm>
              <a:custGeom>
                <a:avLst/>
                <a:gdLst>
                  <a:gd name="T0" fmla="*/ 41 w 349"/>
                  <a:gd name="T1" fmla="*/ 74 h 584"/>
                  <a:gd name="T2" fmla="*/ 40 w 349"/>
                  <a:gd name="T3" fmla="*/ 73 h 584"/>
                  <a:gd name="T4" fmla="*/ 39 w 349"/>
                  <a:gd name="T5" fmla="*/ 72 h 584"/>
                  <a:gd name="T6" fmla="*/ 39 w 349"/>
                  <a:gd name="T7" fmla="*/ 51 h 584"/>
                  <a:gd name="T8" fmla="*/ 37 w 349"/>
                  <a:gd name="T9" fmla="*/ 45 h 584"/>
                  <a:gd name="T10" fmla="*/ 34 w 349"/>
                  <a:gd name="T11" fmla="*/ 40 h 584"/>
                  <a:gd name="T12" fmla="*/ 30 w 349"/>
                  <a:gd name="T13" fmla="*/ 36 h 584"/>
                  <a:gd name="T14" fmla="*/ 25 w 349"/>
                  <a:gd name="T15" fmla="*/ 33 h 584"/>
                  <a:gd name="T16" fmla="*/ 21 w 349"/>
                  <a:gd name="T17" fmla="*/ 32 h 584"/>
                  <a:gd name="T18" fmla="*/ 20 w 349"/>
                  <a:gd name="T19" fmla="*/ 30 h 584"/>
                  <a:gd name="T20" fmla="*/ 20 w 349"/>
                  <a:gd name="T21" fmla="*/ 29 h 584"/>
                  <a:gd name="T22" fmla="*/ 23 w 349"/>
                  <a:gd name="T23" fmla="*/ 27 h 584"/>
                  <a:gd name="T24" fmla="*/ 25 w 349"/>
                  <a:gd name="T25" fmla="*/ 25 h 584"/>
                  <a:gd name="T26" fmla="*/ 28 w 349"/>
                  <a:gd name="T27" fmla="*/ 20 h 584"/>
                  <a:gd name="T28" fmla="*/ 28 w 349"/>
                  <a:gd name="T29" fmla="*/ 18 h 584"/>
                  <a:gd name="T30" fmla="*/ 28 w 349"/>
                  <a:gd name="T31" fmla="*/ 14 h 584"/>
                  <a:gd name="T32" fmla="*/ 27 w 349"/>
                  <a:gd name="T33" fmla="*/ 11 h 584"/>
                  <a:gd name="T34" fmla="*/ 25 w 349"/>
                  <a:gd name="T35" fmla="*/ 8 h 584"/>
                  <a:gd name="T36" fmla="*/ 22 w 349"/>
                  <a:gd name="T37" fmla="*/ 6 h 584"/>
                  <a:gd name="T38" fmla="*/ 18 w 349"/>
                  <a:gd name="T39" fmla="*/ 4 h 584"/>
                  <a:gd name="T40" fmla="*/ 15 w 349"/>
                  <a:gd name="T41" fmla="*/ 4 h 584"/>
                  <a:gd name="T42" fmla="*/ 11 w 349"/>
                  <a:gd name="T43" fmla="*/ 5 h 584"/>
                  <a:gd name="T44" fmla="*/ 8 w 349"/>
                  <a:gd name="T45" fmla="*/ 7 h 584"/>
                  <a:gd name="T46" fmla="*/ 5 w 349"/>
                  <a:gd name="T47" fmla="*/ 10 h 584"/>
                  <a:gd name="T48" fmla="*/ 4 w 349"/>
                  <a:gd name="T49" fmla="*/ 13 h 584"/>
                  <a:gd name="T50" fmla="*/ 3 w 349"/>
                  <a:gd name="T51" fmla="*/ 17 h 584"/>
                  <a:gd name="T52" fmla="*/ 3 w 349"/>
                  <a:gd name="T53" fmla="*/ 18 h 584"/>
                  <a:gd name="T54" fmla="*/ 2 w 349"/>
                  <a:gd name="T55" fmla="*/ 18 h 584"/>
                  <a:gd name="T56" fmla="*/ 1 w 349"/>
                  <a:gd name="T57" fmla="*/ 19 h 584"/>
                  <a:gd name="T58" fmla="*/ 0 w 349"/>
                  <a:gd name="T59" fmla="*/ 18 h 584"/>
                  <a:gd name="T60" fmla="*/ 0 w 349"/>
                  <a:gd name="T61" fmla="*/ 17 h 584"/>
                  <a:gd name="T62" fmla="*/ 0 w 349"/>
                  <a:gd name="T63" fmla="*/ 13 h 584"/>
                  <a:gd name="T64" fmla="*/ 2 w 349"/>
                  <a:gd name="T65" fmla="*/ 9 h 584"/>
                  <a:gd name="T66" fmla="*/ 4 w 349"/>
                  <a:gd name="T67" fmla="*/ 5 h 584"/>
                  <a:gd name="T68" fmla="*/ 8 w 349"/>
                  <a:gd name="T69" fmla="*/ 2 h 584"/>
                  <a:gd name="T70" fmla="*/ 13 w 349"/>
                  <a:gd name="T71" fmla="*/ 1 h 584"/>
                  <a:gd name="T72" fmla="*/ 18 w 349"/>
                  <a:gd name="T73" fmla="*/ 1 h 584"/>
                  <a:gd name="T74" fmla="*/ 22 w 349"/>
                  <a:gd name="T75" fmla="*/ 2 h 584"/>
                  <a:gd name="T76" fmla="*/ 26 w 349"/>
                  <a:gd name="T77" fmla="*/ 4 h 584"/>
                  <a:gd name="T78" fmla="*/ 29 w 349"/>
                  <a:gd name="T79" fmla="*/ 8 h 584"/>
                  <a:gd name="T80" fmla="*/ 31 w 349"/>
                  <a:gd name="T81" fmla="*/ 12 h 584"/>
                  <a:gd name="T82" fmla="*/ 32 w 349"/>
                  <a:gd name="T83" fmla="*/ 17 h 584"/>
                  <a:gd name="T84" fmla="*/ 31 w 349"/>
                  <a:gd name="T85" fmla="*/ 22 h 584"/>
                  <a:gd name="T86" fmla="*/ 29 w 349"/>
                  <a:gd name="T87" fmla="*/ 27 h 584"/>
                  <a:gd name="T88" fmla="*/ 28 w 349"/>
                  <a:gd name="T89" fmla="*/ 30 h 584"/>
                  <a:gd name="T90" fmla="*/ 33 w 349"/>
                  <a:gd name="T91" fmla="*/ 34 h 584"/>
                  <a:gd name="T92" fmla="*/ 37 w 349"/>
                  <a:gd name="T93" fmla="*/ 38 h 584"/>
                  <a:gd name="T94" fmla="*/ 40 w 349"/>
                  <a:gd name="T95" fmla="*/ 43 h 584"/>
                  <a:gd name="T96" fmla="*/ 42 w 349"/>
                  <a:gd name="T97" fmla="*/ 49 h 584"/>
                  <a:gd name="T98" fmla="*/ 43 w 349"/>
                  <a:gd name="T99" fmla="*/ 55 h 584"/>
                  <a:gd name="T100" fmla="*/ 43 w 349"/>
                  <a:gd name="T101" fmla="*/ 72 h 584"/>
                  <a:gd name="T102" fmla="*/ 42 w 349"/>
                  <a:gd name="T103" fmla="*/ 74 h 584"/>
                  <a:gd name="T104" fmla="*/ 41 w 349"/>
                  <a:gd name="T105" fmla="*/ 74 h 58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349"/>
                  <a:gd name="T160" fmla="*/ 0 h 584"/>
                  <a:gd name="T161" fmla="*/ 349 w 349"/>
                  <a:gd name="T162" fmla="*/ 584 h 58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349" h="584">
                    <a:moveTo>
                      <a:pt x="333" y="584"/>
                    </a:moveTo>
                    <a:lnTo>
                      <a:pt x="331" y="584"/>
                    </a:lnTo>
                    <a:lnTo>
                      <a:pt x="328" y="583"/>
                    </a:lnTo>
                    <a:lnTo>
                      <a:pt x="325" y="582"/>
                    </a:lnTo>
                    <a:lnTo>
                      <a:pt x="323" y="580"/>
                    </a:lnTo>
                    <a:lnTo>
                      <a:pt x="321" y="578"/>
                    </a:lnTo>
                    <a:lnTo>
                      <a:pt x="319" y="575"/>
                    </a:lnTo>
                    <a:lnTo>
                      <a:pt x="319" y="573"/>
                    </a:lnTo>
                    <a:lnTo>
                      <a:pt x="318" y="570"/>
                    </a:lnTo>
                    <a:lnTo>
                      <a:pt x="318" y="433"/>
                    </a:lnTo>
                    <a:lnTo>
                      <a:pt x="318" y="417"/>
                    </a:lnTo>
                    <a:lnTo>
                      <a:pt x="316" y="401"/>
                    </a:lnTo>
                    <a:lnTo>
                      <a:pt x="312" y="385"/>
                    </a:lnTo>
                    <a:lnTo>
                      <a:pt x="308" y="371"/>
                    </a:lnTo>
                    <a:lnTo>
                      <a:pt x="303" y="356"/>
                    </a:lnTo>
                    <a:lnTo>
                      <a:pt x="295" y="342"/>
                    </a:lnTo>
                    <a:lnTo>
                      <a:pt x="287" y="329"/>
                    </a:lnTo>
                    <a:lnTo>
                      <a:pt x="279" y="317"/>
                    </a:lnTo>
                    <a:lnTo>
                      <a:pt x="268" y="305"/>
                    </a:lnTo>
                    <a:lnTo>
                      <a:pt x="258" y="294"/>
                    </a:lnTo>
                    <a:lnTo>
                      <a:pt x="245" y="285"/>
                    </a:lnTo>
                    <a:lnTo>
                      <a:pt x="232" y="275"/>
                    </a:lnTo>
                    <a:lnTo>
                      <a:pt x="219" y="267"/>
                    </a:lnTo>
                    <a:lnTo>
                      <a:pt x="205" y="261"/>
                    </a:lnTo>
                    <a:lnTo>
                      <a:pt x="189" y="255"/>
                    </a:lnTo>
                    <a:lnTo>
                      <a:pt x="174" y="250"/>
                    </a:lnTo>
                    <a:lnTo>
                      <a:pt x="170" y="249"/>
                    </a:lnTo>
                    <a:lnTo>
                      <a:pt x="166" y="246"/>
                    </a:lnTo>
                    <a:lnTo>
                      <a:pt x="164" y="242"/>
                    </a:lnTo>
                    <a:lnTo>
                      <a:pt x="163" y="238"/>
                    </a:lnTo>
                    <a:lnTo>
                      <a:pt x="163" y="232"/>
                    </a:lnTo>
                    <a:lnTo>
                      <a:pt x="164" y="228"/>
                    </a:lnTo>
                    <a:lnTo>
                      <a:pt x="167" y="225"/>
                    </a:lnTo>
                    <a:lnTo>
                      <a:pt x="172" y="223"/>
                    </a:lnTo>
                    <a:lnTo>
                      <a:pt x="178" y="220"/>
                    </a:lnTo>
                    <a:lnTo>
                      <a:pt x="184" y="216"/>
                    </a:lnTo>
                    <a:lnTo>
                      <a:pt x="191" y="211"/>
                    </a:lnTo>
                    <a:lnTo>
                      <a:pt x="196" y="207"/>
                    </a:lnTo>
                    <a:lnTo>
                      <a:pt x="206" y="197"/>
                    </a:lnTo>
                    <a:lnTo>
                      <a:pt x="215" y="185"/>
                    </a:lnTo>
                    <a:lnTo>
                      <a:pt x="222" y="173"/>
                    </a:lnTo>
                    <a:lnTo>
                      <a:pt x="227" y="159"/>
                    </a:lnTo>
                    <a:lnTo>
                      <a:pt x="229" y="153"/>
                    </a:lnTo>
                    <a:lnTo>
                      <a:pt x="230" y="145"/>
                    </a:lnTo>
                    <a:lnTo>
                      <a:pt x="231" y="138"/>
                    </a:lnTo>
                    <a:lnTo>
                      <a:pt x="231" y="131"/>
                    </a:lnTo>
                    <a:lnTo>
                      <a:pt x="231" y="120"/>
                    </a:lnTo>
                    <a:lnTo>
                      <a:pt x="229" y="110"/>
                    </a:lnTo>
                    <a:lnTo>
                      <a:pt x="227" y="100"/>
                    </a:lnTo>
                    <a:lnTo>
                      <a:pt x="223" y="91"/>
                    </a:lnTo>
                    <a:lnTo>
                      <a:pt x="219" y="82"/>
                    </a:lnTo>
                    <a:lnTo>
                      <a:pt x="215" y="74"/>
                    </a:lnTo>
                    <a:lnTo>
                      <a:pt x="208" y="67"/>
                    </a:lnTo>
                    <a:lnTo>
                      <a:pt x="202" y="59"/>
                    </a:lnTo>
                    <a:lnTo>
                      <a:pt x="195" y="53"/>
                    </a:lnTo>
                    <a:lnTo>
                      <a:pt x="187" y="47"/>
                    </a:lnTo>
                    <a:lnTo>
                      <a:pt x="179" y="42"/>
                    </a:lnTo>
                    <a:lnTo>
                      <a:pt x="170" y="37"/>
                    </a:lnTo>
                    <a:lnTo>
                      <a:pt x="160" y="34"/>
                    </a:lnTo>
                    <a:lnTo>
                      <a:pt x="151" y="32"/>
                    </a:lnTo>
                    <a:lnTo>
                      <a:pt x="141" y="30"/>
                    </a:lnTo>
                    <a:lnTo>
                      <a:pt x="131" y="30"/>
                    </a:lnTo>
                    <a:lnTo>
                      <a:pt x="120" y="30"/>
                    </a:lnTo>
                    <a:lnTo>
                      <a:pt x="111" y="32"/>
                    </a:lnTo>
                    <a:lnTo>
                      <a:pt x="100" y="34"/>
                    </a:lnTo>
                    <a:lnTo>
                      <a:pt x="92" y="37"/>
                    </a:lnTo>
                    <a:lnTo>
                      <a:pt x="83" y="42"/>
                    </a:lnTo>
                    <a:lnTo>
                      <a:pt x="74" y="47"/>
                    </a:lnTo>
                    <a:lnTo>
                      <a:pt x="67" y="53"/>
                    </a:lnTo>
                    <a:lnTo>
                      <a:pt x="60" y="59"/>
                    </a:lnTo>
                    <a:lnTo>
                      <a:pt x="53" y="67"/>
                    </a:lnTo>
                    <a:lnTo>
                      <a:pt x="47" y="74"/>
                    </a:lnTo>
                    <a:lnTo>
                      <a:pt x="42" y="82"/>
                    </a:lnTo>
                    <a:lnTo>
                      <a:pt x="38" y="91"/>
                    </a:lnTo>
                    <a:lnTo>
                      <a:pt x="34" y="100"/>
                    </a:lnTo>
                    <a:lnTo>
                      <a:pt x="32" y="110"/>
                    </a:lnTo>
                    <a:lnTo>
                      <a:pt x="30" y="120"/>
                    </a:lnTo>
                    <a:lnTo>
                      <a:pt x="30" y="131"/>
                    </a:lnTo>
                    <a:lnTo>
                      <a:pt x="30" y="134"/>
                    </a:lnTo>
                    <a:lnTo>
                      <a:pt x="29" y="136"/>
                    </a:lnTo>
                    <a:lnTo>
                      <a:pt x="27" y="139"/>
                    </a:lnTo>
                    <a:lnTo>
                      <a:pt x="26" y="141"/>
                    </a:lnTo>
                    <a:lnTo>
                      <a:pt x="24" y="143"/>
                    </a:lnTo>
                    <a:lnTo>
                      <a:pt x="21" y="144"/>
                    </a:lnTo>
                    <a:lnTo>
                      <a:pt x="18" y="145"/>
                    </a:lnTo>
                    <a:lnTo>
                      <a:pt x="16" y="145"/>
                    </a:lnTo>
                    <a:lnTo>
                      <a:pt x="12" y="145"/>
                    </a:lnTo>
                    <a:lnTo>
                      <a:pt x="9" y="144"/>
                    </a:lnTo>
                    <a:lnTo>
                      <a:pt x="7" y="143"/>
                    </a:lnTo>
                    <a:lnTo>
                      <a:pt x="5" y="141"/>
                    </a:lnTo>
                    <a:lnTo>
                      <a:pt x="3" y="139"/>
                    </a:lnTo>
                    <a:lnTo>
                      <a:pt x="2" y="136"/>
                    </a:lnTo>
                    <a:lnTo>
                      <a:pt x="1" y="134"/>
                    </a:lnTo>
                    <a:lnTo>
                      <a:pt x="0" y="131"/>
                    </a:lnTo>
                    <a:lnTo>
                      <a:pt x="1" y="117"/>
                    </a:lnTo>
                    <a:lnTo>
                      <a:pt x="3" y="104"/>
                    </a:lnTo>
                    <a:lnTo>
                      <a:pt x="6" y="92"/>
                    </a:lnTo>
                    <a:lnTo>
                      <a:pt x="10" y="79"/>
                    </a:lnTo>
                    <a:lnTo>
                      <a:pt x="16" y="69"/>
                    </a:lnTo>
                    <a:lnTo>
                      <a:pt x="23" y="57"/>
                    </a:lnTo>
                    <a:lnTo>
                      <a:pt x="30" y="48"/>
                    </a:lnTo>
                    <a:lnTo>
                      <a:pt x="39" y="39"/>
                    </a:lnTo>
                    <a:lnTo>
                      <a:pt x="48" y="30"/>
                    </a:lnTo>
                    <a:lnTo>
                      <a:pt x="57" y="23"/>
                    </a:lnTo>
                    <a:lnTo>
                      <a:pt x="69" y="15"/>
                    </a:lnTo>
                    <a:lnTo>
                      <a:pt x="79" y="10"/>
                    </a:lnTo>
                    <a:lnTo>
                      <a:pt x="92" y="6"/>
                    </a:lnTo>
                    <a:lnTo>
                      <a:pt x="105" y="3"/>
                    </a:lnTo>
                    <a:lnTo>
                      <a:pt x="117" y="1"/>
                    </a:lnTo>
                    <a:lnTo>
                      <a:pt x="131" y="0"/>
                    </a:lnTo>
                    <a:lnTo>
                      <a:pt x="144" y="1"/>
                    </a:lnTo>
                    <a:lnTo>
                      <a:pt x="157" y="3"/>
                    </a:lnTo>
                    <a:lnTo>
                      <a:pt x="170" y="6"/>
                    </a:lnTo>
                    <a:lnTo>
                      <a:pt x="181" y="10"/>
                    </a:lnTo>
                    <a:lnTo>
                      <a:pt x="193" y="15"/>
                    </a:lnTo>
                    <a:lnTo>
                      <a:pt x="203" y="23"/>
                    </a:lnTo>
                    <a:lnTo>
                      <a:pt x="214" y="30"/>
                    </a:lnTo>
                    <a:lnTo>
                      <a:pt x="223" y="39"/>
                    </a:lnTo>
                    <a:lnTo>
                      <a:pt x="231" y="48"/>
                    </a:lnTo>
                    <a:lnTo>
                      <a:pt x="239" y="57"/>
                    </a:lnTo>
                    <a:lnTo>
                      <a:pt x="245" y="69"/>
                    </a:lnTo>
                    <a:lnTo>
                      <a:pt x="251" y="79"/>
                    </a:lnTo>
                    <a:lnTo>
                      <a:pt x="255" y="92"/>
                    </a:lnTo>
                    <a:lnTo>
                      <a:pt x="259" y="104"/>
                    </a:lnTo>
                    <a:lnTo>
                      <a:pt x="261" y="117"/>
                    </a:lnTo>
                    <a:lnTo>
                      <a:pt x="261" y="131"/>
                    </a:lnTo>
                    <a:lnTo>
                      <a:pt x="261" y="145"/>
                    </a:lnTo>
                    <a:lnTo>
                      <a:pt x="258" y="160"/>
                    </a:lnTo>
                    <a:lnTo>
                      <a:pt x="253" y="174"/>
                    </a:lnTo>
                    <a:lnTo>
                      <a:pt x="248" y="187"/>
                    </a:lnTo>
                    <a:lnTo>
                      <a:pt x="242" y="200"/>
                    </a:lnTo>
                    <a:lnTo>
                      <a:pt x="233" y="211"/>
                    </a:lnTo>
                    <a:lnTo>
                      <a:pt x="224" y="222"/>
                    </a:lnTo>
                    <a:lnTo>
                      <a:pt x="213" y="231"/>
                    </a:lnTo>
                    <a:lnTo>
                      <a:pt x="228" y="239"/>
                    </a:lnTo>
                    <a:lnTo>
                      <a:pt x="242" y="246"/>
                    </a:lnTo>
                    <a:lnTo>
                      <a:pt x="255" y="254"/>
                    </a:lnTo>
                    <a:lnTo>
                      <a:pt x="268" y="265"/>
                    </a:lnTo>
                    <a:lnTo>
                      <a:pt x="281" y="275"/>
                    </a:lnTo>
                    <a:lnTo>
                      <a:pt x="291" y="286"/>
                    </a:lnTo>
                    <a:lnTo>
                      <a:pt x="302" y="298"/>
                    </a:lnTo>
                    <a:lnTo>
                      <a:pt x="311" y="311"/>
                    </a:lnTo>
                    <a:lnTo>
                      <a:pt x="319" y="324"/>
                    </a:lnTo>
                    <a:lnTo>
                      <a:pt x="327" y="338"/>
                    </a:lnTo>
                    <a:lnTo>
                      <a:pt x="333" y="353"/>
                    </a:lnTo>
                    <a:lnTo>
                      <a:pt x="338" y="368"/>
                    </a:lnTo>
                    <a:lnTo>
                      <a:pt x="342" y="384"/>
                    </a:lnTo>
                    <a:lnTo>
                      <a:pt x="346" y="400"/>
                    </a:lnTo>
                    <a:lnTo>
                      <a:pt x="348" y="417"/>
                    </a:lnTo>
                    <a:lnTo>
                      <a:pt x="349" y="433"/>
                    </a:lnTo>
                    <a:lnTo>
                      <a:pt x="349" y="570"/>
                    </a:lnTo>
                    <a:lnTo>
                      <a:pt x="348" y="573"/>
                    </a:lnTo>
                    <a:lnTo>
                      <a:pt x="347" y="575"/>
                    </a:lnTo>
                    <a:lnTo>
                      <a:pt x="346" y="578"/>
                    </a:lnTo>
                    <a:lnTo>
                      <a:pt x="343" y="580"/>
                    </a:lnTo>
                    <a:lnTo>
                      <a:pt x="341" y="582"/>
                    </a:lnTo>
                    <a:lnTo>
                      <a:pt x="339" y="583"/>
                    </a:lnTo>
                    <a:lnTo>
                      <a:pt x="336" y="584"/>
                    </a:lnTo>
                    <a:lnTo>
                      <a:pt x="333" y="58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58" name="Freeform 35"/>
              <p:cNvSpPr>
                <a:spLocks/>
              </p:cNvSpPr>
              <p:nvPr/>
            </p:nvSpPr>
            <p:spPr bwMode="auto">
              <a:xfrm>
                <a:off x="1766" y="2267"/>
                <a:ext cx="175" cy="293"/>
              </a:xfrm>
              <a:custGeom>
                <a:avLst/>
                <a:gdLst>
                  <a:gd name="T0" fmla="*/ 2 w 349"/>
                  <a:gd name="T1" fmla="*/ 74 h 584"/>
                  <a:gd name="T2" fmla="*/ 1 w 349"/>
                  <a:gd name="T3" fmla="*/ 73 h 584"/>
                  <a:gd name="T4" fmla="*/ 0 w 349"/>
                  <a:gd name="T5" fmla="*/ 72 h 584"/>
                  <a:gd name="T6" fmla="*/ 1 w 349"/>
                  <a:gd name="T7" fmla="*/ 51 h 584"/>
                  <a:gd name="T8" fmla="*/ 2 w 349"/>
                  <a:gd name="T9" fmla="*/ 45 h 584"/>
                  <a:gd name="T10" fmla="*/ 5 w 349"/>
                  <a:gd name="T11" fmla="*/ 39 h 584"/>
                  <a:gd name="T12" fmla="*/ 9 w 349"/>
                  <a:gd name="T13" fmla="*/ 35 h 584"/>
                  <a:gd name="T14" fmla="*/ 14 w 349"/>
                  <a:gd name="T15" fmla="*/ 31 h 584"/>
                  <a:gd name="T16" fmla="*/ 16 w 349"/>
                  <a:gd name="T17" fmla="*/ 28 h 584"/>
                  <a:gd name="T18" fmla="*/ 13 w 349"/>
                  <a:gd name="T19" fmla="*/ 24 h 584"/>
                  <a:gd name="T20" fmla="*/ 11 w 349"/>
                  <a:gd name="T21" fmla="*/ 19 h 584"/>
                  <a:gd name="T22" fmla="*/ 12 w 349"/>
                  <a:gd name="T23" fmla="*/ 13 h 584"/>
                  <a:gd name="T24" fmla="*/ 13 w 349"/>
                  <a:gd name="T25" fmla="*/ 9 h 584"/>
                  <a:gd name="T26" fmla="*/ 16 w 349"/>
                  <a:gd name="T27" fmla="*/ 5 h 584"/>
                  <a:gd name="T28" fmla="*/ 20 w 349"/>
                  <a:gd name="T29" fmla="*/ 2 h 584"/>
                  <a:gd name="T30" fmla="*/ 24 w 349"/>
                  <a:gd name="T31" fmla="*/ 1 h 584"/>
                  <a:gd name="T32" fmla="*/ 29 w 349"/>
                  <a:gd name="T33" fmla="*/ 1 h 584"/>
                  <a:gd name="T34" fmla="*/ 34 w 349"/>
                  <a:gd name="T35" fmla="*/ 2 h 584"/>
                  <a:gd name="T36" fmla="*/ 38 w 349"/>
                  <a:gd name="T37" fmla="*/ 4 h 584"/>
                  <a:gd name="T38" fmla="*/ 41 w 349"/>
                  <a:gd name="T39" fmla="*/ 8 h 584"/>
                  <a:gd name="T40" fmla="*/ 43 w 349"/>
                  <a:gd name="T41" fmla="*/ 12 h 584"/>
                  <a:gd name="T42" fmla="*/ 44 w 349"/>
                  <a:gd name="T43" fmla="*/ 17 h 584"/>
                  <a:gd name="T44" fmla="*/ 44 w 349"/>
                  <a:gd name="T45" fmla="*/ 18 h 584"/>
                  <a:gd name="T46" fmla="*/ 43 w 349"/>
                  <a:gd name="T47" fmla="*/ 18 h 584"/>
                  <a:gd name="T48" fmla="*/ 42 w 349"/>
                  <a:gd name="T49" fmla="*/ 19 h 584"/>
                  <a:gd name="T50" fmla="*/ 41 w 349"/>
                  <a:gd name="T51" fmla="*/ 18 h 584"/>
                  <a:gd name="T52" fmla="*/ 40 w 349"/>
                  <a:gd name="T53" fmla="*/ 17 h 584"/>
                  <a:gd name="T54" fmla="*/ 40 w 349"/>
                  <a:gd name="T55" fmla="*/ 14 h 584"/>
                  <a:gd name="T56" fmla="*/ 39 w 349"/>
                  <a:gd name="T57" fmla="*/ 11 h 584"/>
                  <a:gd name="T58" fmla="*/ 37 w 349"/>
                  <a:gd name="T59" fmla="*/ 8 h 584"/>
                  <a:gd name="T60" fmla="*/ 34 w 349"/>
                  <a:gd name="T61" fmla="*/ 6 h 584"/>
                  <a:gd name="T62" fmla="*/ 30 w 349"/>
                  <a:gd name="T63" fmla="*/ 4 h 584"/>
                  <a:gd name="T64" fmla="*/ 26 w 349"/>
                  <a:gd name="T65" fmla="*/ 4 h 584"/>
                  <a:gd name="T66" fmla="*/ 23 w 349"/>
                  <a:gd name="T67" fmla="*/ 5 h 584"/>
                  <a:gd name="T68" fmla="*/ 20 w 349"/>
                  <a:gd name="T69" fmla="*/ 7 h 584"/>
                  <a:gd name="T70" fmla="*/ 17 w 349"/>
                  <a:gd name="T71" fmla="*/ 10 h 584"/>
                  <a:gd name="T72" fmla="*/ 16 w 349"/>
                  <a:gd name="T73" fmla="*/ 13 h 584"/>
                  <a:gd name="T74" fmla="*/ 15 w 349"/>
                  <a:gd name="T75" fmla="*/ 17 h 584"/>
                  <a:gd name="T76" fmla="*/ 15 w 349"/>
                  <a:gd name="T77" fmla="*/ 20 h 584"/>
                  <a:gd name="T78" fmla="*/ 17 w 349"/>
                  <a:gd name="T79" fmla="*/ 24 h 584"/>
                  <a:gd name="T80" fmla="*/ 20 w 349"/>
                  <a:gd name="T81" fmla="*/ 27 h 584"/>
                  <a:gd name="T82" fmla="*/ 23 w 349"/>
                  <a:gd name="T83" fmla="*/ 28 h 584"/>
                  <a:gd name="T84" fmla="*/ 24 w 349"/>
                  <a:gd name="T85" fmla="*/ 29 h 584"/>
                  <a:gd name="T86" fmla="*/ 23 w 349"/>
                  <a:gd name="T87" fmla="*/ 31 h 584"/>
                  <a:gd name="T88" fmla="*/ 20 w 349"/>
                  <a:gd name="T89" fmla="*/ 32 h 584"/>
                  <a:gd name="T90" fmla="*/ 15 w 349"/>
                  <a:gd name="T91" fmla="*/ 35 h 584"/>
                  <a:gd name="T92" fmla="*/ 11 w 349"/>
                  <a:gd name="T93" fmla="*/ 39 h 584"/>
                  <a:gd name="T94" fmla="*/ 7 w 349"/>
                  <a:gd name="T95" fmla="*/ 43 h 584"/>
                  <a:gd name="T96" fmla="*/ 5 w 349"/>
                  <a:gd name="T97" fmla="*/ 49 h 584"/>
                  <a:gd name="T98" fmla="*/ 4 w 349"/>
                  <a:gd name="T99" fmla="*/ 55 h 584"/>
                  <a:gd name="T100" fmla="*/ 4 w 349"/>
                  <a:gd name="T101" fmla="*/ 72 h 584"/>
                  <a:gd name="T102" fmla="*/ 4 w 349"/>
                  <a:gd name="T103" fmla="*/ 74 h 584"/>
                  <a:gd name="T104" fmla="*/ 2 w 349"/>
                  <a:gd name="T105" fmla="*/ 74 h 58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349"/>
                  <a:gd name="T160" fmla="*/ 0 h 584"/>
                  <a:gd name="T161" fmla="*/ 349 w 349"/>
                  <a:gd name="T162" fmla="*/ 584 h 58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349" h="584">
                    <a:moveTo>
                      <a:pt x="16" y="584"/>
                    </a:moveTo>
                    <a:lnTo>
                      <a:pt x="13" y="584"/>
                    </a:lnTo>
                    <a:lnTo>
                      <a:pt x="10" y="583"/>
                    </a:lnTo>
                    <a:lnTo>
                      <a:pt x="8" y="582"/>
                    </a:lnTo>
                    <a:lnTo>
                      <a:pt x="6" y="580"/>
                    </a:lnTo>
                    <a:lnTo>
                      <a:pt x="4" y="578"/>
                    </a:lnTo>
                    <a:lnTo>
                      <a:pt x="3" y="575"/>
                    </a:lnTo>
                    <a:lnTo>
                      <a:pt x="1" y="573"/>
                    </a:lnTo>
                    <a:lnTo>
                      <a:pt x="0" y="570"/>
                    </a:lnTo>
                    <a:lnTo>
                      <a:pt x="0" y="433"/>
                    </a:lnTo>
                    <a:lnTo>
                      <a:pt x="1" y="417"/>
                    </a:lnTo>
                    <a:lnTo>
                      <a:pt x="4" y="400"/>
                    </a:lnTo>
                    <a:lnTo>
                      <a:pt x="7" y="384"/>
                    </a:lnTo>
                    <a:lnTo>
                      <a:pt x="11" y="368"/>
                    </a:lnTo>
                    <a:lnTo>
                      <a:pt x="16" y="353"/>
                    </a:lnTo>
                    <a:lnTo>
                      <a:pt x="22" y="338"/>
                    </a:lnTo>
                    <a:lnTo>
                      <a:pt x="30" y="324"/>
                    </a:lnTo>
                    <a:lnTo>
                      <a:pt x="38" y="311"/>
                    </a:lnTo>
                    <a:lnTo>
                      <a:pt x="48" y="298"/>
                    </a:lnTo>
                    <a:lnTo>
                      <a:pt x="58" y="286"/>
                    </a:lnTo>
                    <a:lnTo>
                      <a:pt x="69" y="275"/>
                    </a:lnTo>
                    <a:lnTo>
                      <a:pt x="81" y="265"/>
                    </a:lnTo>
                    <a:lnTo>
                      <a:pt x="94" y="254"/>
                    </a:lnTo>
                    <a:lnTo>
                      <a:pt x="107" y="246"/>
                    </a:lnTo>
                    <a:lnTo>
                      <a:pt x="121" y="239"/>
                    </a:lnTo>
                    <a:lnTo>
                      <a:pt x="137" y="231"/>
                    </a:lnTo>
                    <a:lnTo>
                      <a:pt x="125" y="222"/>
                    </a:lnTo>
                    <a:lnTo>
                      <a:pt x="116" y="211"/>
                    </a:lnTo>
                    <a:lnTo>
                      <a:pt x="107" y="200"/>
                    </a:lnTo>
                    <a:lnTo>
                      <a:pt x="101" y="187"/>
                    </a:lnTo>
                    <a:lnTo>
                      <a:pt x="96" y="174"/>
                    </a:lnTo>
                    <a:lnTo>
                      <a:pt x="92" y="160"/>
                    </a:lnTo>
                    <a:lnTo>
                      <a:pt x="88" y="145"/>
                    </a:lnTo>
                    <a:lnTo>
                      <a:pt x="88" y="131"/>
                    </a:lnTo>
                    <a:lnTo>
                      <a:pt x="88" y="117"/>
                    </a:lnTo>
                    <a:lnTo>
                      <a:pt x="91" y="104"/>
                    </a:lnTo>
                    <a:lnTo>
                      <a:pt x="94" y="92"/>
                    </a:lnTo>
                    <a:lnTo>
                      <a:pt x="98" y="79"/>
                    </a:lnTo>
                    <a:lnTo>
                      <a:pt x="104" y="69"/>
                    </a:lnTo>
                    <a:lnTo>
                      <a:pt x="110" y="57"/>
                    </a:lnTo>
                    <a:lnTo>
                      <a:pt x="118" y="48"/>
                    </a:lnTo>
                    <a:lnTo>
                      <a:pt x="126" y="39"/>
                    </a:lnTo>
                    <a:lnTo>
                      <a:pt x="136" y="30"/>
                    </a:lnTo>
                    <a:lnTo>
                      <a:pt x="146" y="23"/>
                    </a:lnTo>
                    <a:lnTo>
                      <a:pt x="157" y="15"/>
                    </a:lnTo>
                    <a:lnTo>
                      <a:pt x="168" y="10"/>
                    </a:lnTo>
                    <a:lnTo>
                      <a:pt x="180" y="6"/>
                    </a:lnTo>
                    <a:lnTo>
                      <a:pt x="192" y="3"/>
                    </a:lnTo>
                    <a:lnTo>
                      <a:pt x="205" y="1"/>
                    </a:lnTo>
                    <a:lnTo>
                      <a:pt x="218" y="0"/>
                    </a:lnTo>
                    <a:lnTo>
                      <a:pt x="232" y="1"/>
                    </a:lnTo>
                    <a:lnTo>
                      <a:pt x="245" y="3"/>
                    </a:lnTo>
                    <a:lnTo>
                      <a:pt x="257" y="6"/>
                    </a:lnTo>
                    <a:lnTo>
                      <a:pt x="270" y="10"/>
                    </a:lnTo>
                    <a:lnTo>
                      <a:pt x="280" y="15"/>
                    </a:lnTo>
                    <a:lnTo>
                      <a:pt x="292" y="23"/>
                    </a:lnTo>
                    <a:lnTo>
                      <a:pt x="301" y="30"/>
                    </a:lnTo>
                    <a:lnTo>
                      <a:pt x="311" y="39"/>
                    </a:lnTo>
                    <a:lnTo>
                      <a:pt x="319" y="48"/>
                    </a:lnTo>
                    <a:lnTo>
                      <a:pt x="326" y="57"/>
                    </a:lnTo>
                    <a:lnTo>
                      <a:pt x="334" y="69"/>
                    </a:lnTo>
                    <a:lnTo>
                      <a:pt x="339" y="79"/>
                    </a:lnTo>
                    <a:lnTo>
                      <a:pt x="343" y="92"/>
                    </a:lnTo>
                    <a:lnTo>
                      <a:pt x="346" y="104"/>
                    </a:lnTo>
                    <a:lnTo>
                      <a:pt x="348" y="117"/>
                    </a:lnTo>
                    <a:lnTo>
                      <a:pt x="349" y="131"/>
                    </a:lnTo>
                    <a:lnTo>
                      <a:pt x="348" y="134"/>
                    </a:lnTo>
                    <a:lnTo>
                      <a:pt x="347" y="136"/>
                    </a:lnTo>
                    <a:lnTo>
                      <a:pt x="346" y="139"/>
                    </a:lnTo>
                    <a:lnTo>
                      <a:pt x="344" y="141"/>
                    </a:lnTo>
                    <a:lnTo>
                      <a:pt x="342" y="143"/>
                    </a:lnTo>
                    <a:lnTo>
                      <a:pt x="340" y="144"/>
                    </a:lnTo>
                    <a:lnTo>
                      <a:pt x="337" y="145"/>
                    </a:lnTo>
                    <a:lnTo>
                      <a:pt x="334" y="145"/>
                    </a:lnTo>
                    <a:lnTo>
                      <a:pt x="331" y="145"/>
                    </a:lnTo>
                    <a:lnTo>
                      <a:pt x="328" y="144"/>
                    </a:lnTo>
                    <a:lnTo>
                      <a:pt x="325" y="143"/>
                    </a:lnTo>
                    <a:lnTo>
                      <a:pt x="323" y="141"/>
                    </a:lnTo>
                    <a:lnTo>
                      <a:pt x="322" y="139"/>
                    </a:lnTo>
                    <a:lnTo>
                      <a:pt x="320" y="136"/>
                    </a:lnTo>
                    <a:lnTo>
                      <a:pt x="320" y="134"/>
                    </a:lnTo>
                    <a:lnTo>
                      <a:pt x="319" y="131"/>
                    </a:lnTo>
                    <a:lnTo>
                      <a:pt x="319" y="120"/>
                    </a:lnTo>
                    <a:lnTo>
                      <a:pt x="317" y="110"/>
                    </a:lnTo>
                    <a:lnTo>
                      <a:pt x="315" y="100"/>
                    </a:lnTo>
                    <a:lnTo>
                      <a:pt x="312" y="91"/>
                    </a:lnTo>
                    <a:lnTo>
                      <a:pt x="307" y="82"/>
                    </a:lnTo>
                    <a:lnTo>
                      <a:pt x="302" y="74"/>
                    </a:lnTo>
                    <a:lnTo>
                      <a:pt x="296" y="67"/>
                    </a:lnTo>
                    <a:lnTo>
                      <a:pt x="290" y="59"/>
                    </a:lnTo>
                    <a:lnTo>
                      <a:pt x="282" y="53"/>
                    </a:lnTo>
                    <a:lnTo>
                      <a:pt x="275" y="47"/>
                    </a:lnTo>
                    <a:lnTo>
                      <a:pt x="267" y="42"/>
                    </a:lnTo>
                    <a:lnTo>
                      <a:pt x="257" y="37"/>
                    </a:lnTo>
                    <a:lnTo>
                      <a:pt x="249" y="34"/>
                    </a:lnTo>
                    <a:lnTo>
                      <a:pt x="238" y="32"/>
                    </a:lnTo>
                    <a:lnTo>
                      <a:pt x="229" y="30"/>
                    </a:lnTo>
                    <a:lnTo>
                      <a:pt x="218" y="30"/>
                    </a:lnTo>
                    <a:lnTo>
                      <a:pt x="208" y="30"/>
                    </a:lnTo>
                    <a:lnTo>
                      <a:pt x="198" y="32"/>
                    </a:lnTo>
                    <a:lnTo>
                      <a:pt x="189" y="34"/>
                    </a:lnTo>
                    <a:lnTo>
                      <a:pt x="180" y="37"/>
                    </a:lnTo>
                    <a:lnTo>
                      <a:pt x="170" y="42"/>
                    </a:lnTo>
                    <a:lnTo>
                      <a:pt x="162" y="47"/>
                    </a:lnTo>
                    <a:lnTo>
                      <a:pt x="154" y="53"/>
                    </a:lnTo>
                    <a:lnTo>
                      <a:pt x="147" y="59"/>
                    </a:lnTo>
                    <a:lnTo>
                      <a:pt x="141" y="67"/>
                    </a:lnTo>
                    <a:lnTo>
                      <a:pt x="135" y="74"/>
                    </a:lnTo>
                    <a:lnTo>
                      <a:pt x="130" y="82"/>
                    </a:lnTo>
                    <a:lnTo>
                      <a:pt x="126" y="91"/>
                    </a:lnTo>
                    <a:lnTo>
                      <a:pt x="122" y="100"/>
                    </a:lnTo>
                    <a:lnTo>
                      <a:pt x="120" y="110"/>
                    </a:lnTo>
                    <a:lnTo>
                      <a:pt x="118" y="120"/>
                    </a:lnTo>
                    <a:lnTo>
                      <a:pt x="118" y="131"/>
                    </a:lnTo>
                    <a:lnTo>
                      <a:pt x="118" y="138"/>
                    </a:lnTo>
                    <a:lnTo>
                      <a:pt x="119" y="145"/>
                    </a:lnTo>
                    <a:lnTo>
                      <a:pt x="120" y="153"/>
                    </a:lnTo>
                    <a:lnTo>
                      <a:pt x="122" y="159"/>
                    </a:lnTo>
                    <a:lnTo>
                      <a:pt x="127" y="173"/>
                    </a:lnTo>
                    <a:lnTo>
                      <a:pt x="135" y="185"/>
                    </a:lnTo>
                    <a:lnTo>
                      <a:pt x="143" y="197"/>
                    </a:lnTo>
                    <a:lnTo>
                      <a:pt x="153" y="207"/>
                    </a:lnTo>
                    <a:lnTo>
                      <a:pt x="159" y="211"/>
                    </a:lnTo>
                    <a:lnTo>
                      <a:pt x="165" y="216"/>
                    </a:lnTo>
                    <a:lnTo>
                      <a:pt x="171" y="220"/>
                    </a:lnTo>
                    <a:lnTo>
                      <a:pt x="177" y="223"/>
                    </a:lnTo>
                    <a:lnTo>
                      <a:pt x="182" y="225"/>
                    </a:lnTo>
                    <a:lnTo>
                      <a:pt x="185" y="228"/>
                    </a:lnTo>
                    <a:lnTo>
                      <a:pt x="186" y="232"/>
                    </a:lnTo>
                    <a:lnTo>
                      <a:pt x="186" y="238"/>
                    </a:lnTo>
                    <a:lnTo>
                      <a:pt x="185" y="242"/>
                    </a:lnTo>
                    <a:lnTo>
                      <a:pt x="183" y="246"/>
                    </a:lnTo>
                    <a:lnTo>
                      <a:pt x="180" y="249"/>
                    </a:lnTo>
                    <a:lnTo>
                      <a:pt x="175" y="250"/>
                    </a:lnTo>
                    <a:lnTo>
                      <a:pt x="160" y="255"/>
                    </a:lnTo>
                    <a:lnTo>
                      <a:pt x="144" y="261"/>
                    </a:lnTo>
                    <a:lnTo>
                      <a:pt x="130" y="267"/>
                    </a:lnTo>
                    <a:lnTo>
                      <a:pt x="117" y="275"/>
                    </a:lnTo>
                    <a:lnTo>
                      <a:pt x="104" y="285"/>
                    </a:lnTo>
                    <a:lnTo>
                      <a:pt x="92" y="294"/>
                    </a:lnTo>
                    <a:lnTo>
                      <a:pt x="81" y="305"/>
                    </a:lnTo>
                    <a:lnTo>
                      <a:pt x="71" y="317"/>
                    </a:lnTo>
                    <a:lnTo>
                      <a:pt x="62" y="329"/>
                    </a:lnTo>
                    <a:lnTo>
                      <a:pt x="54" y="342"/>
                    </a:lnTo>
                    <a:lnTo>
                      <a:pt x="47" y="356"/>
                    </a:lnTo>
                    <a:lnTo>
                      <a:pt x="41" y="371"/>
                    </a:lnTo>
                    <a:lnTo>
                      <a:pt x="37" y="385"/>
                    </a:lnTo>
                    <a:lnTo>
                      <a:pt x="33" y="401"/>
                    </a:lnTo>
                    <a:lnTo>
                      <a:pt x="31" y="417"/>
                    </a:lnTo>
                    <a:lnTo>
                      <a:pt x="31" y="433"/>
                    </a:lnTo>
                    <a:lnTo>
                      <a:pt x="31" y="570"/>
                    </a:lnTo>
                    <a:lnTo>
                      <a:pt x="31" y="573"/>
                    </a:lnTo>
                    <a:lnTo>
                      <a:pt x="30" y="575"/>
                    </a:lnTo>
                    <a:lnTo>
                      <a:pt x="28" y="578"/>
                    </a:lnTo>
                    <a:lnTo>
                      <a:pt x="27" y="580"/>
                    </a:lnTo>
                    <a:lnTo>
                      <a:pt x="25" y="582"/>
                    </a:lnTo>
                    <a:lnTo>
                      <a:pt x="21" y="583"/>
                    </a:lnTo>
                    <a:lnTo>
                      <a:pt x="18" y="584"/>
                    </a:lnTo>
                    <a:lnTo>
                      <a:pt x="16" y="58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grpSp>
      </p:grpSp>
      <p:sp>
        <p:nvSpPr>
          <p:cNvPr id="65" name="Title 1"/>
          <p:cNvSpPr txBox="1">
            <a:spLocks/>
          </p:cNvSpPr>
          <p:nvPr/>
        </p:nvSpPr>
        <p:spPr>
          <a:xfrm>
            <a:off x="2330851" y="2067122"/>
            <a:ext cx="2869264" cy="847777"/>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nSpc>
                <a:spcPct val="100000"/>
              </a:lnSpc>
            </a:pPr>
            <a:r>
              <a:rPr lang="en-US" sz="1800" dirty="0" smtClean="0">
                <a:solidFill>
                  <a:schemeClr val="bg2"/>
                </a:solidFill>
                <a:ea typeface="Arial Hebrew" charset="-79"/>
                <a:cs typeface="Arial Hebrew" charset="-79"/>
              </a:rPr>
              <a:t>Application Development</a:t>
            </a:r>
          </a:p>
          <a:p>
            <a:pPr lvl="0" defTabSz="457200">
              <a:lnSpc>
                <a:spcPct val="100000"/>
              </a:lnSpc>
              <a:spcBef>
                <a:spcPts val="0"/>
              </a:spcBef>
            </a:pPr>
            <a:r>
              <a:rPr lang="en-US" sz="1200" i="1" dirty="0" smtClean="0">
                <a:solidFill>
                  <a:srgbClr val="69A7FF"/>
                </a:solidFill>
                <a:latin typeface="Arial" charset="0"/>
                <a:ea typeface="Arial" charset="0"/>
                <a:cs typeface="Arial" charset="0"/>
              </a:rPr>
              <a:t>Writing the application</a:t>
            </a:r>
            <a:endParaRPr lang="en-US" sz="1200" i="1" dirty="0">
              <a:solidFill>
                <a:srgbClr val="69A7FF"/>
              </a:solidFill>
              <a:latin typeface="Arial" charset="0"/>
              <a:ea typeface="Arial" charset="0"/>
              <a:cs typeface="Arial" charset="0"/>
            </a:endParaRPr>
          </a:p>
          <a:p>
            <a:pPr lvl="0" defTabSz="457200">
              <a:lnSpc>
                <a:spcPct val="100000"/>
              </a:lnSpc>
              <a:spcBef>
                <a:spcPts val="0"/>
              </a:spcBef>
            </a:pPr>
            <a:r>
              <a:rPr lang="en-US" sz="1200" i="1" dirty="0" smtClean="0">
                <a:solidFill>
                  <a:srgbClr val="69A7FF"/>
                </a:solidFill>
                <a:latin typeface="Arial" charset="0"/>
                <a:ea typeface="Arial" charset="0"/>
                <a:cs typeface="Arial" charset="0"/>
              </a:rPr>
              <a:t>Modeling the business network</a:t>
            </a:r>
            <a:endParaRPr lang="en-US" sz="1200" dirty="0">
              <a:solidFill>
                <a:srgbClr val="69A7FF"/>
              </a:solidFill>
              <a:latin typeface="Arial" charset="0"/>
              <a:ea typeface="Arial" charset="0"/>
              <a:cs typeface="Arial" charset="0"/>
            </a:endParaRPr>
          </a:p>
        </p:txBody>
      </p:sp>
      <p:sp>
        <p:nvSpPr>
          <p:cNvPr id="66" name="Title 1"/>
          <p:cNvSpPr txBox="1">
            <a:spLocks/>
          </p:cNvSpPr>
          <p:nvPr/>
        </p:nvSpPr>
        <p:spPr>
          <a:xfrm>
            <a:off x="2330850" y="3372601"/>
            <a:ext cx="2869265" cy="777400"/>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nSpc>
                <a:spcPct val="100000"/>
              </a:lnSpc>
            </a:pPr>
            <a:r>
              <a:rPr lang="en-US" sz="1800" dirty="0" smtClean="0">
                <a:solidFill>
                  <a:schemeClr val="bg2"/>
                </a:solidFill>
                <a:ea typeface="Arial" charset="0"/>
                <a:cs typeface="Arial" charset="0"/>
              </a:rPr>
              <a:t>Effective Administration</a:t>
            </a:r>
          </a:p>
          <a:p>
            <a:pPr>
              <a:lnSpc>
                <a:spcPct val="100000"/>
              </a:lnSpc>
            </a:pPr>
            <a:r>
              <a:rPr lang="en-US" sz="1200" i="1" dirty="0">
                <a:solidFill>
                  <a:srgbClr val="69A7FF"/>
                </a:solidFill>
                <a:latin typeface="Arial" charset="0"/>
                <a:ea typeface="Arial" charset="0"/>
                <a:cs typeface="Arial" charset="0"/>
              </a:rPr>
              <a:t>Deploying to a blockchain</a:t>
            </a:r>
          </a:p>
          <a:p>
            <a:pPr>
              <a:lnSpc>
                <a:spcPct val="100000"/>
              </a:lnSpc>
            </a:pPr>
            <a:r>
              <a:rPr lang="en-US" sz="1200" i="1" dirty="0">
                <a:solidFill>
                  <a:srgbClr val="69A7FF"/>
                </a:solidFill>
                <a:latin typeface="Arial" charset="0"/>
                <a:ea typeface="Arial" charset="0"/>
                <a:cs typeface="Arial" charset="0"/>
              </a:rPr>
              <a:t>Interacting with systems of record</a:t>
            </a:r>
          </a:p>
        </p:txBody>
      </p:sp>
      <p:grpSp>
        <p:nvGrpSpPr>
          <p:cNvPr id="2" name="Group 1"/>
          <p:cNvGrpSpPr/>
          <p:nvPr/>
        </p:nvGrpSpPr>
        <p:grpSpPr>
          <a:xfrm>
            <a:off x="1197387" y="3477551"/>
            <a:ext cx="4002728" cy="679450"/>
            <a:chOff x="1067636" y="764437"/>
            <a:chExt cx="4002728" cy="679450"/>
          </a:xfrm>
        </p:grpSpPr>
        <p:sp>
          <p:nvSpPr>
            <p:cNvPr id="67" name="Freeform 26"/>
            <p:cNvSpPr>
              <a:spLocks/>
            </p:cNvSpPr>
            <p:nvPr/>
          </p:nvSpPr>
          <p:spPr bwMode="auto">
            <a:xfrm>
              <a:off x="4880664" y="764437"/>
              <a:ext cx="189700" cy="679450"/>
            </a:xfrm>
            <a:custGeom>
              <a:avLst/>
              <a:gdLst>
                <a:gd name="T0" fmla="*/ 36 w 292"/>
                <a:gd name="T1" fmla="*/ 0 h 1037"/>
                <a:gd name="T2" fmla="*/ 36 w 292"/>
                <a:gd name="T3" fmla="*/ 130 h 1037"/>
                <a:gd name="T4" fmla="*/ 2 w 292"/>
                <a:gd name="T5" fmla="*/ 130 h 1037"/>
                <a:gd name="T6" fmla="*/ 2 w 292"/>
                <a:gd name="T7" fmla="*/ 130 h 1037"/>
                <a:gd name="T8" fmla="*/ 1 w 292"/>
                <a:gd name="T9" fmla="*/ 130 h 1037"/>
                <a:gd name="T10" fmla="*/ 1 w 292"/>
                <a:gd name="T11" fmla="*/ 130 h 1037"/>
                <a:gd name="T12" fmla="*/ 0 w 292"/>
                <a:gd name="T13" fmla="*/ 129 h 1037"/>
                <a:gd name="T14" fmla="*/ 0 w 292"/>
                <a:gd name="T15" fmla="*/ 129 h 1037"/>
                <a:gd name="T16" fmla="*/ 0 w 292"/>
                <a:gd name="T17" fmla="*/ 129 h 1037"/>
                <a:gd name="T18" fmla="*/ 0 w 292"/>
                <a:gd name="T19" fmla="*/ 128 h 1037"/>
                <a:gd name="T20" fmla="*/ 0 w 292"/>
                <a:gd name="T21" fmla="*/ 127 h 1037"/>
                <a:gd name="T22" fmla="*/ 0 w 292"/>
                <a:gd name="T23" fmla="*/ 127 h 1037"/>
                <a:gd name="T24" fmla="*/ 0 w 292"/>
                <a:gd name="T25" fmla="*/ 127 h 1037"/>
                <a:gd name="T26" fmla="*/ 0 w 292"/>
                <a:gd name="T27" fmla="*/ 126 h 1037"/>
                <a:gd name="T28" fmla="*/ 0 w 292"/>
                <a:gd name="T29" fmla="*/ 126 h 1037"/>
                <a:gd name="T30" fmla="*/ 1 w 292"/>
                <a:gd name="T31" fmla="*/ 125 h 1037"/>
                <a:gd name="T32" fmla="*/ 1 w 292"/>
                <a:gd name="T33" fmla="*/ 125 h 1037"/>
                <a:gd name="T34" fmla="*/ 2 w 292"/>
                <a:gd name="T35" fmla="*/ 125 h 1037"/>
                <a:gd name="T36" fmla="*/ 2 w 292"/>
                <a:gd name="T37" fmla="*/ 125 h 1037"/>
                <a:gd name="T38" fmla="*/ 31 w 292"/>
                <a:gd name="T39" fmla="*/ 125 h 1037"/>
                <a:gd name="T40" fmla="*/ 31 w 292"/>
                <a:gd name="T41" fmla="*/ 6 h 1037"/>
                <a:gd name="T42" fmla="*/ 2 w 292"/>
                <a:gd name="T43" fmla="*/ 6 h 1037"/>
                <a:gd name="T44" fmla="*/ 2 w 292"/>
                <a:gd name="T45" fmla="*/ 6 h 1037"/>
                <a:gd name="T46" fmla="*/ 1 w 292"/>
                <a:gd name="T47" fmla="*/ 5 h 1037"/>
                <a:gd name="T48" fmla="*/ 1 w 292"/>
                <a:gd name="T49" fmla="*/ 5 h 1037"/>
                <a:gd name="T50" fmla="*/ 1 w 292"/>
                <a:gd name="T51" fmla="*/ 5 h 1037"/>
                <a:gd name="T52" fmla="*/ 0 w 292"/>
                <a:gd name="T53" fmla="*/ 5 h 1037"/>
                <a:gd name="T54" fmla="*/ 0 w 292"/>
                <a:gd name="T55" fmla="*/ 4 h 1037"/>
                <a:gd name="T56" fmla="*/ 0 w 292"/>
                <a:gd name="T57" fmla="*/ 4 h 1037"/>
                <a:gd name="T58" fmla="*/ 0 w 292"/>
                <a:gd name="T59" fmla="*/ 3 h 1037"/>
                <a:gd name="T60" fmla="*/ 0 w 292"/>
                <a:gd name="T61" fmla="*/ 3 h 1037"/>
                <a:gd name="T62" fmla="*/ 0 w 292"/>
                <a:gd name="T63" fmla="*/ 3 h 1037"/>
                <a:gd name="T64" fmla="*/ 0 w 292"/>
                <a:gd name="T65" fmla="*/ 2 h 1037"/>
                <a:gd name="T66" fmla="*/ 0 w 292"/>
                <a:gd name="T67" fmla="*/ 2 h 1037"/>
                <a:gd name="T68" fmla="*/ 1 w 292"/>
                <a:gd name="T69" fmla="*/ 1 h 1037"/>
                <a:gd name="T70" fmla="*/ 1 w 292"/>
                <a:gd name="T71" fmla="*/ 1 h 1037"/>
                <a:gd name="T72" fmla="*/ 1 w 292"/>
                <a:gd name="T73" fmla="*/ 1 h 1037"/>
                <a:gd name="T74" fmla="*/ 2 w 292"/>
                <a:gd name="T75" fmla="*/ 1 h 1037"/>
                <a:gd name="T76" fmla="*/ 2 w 292"/>
                <a:gd name="T77" fmla="*/ 0 h 1037"/>
                <a:gd name="T78" fmla="*/ 36 w 292"/>
                <a:gd name="T79" fmla="*/ 0 h 10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92"/>
                <a:gd name="T121" fmla="*/ 0 h 1037"/>
                <a:gd name="T122" fmla="*/ 292 w 292"/>
                <a:gd name="T123" fmla="*/ 1037 h 10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92" h="1037">
                  <a:moveTo>
                    <a:pt x="292" y="0"/>
                  </a:moveTo>
                  <a:lnTo>
                    <a:pt x="292" y="1037"/>
                  </a:lnTo>
                  <a:lnTo>
                    <a:pt x="20" y="1037"/>
                  </a:lnTo>
                  <a:lnTo>
                    <a:pt x="17" y="1036"/>
                  </a:lnTo>
                  <a:lnTo>
                    <a:pt x="13" y="1035"/>
                  </a:lnTo>
                  <a:lnTo>
                    <a:pt x="10" y="1033"/>
                  </a:lnTo>
                  <a:lnTo>
                    <a:pt x="7" y="1031"/>
                  </a:lnTo>
                  <a:lnTo>
                    <a:pt x="4" y="1028"/>
                  </a:lnTo>
                  <a:lnTo>
                    <a:pt x="2" y="1025"/>
                  </a:lnTo>
                  <a:lnTo>
                    <a:pt x="0" y="1021"/>
                  </a:lnTo>
                  <a:lnTo>
                    <a:pt x="0" y="1016"/>
                  </a:lnTo>
                  <a:lnTo>
                    <a:pt x="0" y="1012"/>
                  </a:lnTo>
                  <a:lnTo>
                    <a:pt x="2" y="1009"/>
                  </a:lnTo>
                  <a:lnTo>
                    <a:pt x="4" y="1005"/>
                  </a:lnTo>
                  <a:lnTo>
                    <a:pt x="7" y="1002"/>
                  </a:lnTo>
                  <a:lnTo>
                    <a:pt x="10" y="1000"/>
                  </a:lnTo>
                  <a:lnTo>
                    <a:pt x="13" y="998"/>
                  </a:lnTo>
                  <a:lnTo>
                    <a:pt x="17" y="997"/>
                  </a:lnTo>
                  <a:lnTo>
                    <a:pt x="20" y="997"/>
                  </a:lnTo>
                  <a:lnTo>
                    <a:pt x="251" y="997"/>
                  </a:lnTo>
                  <a:lnTo>
                    <a:pt x="251" y="41"/>
                  </a:lnTo>
                  <a:lnTo>
                    <a:pt x="23" y="41"/>
                  </a:lnTo>
                  <a:lnTo>
                    <a:pt x="19" y="41"/>
                  </a:lnTo>
                  <a:lnTo>
                    <a:pt x="15" y="40"/>
                  </a:lnTo>
                  <a:lnTo>
                    <a:pt x="12" y="38"/>
                  </a:lnTo>
                  <a:lnTo>
                    <a:pt x="9" y="36"/>
                  </a:lnTo>
                  <a:lnTo>
                    <a:pt x="7" y="33"/>
                  </a:lnTo>
                  <a:lnTo>
                    <a:pt x="5" y="29"/>
                  </a:lnTo>
                  <a:lnTo>
                    <a:pt x="4" y="25"/>
                  </a:lnTo>
                  <a:lnTo>
                    <a:pt x="2" y="21"/>
                  </a:lnTo>
                  <a:lnTo>
                    <a:pt x="4" y="17"/>
                  </a:lnTo>
                  <a:lnTo>
                    <a:pt x="5" y="13"/>
                  </a:lnTo>
                  <a:lnTo>
                    <a:pt x="7" y="10"/>
                  </a:lnTo>
                  <a:lnTo>
                    <a:pt x="9" y="7"/>
                  </a:lnTo>
                  <a:lnTo>
                    <a:pt x="12" y="5"/>
                  </a:lnTo>
                  <a:lnTo>
                    <a:pt x="15" y="2"/>
                  </a:lnTo>
                  <a:lnTo>
                    <a:pt x="19" y="1"/>
                  </a:lnTo>
                  <a:lnTo>
                    <a:pt x="23" y="0"/>
                  </a:lnTo>
                  <a:lnTo>
                    <a:pt x="292" y="0"/>
                  </a:lnTo>
                  <a:close/>
                </a:path>
              </a:pathLst>
            </a:custGeom>
            <a:solidFill>
              <a:srgbClr val="FFFFFF"/>
            </a:solidFill>
            <a:ln w="9525">
              <a:noFill/>
              <a:round/>
              <a:headEnd/>
              <a:tailEnd/>
            </a:ln>
          </p:spPr>
          <p:txBody>
            <a:bodyPr/>
            <a:lstStyle/>
            <a:p>
              <a:endParaRPr lang="en-US" dirty="0">
                <a:solidFill>
                  <a:srgbClr val="000000"/>
                </a:solidFill>
              </a:endParaRPr>
            </a:p>
          </p:txBody>
        </p:sp>
        <p:sp>
          <p:nvSpPr>
            <p:cNvPr id="68" name="Freeform 27"/>
            <p:cNvSpPr>
              <a:spLocks/>
            </p:cNvSpPr>
            <p:nvPr/>
          </p:nvSpPr>
          <p:spPr bwMode="auto">
            <a:xfrm>
              <a:off x="1067636" y="764437"/>
              <a:ext cx="191008" cy="679450"/>
            </a:xfrm>
            <a:custGeom>
              <a:avLst/>
              <a:gdLst>
                <a:gd name="T0" fmla="*/ 0 w 291"/>
                <a:gd name="T1" fmla="*/ 0 h 1037"/>
                <a:gd name="T2" fmla="*/ 0 w 291"/>
                <a:gd name="T3" fmla="*/ 130 h 1037"/>
                <a:gd name="T4" fmla="*/ 34 w 291"/>
                <a:gd name="T5" fmla="*/ 130 h 1037"/>
                <a:gd name="T6" fmla="*/ 35 w 291"/>
                <a:gd name="T7" fmla="*/ 130 h 1037"/>
                <a:gd name="T8" fmla="*/ 35 w 291"/>
                <a:gd name="T9" fmla="*/ 130 h 1037"/>
                <a:gd name="T10" fmla="*/ 36 w 291"/>
                <a:gd name="T11" fmla="*/ 130 h 1037"/>
                <a:gd name="T12" fmla="*/ 36 w 291"/>
                <a:gd name="T13" fmla="*/ 129 h 1037"/>
                <a:gd name="T14" fmla="*/ 36 w 291"/>
                <a:gd name="T15" fmla="*/ 129 h 1037"/>
                <a:gd name="T16" fmla="*/ 37 w 291"/>
                <a:gd name="T17" fmla="*/ 129 h 1037"/>
                <a:gd name="T18" fmla="*/ 37 w 291"/>
                <a:gd name="T19" fmla="*/ 128 h 1037"/>
                <a:gd name="T20" fmla="*/ 37 w 291"/>
                <a:gd name="T21" fmla="*/ 127 h 1037"/>
                <a:gd name="T22" fmla="*/ 37 w 291"/>
                <a:gd name="T23" fmla="*/ 127 h 1037"/>
                <a:gd name="T24" fmla="*/ 37 w 291"/>
                <a:gd name="T25" fmla="*/ 127 h 1037"/>
                <a:gd name="T26" fmla="*/ 36 w 291"/>
                <a:gd name="T27" fmla="*/ 126 h 1037"/>
                <a:gd name="T28" fmla="*/ 36 w 291"/>
                <a:gd name="T29" fmla="*/ 126 h 1037"/>
                <a:gd name="T30" fmla="*/ 36 w 291"/>
                <a:gd name="T31" fmla="*/ 125 h 1037"/>
                <a:gd name="T32" fmla="*/ 35 w 291"/>
                <a:gd name="T33" fmla="*/ 125 h 1037"/>
                <a:gd name="T34" fmla="*/ 35 w 291"/>
                <a:gd name="T35" fmla="*/ 125 h 1037"/>
                <a:gd name="T36" fmla="*/ 34 w 291"/>
                <a:gd name="T37" fmla="*/ 125 h 1037"/>
                <a:gd name="T38" fmla="*/ 5 w 291"/>
                <a:gd name="T39" fmla="*/ 125 h 1037"/>
                <a:gd name="T40" fmla="*/ 5 w 291"/>
                <a:gd name="T41" fmla="*/ 6 h 1037"/>
                <a:gd name="T42" fmla="*/ 34 w 291"/>
                <a:gd name="T43" fmla="*/ 6 h 1037"/>
                <a:gd name="T44" fmla="*/ 34 w 291"/>
                <a:gd name="T45" fmla="*/ 6 h 1037"/>
                <a:gd name="T46" fmla="*/ 35 w 291"/>
                <a:gd name="T47" fmla="*/ 5 h 1037"/>
                <a:gd name="T48" fmla="*/ 35 w 291"/>
                <a:gd name="T49" fmla="*/ 5 h 1037"/>
                <a:gd name="T50" fmla="*/ 36 w 291"/>
                <a:gd name="T51" fmla="*/ 5 h 1037"/>
                <a:gd name="T52" fmla="*/ 36 w 291"/>
                <a:gd name="T53" fmla="*/ 5 h 1037"/>
                <a:gd name="T54" fmla="*/ 36 w 291"/>
                <a:gd name="T55" fmla="*/ 4 h 1037"/>
                <a:gd name="T56" fmla="*/ 36 w 291"/>
                <a:gd name="T57" fmla="*/ 4 h 1037"/>
                <a:gd name="T58" fmla="*/ 36 w 291"/>
                <a:gd name="T59" fmla="*/ 3 h 1037"/>
                <a:gd name="T60" fmla="*/ 36 w 291"/>
                <a:gd name="T61" fmla="*/ 3 h 1037"/>
                <a:gd name="T62" fmla="*/ 36 w 291"/>
                <a:gd name="T63" fmla="*/ 3 h 1037"/>
                <a:gd name="T64" fmla="*/ 36 w 291"/>
                <a:gd name="T65" fmla="*/ 2 h 1037"/>
                <a:gd name="T66" fmla="*/ 36 w 291"/>
                <a:gd name="T67" fmla="*/ 2 h 1037"/>
                <a:gd name="T68" fmla="*/ 36 w 291"/>
                <a:gd name="T69" fmla="*/ 1 h 1037"/>
                <a:gd name="T70" fmla="*/ 35 w 291"/>
                <a:gd name="T71" fmla="*/ 1 h 1037"/>
                <a:gd name="T72" fmla="*/ 35 w 291"/>
                <a:gd name="T73" fmla="*/ 1 h 1037"/>
                <a:gd name="T74" fmla="*/ 34 w 291"/>
                <a:gd name="T75" fmla="*/ 1 h 1037"/>
                <a:gd name="T76" fmla="*/ 34 w 291"/>
                <a:gd name="T77" fmla="*/ 0 h 1037"/>
                <a:gd name="T78" fmla="*/ 0 w 291"/>
                <a:gd name="T79" fmla="*/ 0 h 10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91"/>
                <a:gd name="T121" fmla="*/ 0 h 1037"/>
                <a:gd name="T122" fmla="*/ 291 w 291"/>
                <a:gd name="T123" fmla="*/ 1037 h 10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91" h="1037">
                  <a:moveTo>
                    <a:pt x="0" y="0"/>
                  </a:moveTo>
                  <a:lnTo>
                    <a:pt x="0" y="1037"/>
                  </a:lnTo>
                  <a:lnTo>
                    <a:pt x="270" y="1037"/>
                  </a:lnTo>
                  <a:lnTo>
                    <a:pt x="274" y="1036"/>
                  </a:lnTo>
                  <a:lnTo>
                    <a:pt x="278" y="1035"/>
                  </a:lnTo>
                  <a:lnTo>
                    <a:pt x="281" y="1033"/>
                  </a:lnTo>
                  <a:lnTo>
                    <a:pt x="285" y="1031"/>
                  </a:lnTo>
                  <a:lnTo>
                    <a:pt x="287" y="1028"/>
                  </a:lnTo>
                  <a:lnTo>
                    <a:pt x="289" y="1025"/>
                  </a:lnTo>
                  <a:lnTo>
                    <a:pt x="290" y="1021"/>
                  </a:lnTo>
                  <a:lnTo>
                    <a:pt x="291" y="1016"/>
                  </a:lnTo>
                  <a:lnTo>
                    <a:pt x="290" y="1012"/>
                  </a:lnTo>
                  <a:lnTo>
                    <a:pt x="289" y="1009"/>
                  </a:lnTo>
                  <a:lnTo>
                    <a:pt x="287" y="1005"/>
                  </a:lnTo>
                  <a:lnTo>
                    <a:pt x="285" y="1002"/>
                  </a:lnTo>
                  <a:lnTo>
                    <a:pt x="281" y="1000"/>
                  </a:lnTo>
                  <a:lnTo>
                    <a:pt x="278" y="998"/>
                  </a:lnTo>
                  <a:lnTo>
                    <a:pt x="274" y="997"/>
                  </a:lnTo>
                  <a:lnTo>
                    <a:pt x="270" y="997"/>
                  </a:lnTo>
                  <a:lnTo>
                    <a:pt x="40" y="997"/>
                  </a:lnTo>
                  <a:lnTo>
                    <a:pt x="40" y="41"/>
                  </a:lnTo>
                  <a:lnTo>
                    <a:pt x="268" y="41"/>
                  </a:lnTo>
                  <a:lnTo>
                    <a:pt x="272" y="41"/>
                  </a:lnTo>
                  <a:lnTo>
                    <a:pt x="275" y="40"/>
                  </a:lnTo>
                  <a:lnTo>
                    <a:pt x="279" y="38"/>
                  </a:lnTo>
                  <a:lnTo>
                    <a:pt x="282" y="36"/>
                  </a:lnTo>
                  <a:lnTo>
                    <a:pt x="285" y="33"/>
                  </a:lnTo>
                  <a:lnTo>
                    <a:pt x="287" y="29"/>
                  </a:lnTo>
                  <a:lnTo>
                    <a:pt x="288" y="25"/>
                  </a:lnTo>
                  <a:lnTo>
                    <a:pt x="288" y="21"/>
                  </a:lnTo>
                  <a:lnTo>
                    <a:pt x="288" y="17"/>
                  </a:lnTo>
                  <a:lnTo>
                    <a:pt x="287" y="13"/>
                  </a:lnTo>
                  <a:lnTo>
                    <a:pt x="285" y="10"/>
                  </a:lnTo>
                  <a:lnTo>
                    <a:pt x="282" y="7"/>
                  </a:lnTo>
                  <a:lnTo>
                    <a:pt x="279" y="5"/>
                  </a:lnTo>
                  <a:lnTo>
                    <a:pt x="275" y="2"/>
                  </a:lnTo>
                  <a:lnTo>
                    <a:pt x="272" y="1"/>
                  </a:lnTo>
                  <a:lnTo>
                    <a:pt x="268" y="0"/>
                  </a:lnTo>
                  <a:lnTo>
                    <a:pt x="0" y="0"/>
                  </a:lnTo>
                  <a:close/>
                </a:path>
              </a:pathLst>
            </a:custGeom>
            <a:solidFill>
              <a:srgbClr val="FFFFFF"/>
            </a:solidFill>
            <a:ln w="9525">
              <a:noFill/>
              <a:round/>
              <a:headEnd/>
              <a:tailEnd/>
            </a:ln>
          </p:spPr>
          <p:txBody>
            <a:bodyPr/>
            <a:lstStyle/>
            <a:p>
              <a:endParaRPr lang="en-US" dirty="0">
                <a:solidFill>
                  <a:srgbClr val="000000"/>
                </a:solidFill>
              </a:endParaRPr>
            </a:p>
          </p:txBody>
        </p:sp>
      </p:grpSp>
    </p:spTree>
    <p:extLst>
      <p:ext uri="{BB962C8B-B14F-4D97-AF65-F5344CB8AC3E}">
        <p14:creationId xmlns:p14="http://schemas.microsoft.com/office/powerpoint/2010/main" val="180840775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Title 1"/>
          <p:cNvSpPr>
            <a:spLocks noGrp="1"/>
          </p:cNvSpPr>
          <p:nvPr>
            <p:ph type="title"/>
          </p:nvPr>
        </p:nvSpPr>
        <p:spPr>
          <a:xfrm>
            <a:off x="393398" y="173965"/>
            <a:ext cx="8667475" cy="392415"/>
          </a:xfrm>
        </p:spPr>
        <p:txBody>
          <a:bodyPr>
            <a:noAutofit/>
          </a:bodyPr>
          <a:lstStyle/>
          <a:p>
            <a:pPr algn="l"/>
            <a:r>
              <a:rPr lang="en-US" sz="2400" dirty="0" smtClean="0">
                <a:solidFill>
                  <a:srgbClr val="0164FF"/>
                </a:solidFill>
                <a:latin typeface="Arial" charset="0"/>
                <a:ea typeface="Arial" charset="0"/>
                <a:cs typeface="Arial" charset="0"/>
              </a:rPr>
              <a:t>There are Two User Roles with “Administration” Responsibility</a:t>
            </a:r>
            <a:endParaRPr lang="en-US" sz="2400" dirty="0">
              <a:solidFill>
                <a:srgbClr val="0164FF"/>
              </a:solidFill>
              <a:latin typeface="Arial" charset="0"/>
              <a:ea typeface="Arial" charset="0"/>
              <a:cs typeface="Arial" charset="0"/>
            </a:endParaRPr>
          </a:p>
        </p:txBody>
      </p:sp>
      <p:grpSp>
        <p:nvGrpSpPr>
          <p:cNvPr id="4" name="Group 3"/>
          <p:cNvGrpSpPr/>
          <p:nvPr/>
        </p:nvGrpSpPr>
        <p:grpSpPr>
          <a:xfrm>
            <a:off x="1115054" y="653819"/>
            <a:ext cx="7379309" cy="2833826"/>
            <a:chOff x="1012903" y="664906"/>
            <a:chExt cx="7379309" cy="2833826"/>
          </a:xfrm>
        </p:grpSpPr>
        <p:sp>
          <p:nvSpPr>
            <p:cNvPr id="238" name="Rounded Rectangle 237"/>
            <p:cNvSpPr/>
            <p:nvPr/>
          </p:nvSpPr>
          <p:spPr>
            <a:xfrm>
              <a:off x="1012903" y="664906"/>
              <a:ext cx="7379309" cy="2833826"/>
            </a:xfrm>
            <a:prstGeom prst="roundRect">
              <a:avLst/>
            </a:prstGeom>
            <a:gradFill rotWithShape="1">
              <a:gsLst>
                <a:gs pos="0">
                  <a:srgbClr val="DCEBF6"/>
                </a:gs>
                <a:gs pos="99000">
                  <a:sysClr val="window" lastClr="FFFFFF"/>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342900">
                <a:defRPr/>
              </a:pPr>
              <a:endParaRPr lang="en-US" sz="1350" kern="0" dirty="0">
                <a:solidFill>
                  <a:prstClr val="white"/>
                </a:solidFill>
                <a:latin typeface="Arial" charset="0"/>
                <a:ea typeface=""/>
                <a:cs typeface=""/>
              </a:endParaRPr>
            </a:p>
          </p:txBody>
        </p:sp>
        <p:sp>
          <p:nvSpPr>
            <p:cNvPr id="216" name="Content Placeholder 4"/>
            <p:cNvSpPr>
              <a:spLocks/>
            </p:cNvSpPr>
            <p:nvPr/>
          </p:nvSpPr>
          <p:spPr bwMode="auto">
            <a:xfrm>
              <a:off x="2198803" y="805246"/>
              <a:ext cx="6080289" cy="2585323"/>
            </a:xfrm>
            <a:prstGeom prst="rect">
              <a:avLst/>
            </a:prstGeom>
            <a:noFill/>
            <a:ln w="9525">
              <a:noFill/>
              <a:miter lim="800000"/>
              <a:headEnd/>
              <a:tailEnd/>
            </a:ln>
          </p:spPr>
          <p:txBody>
            <a:bodyPr wrap="square" lIns="0" tIns="0" rIns="0" bIns="0">
              <a:spAutoFit/>
            </a:bodyPr>
            <a:lstStyle/>
            <a:p>
              <a:pPr marL="228594" indent="-228594" defTabSz="914378" fontAlgn="base">
                <a:spcBef>
                  <a:spcPct val="5000"/>
                </a:spcBef>
                <a:spcAft>
                  <a:spcPct val="5000"/>
                </a:spcAft>
                <a:buFont typeface="Arial" charset="0"/>
                <a:buChar char="–"/>
              </a:pPr>
              <a:r>
                <a:rPr lang="en-US" sz="1400" dirty="0">
                  <a:solidFill>
                    <a:srgbClr val="00B0F0"/>
                  </a:solidFill>
                  <a:latin typeface="Arial" charset="0"/>
                  <a:ea typeface="Arial" charset="0"/>
                  <a:cs typeface="Arial" charset="0"/>
                </a:rPr>
                <a:t>Network Service Provider</a:t>
              </a:r>
            </a:p>
            <a:p>
              <a:pPr marL="571494" lvl="1" indent="-228594" defTabSz="914378" fontAlgn="base">
                <a:spcBef>
                  <a:spcPct val="5000"/>
                </a:spcBef>
                <a:spcAft>
                  <a:spcPct val="5000"/>
                </a:spcAft>
                <a:buFont typeface="Arial" charset="0"/>
                <a:buChar char="–"/>
              </a:pPr>
              <a:r>
                <a:rPr lang="en-US" sz="1400" b="1" dirty="0">
                  <a:solidFill>
                    <a:srgbClr val="5A5A5A"/>
                  </a:solidFill>
                  <a:latin typeface="Arial" charset="0"/>
                  <a:ea typeface="Arial" charset="0"/>
                  <a:cs typeface="Arial" charset="0"/>
                </a:rPr>
                <a:t>Governs</a:t>
              </a:r>
              <a:r>
                <a:rPr lang="en-US" sz="1400" dirty="0">
                  <a:solidFill>
                    <a:srgbClr val="5A5A5A"/>
                  </a:solidFill>
                  <a:latin typeface="Arial" charset="0"/>
                  <a:ea typeface="Arial" charset="0"/>
                  <a:cs typeface="Arial" charset="0"/>
                </a:rPr>
                <a:t> the network: channels, membership etc.</a:t>
              </a:r>
            </a:p>
            <a:p>
              <a:pPr marL="571494" lvl="1" indent="-228594" defTabSz="914378"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A consortium of network members or designated authority</a:t>
              </a:r>
            </a:p>
            <a:p>
              <a:pPr marL="571494" lvl="1" indent="-228594" defTabSz="914378"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594" indent="-228594" defTabSz="914378" fontAlgn="base">
                <a:spcBef>
                  <a:spcPct val="5000"/>
                </a:spcBef>
                <a:spcAft>
                  <a:spcPct val="5000"/>
                </a:spcAft>
                <a:buFont typeface="Arial" charset="0"/>
                <a:buChar char="–"/>
              </a:pPr>
              <a:r>
                <a:rPr lang="en-US" sz="1400" dirty="0">
                  <a:solidFill>
                    <a:srgbClr val="00B050"/>
                  </a:solidFill>
                  <a:latin typeface="Arial" charset="0"/>
                  <a:ea typeface="Arial" charset="0"/>
                  <a:cs typeface="Arial" charset="0"/>
                </a:rPr>
                <a:t>Network Service Consumer</a:t>
              </a:r>
            </a:p>
            <a:p>
              <a:pPr marL="571494" lvl="1" indent="-228594" defTabSz="914378" fontAlgn="base">
                <a:spcBef>
                  <a:spcPct val="5000"/>
                </a:spcBef>
                <a:spcAft>
                  <a:spcPct val="5000"/>
                </a:spcAft>
                <a:buFont typeface="Arial" charset="0"/>
                <a:buChar char="–"/>
              </a:pPr>
              <a:r>
                <a:rPr lang="en-US" sz="1400" b="1" dirty="0">
                  <a:solidFill>
                    <a:srgbClr val="5A5A5A"/>
                  </a:solidFill>
                  <a:latin typeface="Arial" charset="0"/>
                  <a:ea typeface="Arial" charset="0"/>
                  <a:cs typeface="Arial" charset="0"/>
                </a:rPr>
                <a:t>Operates</a:t>
              </a:r>
              <a:r>
                <a:rPr lang="en-US" sz="1400" dirty="0">
                  <a:solidFill>
                    <a:srgbClr val="5A5A5A"/>
                  </a:solidFill>
                  <a:latin typeface="Arial" charset="0"/>
                  <a:ea typeface="Arial" charset="0"/>
                  <a:cs typeface="Arial" charset="0"/>
                </a:rPr>
                <a:t> </a:t>
              </a:r>
              <a:r>
                <a:rPr lang="en-US" sz="1400" dirty="0" smtClean="0">
                  <a:solidFill>
                    <a:srgbClr val="5A5A5A"/>
                  </a:solidFill>
                  <a:latin typeface="Arial" charset="0"/>
                  <a:ea typeface="Arial" charset="0"/>
                  <a:cs typeface="Arial" charset="0"/>
                </a:rPr>
                <a:t>a set of peers </a:t>
              </a:r>
              <a:r>
                <a:rPr lang="en-US" sz="1400" dirty="0">
                  <a:solidFill>
                    <a:srgbClr val="5A5A5A"/>
                  </a:solidFill>
                  <a:latin typeface="Arial" charset="0"/>
                  <a:ea typeface="Arial" charset="0"/>
                  <a:cs typeface="Arial" charset="0"/>
                </a:rPr>
                <a:t>and certificate </a:t>
              </a:r>
              <a:r>
                <a:rPr lang="en-US" sz="1400" dirty="0" smtClean="0">
                  <a:solidFill>
                    <a:srgbClr val="5A5A5A"/>
                  </a:solidFill>
                  <a:latin typeface="Arial" charset="0"/>
                  <a:ea typeface="Arial" charset="0"/>
                  <a:cs typeface="Arial" charset="0"/>
                </a:rPr>
                <a:t>authorities </a:t>
              </a:r>
              <a:r>
                <a:rPr lang="en-US" sz="1400" dirty="0">
                  <a:solidFill>
                    <a:srgbClr val="5A5A5A"/>
                  </a:solidFill>
                  <a:latin typeface="Arial" charset="0"/>
                  <a:ea typeface="Arial" charset="0"/>
                  <a:cs typeface="Arial" charset="0"/>
                </a:rPr>
                <a:t>on the network</a:t>
              </a:r>
            </a:p>
            <a:p>
              <a:pPr marL="571494" lvl="1" indent="-228594" defTabSz="914378"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Represents an organization on the business network</a:t>
              </a:r>
            </a:p>
            <a:p>
              <a:pPr marL="228594" indent="-228594" defTabSz="914378"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594" indent="-228594" defTabSz="914378" fontAlgn="base">
                <a:spcBef>
                  <a:spcPct val="5000"/>
                </a:spcBef>
                <a:spcAft>
                  <a:spcPct val="5000"/>
                </a:spcAft>
                <a:buFont typeface="Arial" charset="0"/>
                <a:buChar char="–"/>
              </a:pPr>
              <a:r>
                <a:rPr lang="en-US" sz="1400" dirty="0">
                  <a:solidFill>
                    <a:srgbClr val="FF866A"/>
                  </a:solidFill>
                  <a:latin typeface="Arial" charset="0"/>
                  <a:ea typeface="Arial" charset="0"/>
                  <a:cs typeface="Arial" charset="0"/>
                </a:rPr>
                <a:t>Business Service Provider</a:t>
              </a:r>
            </a:p>
            <a:p>
              <a:pPr marL="571494" lvl="1" indent="-228594" defTabSz="914378" fontAlgn="base">
                <a:spcBef>
                  <a:spcPct val="5000"/>
                </a:spcBef>
                <a:spcAft>
                  <a:spcPct val="5000"/>
                </a:spcAft>
                <a:buFont typeface="Arial" charset="0"/>
                <a:buChar char="–"/>
              </a:pPr>
              <a:r>
                <a:rPr lang="en-US" sz="1400" b="1" dirty="0">
                  <a:solidFill>
                    <a:srgbClr val="5A5A5A"/>
                  </a:solidFill>
                  <a:latin typeface="Arial" charset="0"/>
                  <a:ea typeface="Arial" charset="0"/>
                  <a:cs typeface="Arial" charset="0"/>
                </a:rPr>
                <a:t>Develops</a:t>
              </a:r>
              <a:r>
                <a:rPr lang="en-US" sz="1400" dirty="0">
                  <a:solidFill>
                    <a:srgbClr val="5A5A5A"/>
                  </a:solidFill>
                  <a:latin typeface="Arial" charset="0"/>
                  <a:ea typeface="Arial" charset="0"/>
                  <a:cs typeface="Arial" charset="0"/>
                </a:rPr>
                <a:t> blockchain business applications</a:t>
              </a:r>
            </a:p>
            <a:p>
              <a:pPr marL="571494" lvl="1" indent="-228594" defTabSz="914378"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Includes transaction, app server, integration and presentation logic</a:t>
              </a:r>
            </a:p>
          </p:txBody>
        </p:sp>
        <p:sp>
          <p:nvSpPr>
            <p:cNvPr id="221" name="TextBox 220"/>
            <p:cNvSpPr txBox="1"/>
            <p:nvPr/>
          </p:nvSpPr>
          <p:spPr>
            <a:xfrm>
              <a:off x="1566535" y="1145741"/>
              <a:ext cx="417324" cy="215444"/>
            </a:xfrm>
            <a:prstGeom prst="rect">
              <a:avLst/>
            </a:prstGeom>
            <a:noFill/>
          </p:spPr>
          <p:txBody>
            <a:bodyPr wrap="square" rtlCol="0">
              <a:spAutoFit/>
            </a:bodyPr>
            <a:lstStyle/>
            <a:p>
              <a:r>
                <a:rPr lang="en-US" sz="800" dirty="0">
                  <a:solidFill>
                    <a:srgbClr val="FFFFFF"/>
                  </a:solidFill>
                  <a:latin typeface="Arial" charset="0"/>
                  <a:ea typeface="Arial" charset="0"/>
                  <a:cs typeface="Arial" charset="0"/>
                </a:rPr>
                <a:t>NSP</a:t>
              </a:r>
            </a:p>
          </p:txBody>
        </p:sp>
      </p:grpSp>
      <p:grpSp>
        <p:nvGrpSpPr>
          <p:cNvPr id="20" name="Group 19"/>
          <p:cNvGrpSpPr/>
          <p:nvPr/>
        </p:nvGrpSpPr>
        <p:grpSpPr>
          <a:xfrm>
            <a:off x="1668686" y="1742494"/>
            <a:ext cx="424650" cy="638532"/>
            <a:chOff x="319290" y="1230853"/>
            <a:chExt cx="424650" cy="638532"/>
          </a:xfrm>
        </p:grpSpPr>
        <p:pic>
          <p:nvPicPr>
            <p:cNvPr id="21" name="Picture 20"/>
            <p:cNvPicPr>
              <a:picLocks noChangeAspect="1"/>
            </p:cNvPicPr>
            <p:nvPr/>
          </p:nvPicPr>
          <p:blipFill>
            <a:blip r:embed="rId3">
              <a:clrChange>
                <a:clrFrom>
                  <a:srgbClr val="B4D7F9"/>
                </a:clrFrom>
                <a:clrTo>
                  <a:srgbClr val="B4D7F9">
                    <a:alpha val="0"/>
                  </a:srgbClr>
                </a:clrTo>
              </a:clrChange>
              <a:duotone>
                <a:prstClr val="black"/>
                <a:srgbClr val="00B050">
                  <a:tint val="45000"/>
                  <a:satMod val="400000"/>
                </a:srgbClr>
              </a:duotone>
            </a:blip>
            <a:stretch>
              <a:fillRect/>
            </a:stretch>
          </p:blipFill>
          <p:spPr>
            <a:xfrm>
              <a:off x="319290" y="1230853"/>
              <a:ext cx="424650" cy="638532"/>
            </a:xfrm>
            <a:prstGeom prst="rect">
              <a:avLst/>
            </a:prstGeom>
            <a:effectLst/>
          </p:spPr>
        </p:pic>
        <p:sp>
          <p:nvSpPr>
            <p:cNvPr id="22" name="TextBox 21"/>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3" name="Group 2"/>
          <p:cNvGrpSpPr/>
          <p:nvPr/>
        </p:nvGrpSpPr>
        <p:grpSpPr>
          <a:xfrm>
            <a:off x="890439" y="3741686"/>
            <a:ext cx="8253561" cy="920456"/>
            <a:chOff x="153534" y="3673779"/>
            <a:chExt cx="8253561" cy="920456"/>
          </a:xfrm>
        </p:grpSpPr>
        <p:sp>
          <p:nvSpPr>
            <p:cNvPr id="240" name="Rounded Rectangle 239"/>
            <p:cNvSpPr/>
            <p:nvPr/>
          </p:nvSpPr>
          <p:spPr>
            <a:xfrm>
              <a:off x="153534" y="3673779"/>
              <a:ext cx="7972940" cy="920456"/>
            </a:xfrm>
            <a:prstGeom prst="roundRect">
              <a:avLst/>
            </a:prstGeom>
            <a:gradFill rotWithShape="1">
              <a:gsLst>
                <a:gs pos="0">
                  <a:srgbClr val="DCEBF6"/>
                </a:gs>
                <a:gs pos="99000">
                  <a:sysClr val="window" lastClr="FFFFFF"/>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342900">
                <a:defRPr/>
              </a:pPr>
              <a:endParaRPr lang="en-US" sz="1350" kern="0" dirty="0">
                <a:solidFill>
                  <a:prstClr val="white"/>
                </a:solidFill>
                <a:latin typeface="Arial" charset="0"/>
                <a:ea typeface=""/>
                <a:cs typeface=""/>
              </a:endParaRPr>
            </a:p>
          </p:txBody>
        </p:sp>
        <p:sp>
          <p:nvSpPr>
            <p:cNvPr id="228" name="Content Placeholder 4"/>
            <p:cNvSpPr>
              <a:spLocks/>
            </p:cNvSpPr>
            <p:nvPr/>
          </p:nvSpPr>
          <p:spPr bwMode="auto">
            <a:xfrm>
              <a:off x="878877" y="3823130"/>
              <a:ext cx="3563333" cy="572464"/>
            </a:xfrm>
            <a:prstGeom prst="rect">
              <a:avLst/>
            </a:prstGeom>
            <a:noFill/>
            <a:ln w="9525">
              <a:noFill/>
              <a:miter lim="800000"/>
              <a:headEnd/>
              <a:tailEnd/>
            </a:ln>
          </p:spPr>
          <p:txBody>
            <a:bodyPr wrap="square" lIns="0" tIns="0" rIns="0" bIns="0">
              <a:spAutoFit/>
            </a:bodyPr>
            <a:lstStyle/>
            <a:p>
              <a:pPr marL="228594" indent="-228594" defTabSz="914378" fontAlgn="base">
                <a:spcBef>
                  <a:spcPct val="5000"/>
                </a:spcBef>
                <a:spcAft>
                  <a:spcPct val="5000"/>
                </a:spcAft>
                <a:buFont typeface="Arial" charset="0"/>
                <a:buChar char="–"/>
              </a:pPr>
              <a:r>
                <a:rPr lang="en-US" sz="1200" dirty="0">
                  <a:solidFill>
                    <a:srgbClr val="FF0000"/>
                  </a:solidFill>
                  <a:latin typeface="Arial" charset="0"/>
                  <a:ea typeface="Arial" charset="0"/>
                  <a:cs typeface="Arial" charset="0"/>
                </a:rPr>
                <a:t>Business Service Consumer</a:t>
              </a:r>
            </a:p>
            <a:p>
              <a:pPr marL="571494" lvl="1" indent="-228594" defTabSz="914378" fontAlgn="base">
                <a:spcBef>
                  <a:spcPct val="5000"/>
                </a:spcBef>
                <a:spcAft>
                  <a:spcPct val="5000"/>
                </a:spcAft>
                <a:buFont typeface="Arial" charset="0"/>
                <a:buChar char="–"/>
              </a:pPr>
              <a:r>
                <a:rPr lang="en-US" sz="1200" dirty="0">
                  <a:solidFill>
                    <a:srgbClr val="5A5A5A"/>
                  </a:solidFill>
                  <a:latin typeface="Arial" charset="0"/>
                  <a:ea typeface="Arial" charset="0"/>
                  <a:cs typeface="Arial" charset="0"/>
                </a:rPr>
                <a:t>Hosts application and integration logic which invokes blockchain transactions</a:t>
              </a:r>
            </a:p>
          </p:txBody>
        </p:sp>
        <p:sp>
          <p:nvSpPr>
            <p:cNvPr id="235" name="Content Placeholder 4"/>
            <p:cNvSpPr>
              <a:spLocks/>
            </p:cNvSpPr>
            <p:nvPr/>
          </p:nvSpPr>
          <p:spPr bwMode="auto">
            <a:xfrm>
              <a:off x="5253298" y="3854697"/>
              <a:ext cx="3153797" cy="572464"/>
            </a:xfrm>
            <a:prstGeom prst="rect">
              <a:avLst/>
            </a:prstGeom>
            <a:noFill/>
            <a:ln w="9525">
              <a:noFill/>
              <a:miter lim="800000"/>
              <a:headEnd/>
              <a:tailEnd/>
            </a:ln>
          </p:spPr>
          <p:txBody>
            <a:bodyPr wrap="square" lIns="0" tIns="0" rIns="0" bIns="0">
              <a:spAutoFit/>
            </a:bodyPr>
            <a:lstStyle/>
            <a:p>
              <a:pPr marL="228594" indent="-228594" defTabSz="914378" fontAlgn="base">
                <a:spcBef>
                  <a:spcPct val="5000"/>
                </a:spcBef>
                <a:spcAft>
                  <a:spcPct val="5000"/>
                </a:spcAft>
                <a:buFont typeface="Arial" charset="0"/>
                <a:buChar char="–"/>
              </a:pPr>
              <a:r>
                <a:rPr lang="en-US" sz="1200" dirty="0">
                  <a:solidFill>
                    <a:srgbClr val="7030A0"/>
                  </a:solidFill>
                  <a:latin typeface="Arial" charset="0"/>
                  <a:ea typeface="Arial" charset="0"/>
                  <a:cs typeface="Arial" charset="0"/>
                </a:rPr>
                <a:t>End-user</a:t>
              </a:r>
            </a:p>
            <a:p>
              <a:pPr marL="571494" lvl="1" indent="-228594" defTabSz="914378" fontAlgn="base">
                <a:spcBef>
                  <a:spcPct val="5000"/>
                </a:spcBef>
                <a:spcAft>
                  <a:spcPct val="5000"/>
                </a:spcAft>
                <a:buFont typeface="Arial" charset="0"/>
                <a:buChar char="–"/>
              </a:pPr>
              <a:r>
                <a:rPr lang="en-US" sz="1200" dirty="0">
                  <a:solidFill>
                    <a:srgbClr val="5A5A5A"/>
                  </a:solidFill>
                  <a:latin typeface="Arial" charset="0"/>
                  <a:ea typeface="Arial" charset="0"/>
                  <a:cs typeface="Arial" charset="0"/>
                </a:rPr>
                <a:t>Runs presentation logic e.g. on mobile device or dashboard</a:t>
              </a:r>
            </a:p>
          </p:txBody>
        </p:sp>
      </p:grpSp>
      <p:sp>
        <p:nvSpPr>
          <p:cNvPr id="2" name="TextBox 1"/>
          <p:cNvSpPr txBox="1"/>
          <p:nvPr/>
        </p:nvSpPr>
        <p:spPr>
          <a:xfrm>
            <a:off x="5530255" y="4811493"/>
            <a:ext cx="3637599" cy="300082"/>
          </a:xfrm>
          <a:prstGeom prst="rect">
            <a:avLst/>
          </a:prstGeom>
          <a:noFill/>
        </p:spPr>
        <p:txBody>
          <a:bodyPr wrap="none" rtlCol="0">
            <a:spAutoFit/>
          </a:bodyPr>
          <a:lstStyle/>
          <a:p>
            <a:r>
              <a:rPr lang="en-US" sz="1350" dirty="0">
                <a:solidFill>
                  <a:schemeClr val="accent4"/>
                </a:solidFill>
              </a:rPr>
              <a:t>A single organization may play multiple </a:t>
            </a:r>
            <a:r>
              <a:rPr lang="en-US" sz="1350" dirty="0" smtClean="0">
                <a:solidFill>
                  <a:schemeClr val="accent4"/>
                </a:solidFill>
              </a:rPr>
              <a:t>roles</a:t>
            </a:r>
            <a:r>
              <a:rPr lang="en-US" sz="1350" dirty="0">
                <a:solidFill>
                  <a:schemeClr val="accent4"/>
                </a:solidFill>
              </a:rPr>
              <a:t>!</a:t>
            </a:r>
          </a:p>
        </p:txBody>
      </p:sp>
      <p:grpSp>
        <p:nvGrpSpPr>
          <p:cNvPr id="23" name="Group 22"/>
          <p:cNvGrpSpPr/>
          <p:nvPr/>
        </p:nvGrpSpPr>
        <p:grpSpPr>
          <a:xfrm>
            <a:off x="1668686" y="2675158"/>
            <a:ext cx="424650" cy="638532"/>
            <a:chOff x="319290" y="1230853"/>
            <a:chExt cx="424650" cy="638532"/>
          </a:xfrm>
        </p:grpSpPr>
        <p:pic>
          <p:nvPicPr>
            <p:cNvPr id="24" name="Picture 23"/>
            <p:cNvPicPr>
              <a:picLocks noChangeAspect="1"/>
            </p:cNvPicPr>
            <p:nvPr/>
          </p:nvPicPr>
          <p:blipFill>
            <a:blip r:embed="rId3">
              <a:clrChange>
                <a:clrFrom>
                  <a:srgbClr val="B4D7F9"/>
                </a:clrFrom>
                <a:clrTo>
                  <a:srgbClr val="B4D7F9">
                    <a:alpha val="0"/>
                  </a:srgbClr>
                </a:clrTo>
              </a:clrChange>
              <a:duotone>
                <a:prstClr val="black"/>
                <a:srgbClr val="FFFF00">
                  <a:tint val="45000"/>
                  <a:satMod val="400000"/>
                </a:srgbClr>
              </a:duotone>
            </a:blip>
            <a:stretch>
              <a:fillRect/>
            </a:stretch>
          </p:blipFill>
          <p:spPr>
            <a:xfrm>
              <a:off x="319290" y="1230853"/>
              <a:ext cx="424650" cy="638532"/>
            </a:xfrm>
            <a:prstGeom prst="rect">
              <a:avLst/>
            </a:prstGeom>
            <a:effectLst/>
          </p:spPr>
        </p:pic>
        <p:sp>
          <p:nvSpPr>
            <p:cNvPr id="25" name="TextBox 24"/>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17" name="Group 16"/>
          <p:cNvGrpSpPr/>
          <p:nvPr/>
        </p:nvGrpSpPr>
        <p:grpSpPr>
          <a:xfrm>
            <a:off x="1668686" y="794159"/>
            <a:ext cx="424650" cy="638532"/>
            <a:chOff x="319290" y="1230853"/>
            <a:chExt cx="424650" cy="638532"/>
          </a:xfrm>
        </p:grpSpPr>
        <p:pic>
          <p:nvPicPr>
            <p:cNvPr id="18" name="Picture 17"/>
            <p:cNvPicPr>
              <a:picLocks noChangeAspect="1"/>
            </p:cNvPicPr>
            <p:nvPr/>
          </p:nvPicPr>
          <p:blipFill>
            <a:blip r:embed="rId3">
              <a:clrChange>
                <a:clrFrom>
                  <a:srgbClr val="B4D7F9"/>
                </a:clrFrom>
                <a:clrTo>
                  <a:srgbClr val="B4D7F9">
                    <a:alpha val="0"/>
                  </a:srgbClr>
                </a:clrTo>
              </a:clrChange>
            </a:blip>
            <a:stretch>
              <a:fillRect/>
            </a:stretch>
          </p:blipFill>
          <p:spPr>
            <a:xfrm>
              <a:off x="319290" y="1230853"/>
              <a:ext cx="424650" cy="638532"/>
            </a:xfrm>
            <a:prstGeom prst="rect">
              <a:avLst/>
            </a:prstGeom>
            <a:effectLst/>
          </p:spPr>
        </p:pic>
        <p:sp>
          <p:nvSpPr>
            <p:cNvPr id="19" name="TextBox 18"/>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34" name="Group 33"/>
          <p:cNvGrpSpPr/>
          <p:nvPr/>
        </p:nvGrpSpPr>
        <p:grpSpPr>
          <a:xfrm>
            <a:off x="5497257" y="3856536"/>
            <a:ext cx="424650" cy="638532"/>
            <a:chOff x="319290" y="1230853"/>
            <a:chExt cx="424650" cy="638532"/>
          </a:xfrm>
        </p:grpSpPr>
        <p:pic>
          <p:nvPicPr>
            <p:cNvPr id="35" name="Picture 34"/>
            <p:cNvPicPr>
              <a:picLocks noChangeAspect="1"/>
            </p:cNvPicPr>
            <p:nvPr/>
          </p:nvPicPr>
          <p:blipFill>
            <a:blip r:embed="rId3">
              <a:clrChange>
                <a:clrFrom>
                  <a:srgbClr val="B4D7F9"/>
                </a:clrFrom>
                <a:clrTo>
                  <a:srgbClr val="B4D7F9">
                    <a:alpha val="0"/>
                  </a:srgbClr>
                </a:clrTo>
              </a:clrChange>
              <a:duotone>
                <a:prstClr val="black"/>
                <a:srgbClr val="7030A0">
                  <a:tint val="45000"/>
                  <a:satMod val="400000"/>
                </a:srgbClr>
              </a:duotone>
            </a:blip>
            <a:stretch>
              <a:fillRect/>
            </a:stretch>
          </p:blipFill>
          <p:spPr>
            <a:xfrm>
              <a:off x="319290" y="1230853"/>
              <a:ext cx="424650" cy="638532"/>
            </a:xfrm>
            <a:prstGeom prst="rect">
              <a:avLst/>
            </a:prstGeom>
            <a:effectLst/>
          </p:spPr>
        </p:pic>
        <p:sp>
          <p:nvSpPr>
            <p:cNvPr id="36" name="TextBox 35"/>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31" name="Group 30"/>
          <p:cNvGrpSpPr/>
          <p:nvPr/>
        </p:nvGrpSpPr>
        <p:grpSpPr>
          <a:xfrm>
            <a:off x="1100236" y="3867913"/>
            <a:ext cx="424650" cy="638532"/>
            <a:chOff x="319290" y="1230853"/>
            <a:chExt cx="424650" cy="638532"/>
          </a:xfrm>
        </p:grpSpPr>
        <p:pic>
          <p:nvPicPr>
            <p:cNvPr id="32" name="Picture 31"/>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319290" y="1230853"/>
              <a:ext cx="424650" cy="638532"/>
            </a:xfrm>
            <a:prstGeom prst="rect">
              <a:avLst/>
            </a:prstGeom>
            <a:effectLst/>
          </p:spPr>
        </p:pic>
        <p:sp>
          <p:nvSpPr>
            <p:cNvPr id="33" name="TextBox 32"/>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sp>
        <p:nvSpPr>
          <p:cNvPr id="5" name="Oval 4"/>
          <p:cNvSpPr/>
          <p:nvPr/>
        </p:nvSpPr>
        <p:spPr>
          <a:xfrm>
            <a:off x="619676" y="1558918"/>
            <a:ext cx="7995332" cy="1008077"/>
          </a:xfrm>
          <a:prstGeom prst="ellipse">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p:nvPr/>
        </p:nvSpPr>
        <p:spPr>
          <a:xfrm>
            <a:off x="544105" y="3670322"/>
            <a:ext cx="4884855" cy="1008077"/>
          </a:xfrm>
          <a:prstGeom prst="ellipse">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95645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a:xfrm>
            <a:off x="125730" y="144464"/>
            <a:ext cx="7768590" cy="470537"/>
          </a:xfrm>
        </p:spPr>
        <p:txBody>
          <a:bodyPr/>
          <a:lstStyle/>
          <a:p>
            <a:r>
              <a:rPr lang="en-US" dirty="0">
                <a:solidFill>
                  <a:srgbClr val="0164FF"/>
                </a:solidFill>
                <a:ea typeface="Arial" charset="0"/>
                <a:cs typeface="Arial" charset="0"/>
              </a:rPr>
              <a:t>Key Concepts </a:t>
            </a:r>
            <a:r>
              <a:rPr lang="en-US">
                <a:solidFill>
                  <a:srgbClr val="0164FF"/>
                </a:solidFill>
                <a:ea typeface="Arial" charset="0"/>
                <a:cs typeface="Arial" charset="0"/>
              </a:rPr>
              <a:t>for </a:t>
            </a:r>
            <a:r>
              <a:rPr lang="en-US" smtClean="0">
                <a:solidFill>
                  <a:srgbClr val="0164FF"/>
                </a:solidFill>
                <a:ea typeface="Arial" charset="0"/>
                <a:cs typeface="Arial" charset="0"/>
              </a:rPr>
              <a:t>Administrators</a:t>
            </a:r>
            <a:endParaRPr lang="en-US" dirty="0"/>
          </a:p>
        </p:txBody>
      </p:sp>
      <p:pic>
        <p:nvPicPr>
          <p:cNvPr id="312" name="Picture 311"/>
          <p:cNvPicPr>
            <a:picLocks noChangeAspect="1"/>
          </p:cNvPicPr>
          <p:nvPr/>
        </p:nvPicPr>
        <p:blipFill>
          <a:blip r:embed="rId3">
            <a:clrChange>
              <a:clrFrom>
                <a:srgbClr val="B4D7F9"/>
              </a:clrFrom>
              <a:clrTo>
                <a:srgbClr val="B4D7F9">
                  <a:alpha val="0"/>
                </a:srgbClr>
              </a:clrTo>
            </a:clrChange>
            <a:duotone>
              <a:prstClr val="black"/>
              <a:srgbClr val="00B050">
                <a:tint val="45000"/>
                <a:satMod val="400000"/>
              </a:srgbClr>
            </a:duotone>
          </a:blip>
          <a:stretch>
            <a:fillRect/>
          </a:stretch>
        </p:blipFill>
        <p:spPr>
          <a:xfrm>
            <a:off x="5977931" y="1105453"/>
            <a:ext cx="424650" cy="638532"/>
          </a:xfrm>
          <a:prstGeom prst="rect">
            <a:avLst/>
          </a:prstGeom>
          <a:effectLst/>
        </p:spPr>
      </p:pic>
      <p:sp>
        <p:nvSpPr>
          <p:cNvPr id="313" name="Rectangle 312"/>
          <p:cNvSpPr/>
          <p:nvPr/>
        </p:nvSpPr>
        <p:spPr>
          <a:xfrm>
            <a:off x="5672910" y="446803"/>
            <a:ext cx="1058481" cy="646331"/>
          </a:xfrm>
          <a:prstGeom prst="rect">
            <a:avLst/>
          </a:prstGeom>
          <a:ln>
            <a:noFill/>
          </a:ln>
        </p:spPr>
        <p:txBody>
          <a:bodyPr wrap="square">
            <a:spAutoFit/>
          </a:bodyPr>
          <a:lstStyle/>
          <a:p>
            <a:pPr lvl="0" algn="ctr"/>
            <a:r>
              <a:rPr lang="en-US" sz="1200" b="1" dirty="0" smtClean="0">
                <a:solidFill>
                  <a:srgbClr val="00B050"/>
                </a:solidFill>
                <a:latin typeface="Arial" charset="0"/>
                <a:ea typeface="Arial" charset="0"/>
                <a:cs typeface="Arial" charset="0"/>
              </a:rPr>
              <a:t>Network Service </a:t>
            </a:r>
            <a:r>
              <a:rPr lang="en-US" sz="1200" b="1" dirty="0">
                <a:solidFill>
                  <a:srgbClr val="00B050"/>
                </a:solidFill>
                <a:latin typeface="Arial" charset="0"/>
                <a:ea typeface="Arial" charset="0"/>
                <a:cs typeface="Arial" charset="0"/>
              </a:rPr>
              <a:t>Consumer</a:t>
            </a:r>
            <a:endParaRPr lang="en-US" sz="1200" b="1" dirty="0">
              <a:solidFill>
                <a:srgbClr val="00B050"/>
              </a:solidFill>
              <a:latin typeface="Arial" charset="0"/>
              <a:ea typeface="Arial" charset="0"/>
              <a:cs typeface="Arial" charset="0"/>
            </a:endParaRPr>
          </a:p>
        </p:txBody>
      </p:sp>
      <p:grpSp>
        <p:nvGrpSpPr>
          <p:cNvPr id="36" name="Group 35"/>
          <p:cNvGrpSpPr/>
          <p:nvPr/>
        </p:nvGrpSpPr>
        <p:grpSpPr>
          <a:xfrm>
            <a:off x="188925" y="1064976"/>
            <a:ext cx="1089468" cy="2201991"/>
            <a:chOff x="188925" y="1064976"/>
            <a:chExt cx="1089468" cy="2201991"/>
          </a:xfrm>
        </p:grpSpPr>
        <p:pic>
          <p:nvPicPr>
            <p:cNvPr id="314" name="Picture 313"/>
            <p:cNvPicPr>
              <a:picLocks noChangeAspect="1"/>
            </p:cNvPicPr>
            <p:nvPr/>
          </p:nvPicPr>
          <p:blipFill>
            <a:blip r:embed="rId3">
              <a:clrChange>
                <a:clrFrom>
                  <a:srgbClr val="B4D7F9"/>
                </a:clrFrom>
                <a:clrTo>
                  <a:srgbClr val="B4D7F9">
                    <a:alpha val="0"/>
                  </a:srgbClr>
                </a:clrTo>
              </a:clrChange>
              <a:duotone>
                <a:prstClr val="black"/>
                <a:srgbClr val="7030A0">
                  <a:tint val="45000"/>
                  <a:satMod val="400000"/>
                </a:srgbClr>
              </a:duotone>
            </a:blip>
            <a:stretch>
              <a:fillRect/>
            </a:stretch>
          </p:blipFill>
          <p:spPr>
            <a:xfrm>
              <a:off x="548410" y="1064976"/>
              <a:ext cx="424650" cy="638532"/>
            </a:xfrm>
            <a:prstGeom prst="rect">
              <a:avLst/>
            </a:prstGeom>
            <a:effectLst/>
          </p:spPr>
        </p:pic>
        <p:sp>
          <p:nvSpPr>
            <p:cNvPr id="315" name="Rectangle 314"/>
            <p:cNvSpPr/>
            <p:nvPr/>
          </p:nvSpPr>
          <p:spPr>
            <a:xfrm>
              <a:off x="219912" y="1674440"/>
              <a:ext cx="1058481" cy="276999"/>
            </a:xfrm>
            <a:prstGeom prst="rect">
              <a:avLst/>
            </a:prstGeom>
            <a:ln>
              <a:noFill/>
            </a:ln>
          </p:spPr>
          <p:txBody>
            <a:bodyPr wrap="square">
              <a:spAutoFit/>
            </a:bodyPr>
            <a:lstStyle/>
            <a:p>
              <a:pPr lvl="0" algn="ctr"/>
              <a:r>
                <a:rPr lang="en-US" sz="1200" b="1" dirty="0">
                  <a:solidFill>
                    <a:srgbClr val="7030A0"/>
                  </a:solidFill>
                  <a:ea typeface="Arial" charset="0"/>
                  <a:cs typeface="Arial" charset="0"/>
                </a:rPr>
                <a:t>End user</a:t>
              </a:r>
            </a:p>
          </p:txBody>
        </p:sp>
        <p:cxnSp>
          <p:nvCxnSpPr>
            <p:cNvPr id="319" name="Straight Arrow Connector 318"/>
            <p:cNvCxnSpPr/>
            <p:nvPr/>
          </p:nvCxnSpPr>
          <p:spPr>
            <a:xfrm flipV="1">
              <a:off x="961761" y="1984786"/>
              <a:ext cx="1" cy="1282181"/>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34" name="Group 33"/>
            <p:cNvGrpSpPr/>
            <p:nvPr/>
          </p:nvGrpSpPr>
          <p:grpSpPr>
            <a:xfrm>
              <a:off x="188925" y="2067891"/>
              <a:ext cx="812144" cy="888362"/>
              <a:chOff x="188925" y="2067891"/>
              <a:chExt cx="812144" cy="888362"/>
            </a:xfrm>
          </p:grpSpPr>
          <p:sp>
            <p:nvSpPr>
              <p:cNvPr id="317" name="Vertical Scroll 316"/>
              <p:cNvSpPr/>
              <p:nvPr/>
            </p:nvSpPr>
            <p:spPr>
              <a:xfrm>
                <a:off x="635046" y="2303346"/>
                <a:ext cx="272864" cy="227827"/>
              </a:xfrm>
              <a:prstGeom prst="verticalScroll">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318" name="Rectangle 317"/>
              <p:cNvSpPr/>
              <p:nvPr/>
            </p:nvSpPr>
            <p:spPr>
              <a:xfrm>
                <a:off x="188925" y="2540755"/>
                <a:ext cx="812144" cy="415498"/>
              </a:xfrm>
              <a:prstGeom prst="rect">
                <a:avLst/>
              </a:prstGeom>
              <a:ln>
                <a:noFill/>
              </a:ln>
            </p:spPr>
            <p:txBody>
              <a:bodyPr wrap="square">
                <a:spAutoFit/>
              </a:bodyPr>
              <a:lstStyle/>
              <a:p>
                <a:pPr lvl="0" algn="r"/>
                <a:r>
                  <a:rPr lang="en-US" sz="1050" b="1" dirty="0" smtClean="0">
                    <a:solidFill>
                      <a:prstClr val="black"/>
                    </a:solidFill>
                    <a:cs typeface="Calibri"/>
                  </a:rPr>
                  <a:t>End-User Identity</a:t>
                </a:r>
                <a:endParaRPr lang="en-US" sz="1050" b="1" dirty="0">
                  <a:solidFill>
                    <a:prstClr val="black"/>
                  </a:solidFill>
                  <a:cs typeface="Calibri"/>
                </a:endParaRPr>
              </a:p>
            </p:txBody>
          </p:sp>
          <p:sp>
            <p:nvSpPr>
              <p:cNvPr id="320" name="Rectangle 319"/>
              <p:cNvSpPr/>
              <p:nvPr/>
            </p:nvSpPr>
            <p:spPr>
              <a:xfrm>
                <a:off x="314655" y="2067891"/>
                <a:ext cx="680080" cy="253916"/>
              </a:xfrm>
              <a:prstGeom prst="rect">
                <a:avLst/>
              </a:prstGeom>
              <a:ln>
                <a:noFill/>
              </a:ln>
            </p:spPr>
            <p:txBody>
              <a:bodyPr wrap="square">
                <a:spAutoFit/>
              </a:bodyPr>
              <a:lstStyle/>
              <a:p>
                <a:pPr lvl="0" algn="r"/>
                <a:r>
                  <a:rPr lang="en-US" sz="1050" i="1" dirty="0" smtClean="0">
                    <a:solidFill>
                      <a:prstClr val="black"/>
                    </a:solidFill>
                    <a:cs typeface="Calibri"/>
                  </a:rPr>
                  <a:t>issues</a:t>
                </a:r>
                <a:endParaRPr lang="en-US" sz="1050" i="1" dirty="0">
                  <a:solidFill>
                    <a:prstClr val="black"/>
                  </a:solidFill>
                  <a:cs typeface="Calibri"/>
                </a:endParaRPr>
              </a:p>
            </p:txBody>
          </p:sp>
        </p:grpSp>
      </p:grpSp>
      <p:grpSp>
        <p:nvGrpSpPr>
          <p:cNvPr id="37" name="Group 36"/>
          <p:cNvGrpSpPr/>
          <p:nvPr/>
        </p:nvGrpSpPr>
        <p:grpSpPr>
          <a:xfrm>
            <a:off x="1213705" y="1232348"/>
            <a:ext cx="4766453" cy="3764462"/>
            <a:chOff x="1213705" y="1232348"/>
            <a:chExt cx="4766453" cy="3764462"/>
          </a:xfrm>
        </p:grpSpPr>
        <p:cxnSp>
          <p:nvCxnSpPr>
            <p:cNvPr id="383" name="Straight Arrow Connector 382"/>
            <p:cNvCxnSpPr/>
            <p:nvPr/>
          </p:nvCxnSpPr>
          <p:spPr>
            <a:xfrm rot="10800000" flipV="1">
              <a:off x="1213705" y="1232348"/>
              <a:ext cx="4766453" cy="2071931"/>
            </a:xfrm>
            <a:prstGeom prst="bentConnector3">
              <a:avLst>
                <a:gd name="adj1" fmla="val 99942"/>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70" name="Vertical Scroll 169"/>
            <p:cNvSpPr/>
            <p:nvPr/>
          </p:nvSpPr>
          <p:spPr>
            <a:xfrm>
              <a:off x="3978011" y="3585761"/>
              <a:ext cx="272864" cy="227827"/>
            </a:xfrm>
            <a:prstGeom prst="verticalScroll">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nvGrpSpPr>
            <p:cNvPr id="50" name="Group 49"/>
            <p:cNvGrpSpPr/>
            <p:nvPr/>
          </p:nvGrpSpPr>
          <p:grpSpPr>
            <a:xfrm>
              <a:off x="3244465" y="1488963"/>
              <a:ext cx="955381" cy="769473"/>
              <a:chOff x="5992258" y="1420807"/>
              <a:chExt cx="743228" cy="769473"/>
            </a:xfrm>
          </p:grpSpPr>
          <p:sp>
            <p:nvSpPr>
              <p:cNvPr id="236" name="Rectangle 235"/>
              <p:cNvSpPr/>
              <p:nvPr/>
            </p:nvSpPr>
            <p:spPr>
              <a:xfrm>
                <a:off x="5992258" y="1613199"/>
                <a:ext cx="743228" cy="577081"/>
              </a:xfrm>
              <a:prstGeom prst="rect">
                <a:avLst/>
              </a:prstGeom>
              <a:ln>
                <a:noFill/>
              </a:ln>
            </p:spPr>
            <p:txBody>
              <a:bodyPr wrap="square">
                <a:spAutoFit/>
              </a:bodyPr>
              <a:lstStyle/>
              <a:p>
                <a:pPr lvl="0" algn="ctr"/>
                <a:r>
                  <a:rPr lang="en-US" sz="1050" b="1" dirty="0" smtClean="0">
                    <a:solidFill>
                      <a:prstClr val="black"/>
                    </a:solidFill>
                    <a:cs typeface="Calibri"/>
                  </a:rPr>
                  <a:t>Connection profile</a:t>
                </a:r>
                <a:endParaRPr lang="en-US" sz="1050" b="1" dirty="0">
                  <a:solidFill>
                    <a:prstClr val="black"/>
                  </a:solidFill>
                  <a:cs typeface="Calibri"/>
                </a:endParaRPr>
              </a:p>
            </p:txBody>
          </p:sp>
          <p:grpSp>
            <p:nvGrpSpPr>
              <p:cNvPr id="42" name="Group 41"/>
              <p:cNvGrpSpPr/>
              <p:nvPr/>
            </p:nvGrpSpPr>
            <p:grpSpPr>
              <a:xfrm>
                <a:off x="6221493" y="1420807"/>
                <a:ext cx="354409" cy="194396"/>
                <a:chOff x="6304604" y="1420807"/>
                <a:chExt cx="354409" cy="194396"/>
              </a:xfrm>
            </p:grpSpPr>
            <p:sp>
              <p:nvSpPr>
                <p:cNvPr id="238" name="Snip Single Corner Rectangle 237"/>
                <p:cNvSpPr/>
                <p:nvPr/>
              </p:nvSpPr>
              <p:spPr>
                <a:xfrm>
                  <a:off x="6304604" y="1444906"/>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cxnSp>
              <p:nvCxnSpPr>
                <p:cNvPr id="31" name="Elbow Connector 30"/>
                <p:cNvCxnSpPr/>
                <p:nvPr/>
              </p:nvCxnSpPr>
              <p:spPr>
                <a:xfrm flipV="1">
                  <a:off x="6363872" y="1420807"/>
                  <a:ext cx="295141" cy="118384"/>
                </a:xfrm>
                <a:prstGeom prst="bentConnector3">
                  <a:avLst/>
                </a:prstGeom>
                <a:ln w="12700">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grpSp>
        </p:grpSp>
        <p:grpSp>
          <p:nvGrpSpPr>
            <p:cNvPr id="254" name="Group 253"/>
            <p:cNvGrpSpPr/>
            <p:nvPr/>
          </p:nvGrpSpPr>
          <p:grpSpPr>
            <a:xfrm>
              <a:off x="4317040" y="3656909"/>
              <a:ext cx="259215" cy="98678"/>
              <a:chOff x="4326064" y="2416756"/>
              <a:chExt cx="201653" cy="98678"/>
            </a:xfrm>
          </p:grpSpPr>
          <p:sp>
            <p:nvSpPr>
              <p:cNvPr id="255" name="Snip Single Corner Rectangle 254"/>
              <p:cNvSpPr/>
              <p:nvPr/>
            </p:nvSpPr>
            <p:spPr>
              <a:xfrm>
                <a:off x="4326064" y="2428989"/>
                <a:ext cx="78300" cy="86445"/>
              </a:xfrm>
              <a:prstGeom prst="snip1Rect">
                <a:avLst/>
              </a:prstGeom>
              <a:ln w="12700">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cxnSp>
            <p:nvCxnSpPr>
              <p:cNvPr id="256" name="Elbow Connector 255"/>
              <p:cNvCxnSpPr/>
              <p:nvPr/>
            </p:nvCxnSpPr>
            <p:spPr>
              <a:xfrm flipV="1">
                <a:off x="4359787" y="2416756"/>
                <a:ext cx="167930" cy="60093"/>
              </a:xfrm>
              <a:prstGeom prst="bentConnector3">
                <a:avLst/>
              </a:prstGeom>
              <a:ln w="12700">
                <a:solidFill>
                  <a:schemeClr val="tx2"/>
                </a:solidFill>
                <a:tailEnd type="triangle" w="sm" len="sm"/>
              </a:ln>
              <a:effectLst/>
            </p:spPr>
            <p:style>
              <a:lnRef idx="2">
                <a:schemeClr val="accent1"/>
              </a:lnRef>
              <a:fillRef idx="0">
                <a:schemeClr val="accent1"/>
              </a:fillRef>
              <a:effectRef idx="1">
                <a:schemeClr val="accent1"/>
              </a:effectRef>
              <a:fontRef idx="minor">
                <a:schemeClr val="tx1"/>
              </a:fontRef>
            </p:style>
          </p:cxnSp>
        </p:grpSp>
        <p:cxnSp>
          <p:nvCxnSpPr>
            <p:cNvPr id="259" name="Straight Arrow Connector 258"/>
            <p:cNvCxnSpPr/>
            <p:nvPr/>
          </p:nvCxnSpPr>
          <p:spPr>
            <a:xfrm flipH="1" flipV="1">
              <a:off x="4114757" y="1661175"/>
              <a:ext cx="1743908" cy="4194"/>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260" name="Rectangle 259"/>
            <p:cNvSpPr/>
            <p:nvPr/>
          </p:nvSpPr>
          <p:spPr>
            <a:xfrm>
              <a:off x="4357805" y="1665369"/>
              <a:ext cx="836008" cy="253916"/>
            </a:xfrm>
            <a:prstGeom prst="rect">
              <a:avLst/>
            </a:prstGeom>
            <a:ln>
              <a:noFill/>
            </a:ln>
          </p:spPr>
          <p:txBody>
            <a:bodyPr wrap="square">
              <a:spAutoFit/>
            </a:bodyPr>
            <a:lstStyle/>
            <a:p>
              <a:pPr lvl="0"/>
              <a:r>
                <a:rPr lang="en-US" sz="1050" i="1" dirty="0" smtClean="0">
                  <a:solidFill>
                    <a:prstClr val="black"/>
                  </a:solidFill>
                  <a:cs typeface="Calibri"/>
                </a:rPr>
                <a:t>creates</a:t>
              </a:r>
              <a:endParaRPr lang="en-US" sz="1050" i="1" dirty="0">
                <a:solidFill>
                  <a:prstClr val="black"/>
                </a:solidFill>
                <a:cs typeface="Calibri"/>
              </a:endParaRPr>
            </a:p>
          </p:txBody>
        </p:sp>
        <p:cxnSp>
          <p:nvCxnSpPr>
            <p:cNvPr id="261" name="Straight Arrow Connector 260"/>
            <p:cNvCxnSpPr/>
            <p:nvPr/>
          </p:nvCxnSpPr>
          <p:spPr>
            <a:xfrm>
              <a:off x="3716033" y="2110773"/>
              <a:ext cx="1337674" cy="784427"/>
            </a:xfrm>
            <a:prstGeom prst="bentConnector3">
              <a:avLst>
                <a:gd name="adj1" fmla="val 240"/>
              </a:avLst>
            </a:prstGeom>
            <a:ln w="6350">
              <a:solidFill>
                <a:schemeClr val="tx2">
                  <a:lumMod val="50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sp>
          <p:nvSpPr>
            <p:cNvPr id="262" name="Rectangle 261"/>
            <p:cNvSpPr/>
            <p:nvPr/>
          </p:nvSpPr>
          <p:spPr>
            <a:xfrm>
              <a:off x="3064414" y="2278770"/>
              <a:ext cx="778892" cy="415498"/>
            </a:xfrm>
            <a:prstGeom prst="rect">
              <a:avLst/>
            </a:prstGeom>
            <a:ln>
              <a:noFill/>
            </a:ln>
          </p:spPr>
          <p:txBody>
            <a:bodyPr wrap="square">
              <a:spAutoFit/>
            </a:bodyPr>
            <a:lstStyle/>
            <a:p>
              <a:pPr lvl="0"/>
              <a:r>
                <a:rPr lang="en-US" sz="1050" i="1" dirty="0" smtClean="0">
                  <a:solidFill>
                    <a:prstClr val="black"/>
                  </a:solidFill>
                  <a:cs typeface="Calibri"/>
                </a:rPr>
                <a:t>refers to</a:t>
              </a:r>
              <a:endParaRPr lang="en-US" sz="1050" i="1" dirty="0">
                <a:solidFill>
                  <a:prstClr val="black"/>
                </a:solidFill>
                <a:cs typeface="Calibri"/>
              </a:endParaRPr>
            </a:p>
          </p:txBody>
        </p:sp>
        <p:grpSp>
          <p:nvGrpSpPr>
            <p:cNvPr id="33" name="Group 32"/>
            <p:cNvGrpSpPr/>
            <p:nvPr/>
          </p:nvGrpSpPr>
          <p:grpSpPr>
            <a:xfrm>
              <a:off x="1258795" y="1869843"/>
              <a:ext cx="923454" cy="1210807"/>
              <a:chOff x="1258795" y="1869843"/>
              <a:chExt cx="923454" cy="1210807"/>
            </a:xfrm>
          </p:grpSpPr>
          <p:sp>
            <p:nvSpPr>
              <p:cNvPr id="380" name="Vertical Scroll 379"/>
              <p:cNvSpPr/>
              <p:nvPr/>
            </p:nvSpPr>
            <p:spPr>
              <a:xfrm>
                <a:off x="1351248" y="2118356"/>
                <a:ext cx="272864" cy="227827"/>
              </a:xfrm>
              <a:prstGeom prst="verticalScroll">
                <a:avLst/>
              </a:prstGeom>
              <a:ln>
                <a:solidFill>
                  <a:schemeClr val="tx2"/>
                </a:solidFill>
              </a:ln>
            </p:spPr>
            <p:txBody>
              <a:bodyPr wrap="square" lIns="0" tIns="0" rIns="0" bIns="0" rtlCol="0" anchor="ctr">
                <a:noAutofit/>
              </a:bodyPr>
              <a:lstStyle/>
              <a:p>
                <a:endParaRPr lang="en-US" dirty="0" err="1">
                  <a:solidFill>
                    <a:srgbClr val="FFFFFF"/>
                  </a:solidFill>
                  <a:latin typeface="Arial" charset="0"/>
                  <a:cs typeface="Arial" charset="0"/>
                </a:endParaRPr>
              </a:p>
            </p:txBody>
          </p:sp>
          <p:sp>
            <p:nvSpPr>
              <p:cNvPr id="381" name="Rectangle 380"/>
              <p:cNvSpPr/>
              <p:nvPr/>
            </p:nvSpPr>
            <p:spPr>
              <a:xfrm>
                <a:off x="1258795" y="2341986"/>
                <a:ext cx="923454" cy="738664"/>
              </a:xfrm>
              <a:prstGeom prst="rect">
                <a:avLst/>
              </a:prstGeom>
              <a:ln>
                <a:noFill/>
              </a:ln>
            </p:spPr>
            <p:txBody>
              <a:bodyPr wrap="square">
                <a:spAutoFit/>
              </a:bodyPr>
              <a:lstStyle/>
              <a:p>
                <a:pPr lvl="0"/>
                <a:r>
                  <a:rPr lang="en-US" sz="1050" b="1" dirty="0" smtClean="0">
                    <a:solidFill>
                      <a:prstClr val="black"/>
                    </a:solidFill>
                    <a:cs typeface="Calibri"/>
                  </a:rPr>
                  <a:t>Business Service Consumer Identity</a:t>
                </a:r>
                <a:endParaRPr lang="en-US" sz="1050" b="1" dirty="0">
                  <a:solidFill>
                    <a:prstClr val="black"/>
                  </a:solidFill>
                  <a:cs typeface="Calibri"/>
                </a:endParaRPr>
              </a:p>
            </p:txBody>
          </p:sp>
          <p:sp>
            <p:nvSpPr>
              <p:cNvPr id="386" name="Rectangle 385"/>
              <p:cNvSpPr/>
              <p:nvPr/>
            </p:nvSpPr>
            <p:spPr>
              <a:xfrm>
                <a:off x="1290653" y="1869843"/>
                <a:ext cx="585706" cy="253916"/>
              </a:xfrm>
              <a:prstGeom prst="rect">
                <a:avLst/>
              </a:prstGeom>
              <a:ln>
                <a:noFill/>
              </a:ln>
            </p:spPr>
            <p:txBody>
              <a:bodyPr wrap="square">
                <a:spAutoFit/>
              </a:bodyPr>
              <a:lstStyle/>
              <a:p>
                <a:pPr lvl="0"/>
                <a:r>
                  <a:rPr lang="en-US" sz="1050" i="1" dirty="0" smtClean="0">
                    <a:solidFill>
                      <a:prstClr val="black"/>
                    </a:solidFill>
                    <a:cs typeface="Calibri"/>
                  </a:rPr>
                  <a:t>issues</a:t>
                </a:r>
                <a:endParaRPr lang="en-US" sz="1050" i="1" dirty="0">
                  <a:solidFill>
                    <a:prstClr val="black"/>
                  </a:solidFill>
                  <a:cs typeface="Calibri"/>
                </a:endParaRPr>
              </a:p>
            </p:txBody>
          </p:sp>
        </p:grpSp>
        <p:sp>
          <p:nvSpPr>
            <p:cNvPr id="2" name="Rounded Rectangle 1"/>
            <p:cNvSpPr/>
            <p:nvPr/>
          </p:nvSpPr>
          <p:spPr>
            <a:xfrm>
              <a:off x="3888397" y="3529619"/>
              <a:ext cx="747070" cy="359640"/>
            </a:xfrm>
            <a:prstGeom prst="roundRect">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a:solidFill>
                  <a:prstClr val="white"/>
                </a:solidFill>
                <a:latin typeface="Arial" charset="0"/>
                <a:ea typeface="Arial" charset="0"/>
                <a:cs typeface="Arial" charset="0"/>
              </a:endParaRPr>
            </a:p>
          </p:txBody>
        </p:sp>
        <p:sp>
          <p:nvSpPr>
            <p:cNvPr id="296" name="Rectangle 295"/>
            <p:cNvSpPr/>
            <p:nvPr/>
          </p:nvSpPr>
          <p:spPr>
            <a:xfrm>
              <a:off x="3776823" y="3859513"/>
              <a:ext cx="955381" cy="577081"/>
            </a:xfrm>
            <a:prstGeom prst="rect">
              <a:avLst/>
            </a:prstGeom>
            <a:ln>
              <a:noFill/>
            </a:ln>
          </p:spPr>
          <p:txBody>
            <a:bodyPr wrap="square">
              <a:spAutoFit/>
            </a:bodyPr>
            <a:lstStyle/>
            <a:p>
              <a:pPr lvl="0" algn="ctr"/>
              <a:r>
                <a:rPr lang="en-US" sz="1050" b="1" dirty="0" smtClean="0">
                  <a:solidFill>
                    <a:prstClr val="black"/>
                  </a:solidFill>
                  <a:cs typeface="Calibri"/>
                </a:rPr>
                <a:t>Business Network </a:t>
              </a:r>
              <a:r>
                <a:rPr lang="en-US" sz="1050" b="1" dirty="0" smtClean="0">
                  <a:solidFill>
                    <a:prstClr val="black"/>
                  </a:solidFill>
                  <a:cs typeface="Calibri"/>
                </a:rPr>
                <a:t>Card</a:t>
              </a:r>
            </a:p>
          </p:txBody>
        </p:sp>
        <p:sp>
          <p:nvSpPr>
            <p:cNvPr id="21" name="Rectangle 20"/>
            <p:cNvSpPr/>
            <p:nvPr/>
          </p:nvSpPr>
          <p:spPr>
            <a:xfrm>
              <a:off x="3733185" y="4396646"/>
              <a:ext cx="1503086" cy="600164"/>
            </a:xfrm>
            <a:prstGeom prst="rect">
              <a:avLst/>
            </a:prstGeom>
          </p:spPr>
          <p:txBody>
            <a:bodyPr wrap="square">
              <a:spAutoFit/>
            </a:bodyPr>
            <a:lstStyle/>
            <a:p>
              <a:pPr lvl="0" algn="ctr"/>
              <a:r>
                <a:rPr lang="en-US" sz="1100">
                  <a:solidFill>
                    <a:prstClr val="black"/>
                  </a:solidFill>
                  <a:cs typeface="Calibri"/>
                </a:rPr>
                <a:t>(Connection profile + Business Service Consumer Identity)</a:t>
              </a:r>
              <a:endParaRPr lang="en-US" sz="1100" dirty="0">
                <a:solidFill>
                  <a:prstClr val="black"/>
                </a:solidFill>
                <a:cs typeface="Calibri"/>
              </a:endParaRPr>
            </a:p>
          </p:txBody>
        </p:sp>
      </p:grpSp>
      <p:grpSp>
        <p:nvGrpSpPr>
          <p:cNvPr id="27" name="Group 26"/>
          <p:cNvGrpSpPr/>
          <p:nvPr/>
        </p:nvGrpSpPr>
        <p:grpSpPr>
          <a:xfrm>
            <a:off x="4853564" y="567096"/>
            <a:ext cx="4117701" cy="4015475"/>
            <a:chOff x="4853564" y="567096"/>
            <a:chExt cx="4117701" cy="4015475"/>
          </a:xfrm>
        </p:grpSpPr>
        <p:cxnSp>
          <p:nvCxnSpPr>
            <p:cNvPr id="58" name="Straight Arrow Connector 57"/>
            <p:cNvCxnSpPr/>
            <p:nvPr/>
          </p:nvCxnSpPr>
          <p:spPr>
            <a:xfrm>
              <a:off x="6214365" y="1778650"/>
              <a:ext cx="4223" cy="1097222"/>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23" name="Group 22"/>
            <p:cNvGrpSpPr/>
            <p:nvPr/>
          </p:nvGrpSpPr>
          <p:grpSpPr>
            <a:xfrm>
              <a:off x="6101011" y="2102883"/>
              <a:ext cx="1087144" cy="658645"/>
              <a:chOff x="6101011" y="2102883"/>
              <a:chExt cx="1087144" cy="658645"/>
            </a:xfrm>
          </p:grpSpPr>
          <p:sp>
            <p:nvSpPr>
              <p:cNvPr id="59" name="Rectangle 58"/>
              <p:cNvSpPr/>
              <p:nvPr/>
            </p:nvSpPr>
            <p:spPr>
              <a:xfrm>
                <a:off x="6101011" y="2184447"/>
                <a:ext cx="1087144" cy="577081"/>
              </a:xfrm>
              <a:prstGeom prst="rect">
                <a:avLst/>
              </a:prstGeom>
              <a:ln>
                <a:noFill/>
              </a:ln>
            </p:spPr>
            <p:txBody>
              <a:bodyPr wrap="square">
                <a:spAutoFit/>
              </a:bodyPr>
              <a:lstStyle/>
              <a:p>
                <a:pPr lvl="0" algn="ctr"/>
                <a:r>
                  <a:rPr lang="en-US" sz="1050" i="1" dirty="0">
                    <a:solidFill>
                      <a:prstClr val="black"/>
                    </a:solidFill>
                    <a:cs typeface="Calibri"/>
                  </a:rPr>
                  <a:t>c</a:t>
                </a:r>
                <a:r>
                  <a:rPr lang="en-US" sz="1050" i="1" dirty="0" smtClean="0">
                    <a:solidFill>
                      <a:prstClr val="black"/>
                    </a:solidFill>
                    <a:cs typeface="Calibri"/>
                  </a:rPr>
                  <a:t>ustomizes and deploys</a:t>
                </a:r>
                <a:endParaRPr lang="en-US" sz="1050" i="1" dirty="0">
                  <a:solidFill>
                    <a:prstClr val="black"/>
                  </a:solidFill>
                  <a:cs typeface="Calibri"/>
                </a:endParaRPr>
              </a:p>
            </p:txBody>
          </p:sp>
          <p:sp>
            <p:nvSpPr>
              <p:cNvPr id="5" name="Cube 4"/>
              <p:cNvSpPr/>
              <p:nvPr/>
            </p:nvSpPr>
            <p:spPr>
              <a:xfrm>
                <a:off x="6562698" y="2596326"/>
                <a:ext cx="151765" cy="92761"/>
              </a:xfrm>
              <a:prstGeom prst="cube">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nvGrpSpPr>
              <p:cNvPr id="242" name="Group 241"/>
              <p:cNvGrpSpPr/>
              <p:nvPr/>
            </p:nvGrpSpPr>
            <p:grpSpPr>
              <a:xfrm>
                <a:off x="6458325" y="2110771"/>
                <a:ext cx="100651" cy="86445"/>
                <a:chOff x="7408149" y="1395864"/>
                <a:chExt cx="137614" cy="170297"/>
              </a:xfrm>
            </p:grpSpPr>
            <p:sp>
              <p:nvSpPr>
                <p:cNvPr id="243" name="Snip Single Corner Rectangle 242"/>
                <p:cNvSpPr/>
                <p:nvPr/>
              </p:nvSpPr>
              <p:spPr>
                <a:xfrm>
                  <a:off x="7408149" y="1395864"/>
                  <a:ext cx="137614" cy="170297"/>
                </a:xfrm>
                <a:prstGeom prst="snip1Rect">
                  <a:avLst/>
                </a:prstGeom>
                <a:ln w="6350">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cxnSp>
              <p:nvCxnSpPr>
                <p:cNvPr id="244" name="Straight Connector 243"/>
                <p:cNvCxnSpPr/>
                <p:nvPr/>
              </p:nvCxnSpPr>
              <p:spPr>
                <a:xfrm>
                  <a:off x="7437419" y="1441511"/>
                  <a:ext cx="79073" cy="0"/>
                </a:xfrm>
                <a:prstGeom prst="line">
                  <a:avLst/>
                </a:prstGeom>
                <a:ln w="635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5" name="Straight Connector 244"/>
                <p:cNvCxnSpPr/>
                <p:nvPr/>
              </p:nvCxnSpPr>
              <p:spPr>
                <a:xfrm>
                  <a:off x="7437419" y="1474723"/>
                  <a:ext cx="79073" cy="0"/>
                </a:xfrm>
                <a:prstGeom prst="line">
                  <a:avLst/>
                </a:prstGeom>
                <a:ln w="635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6" name="Straight Connector 245"/>
                <p:cNvCxnSpPr/>
                <p:nvPr/>
              </p:nvCxnSpPr>
              <p:spPr>
                <a:xfrm>
                  <a:off x="7437419" y="1505011"/>
                  <a:ext cx="79073" cy="0"/>
                </a:xfrm>
                <a:prstGeom prst="line">
                  <a:avLst/>
                </a:prstGeom>
                <a:ln w="6350">
                  <a:solidFill>
                    <a:schemeClr val="tx2"/>
                  </a:solidFill>
                </a:ln>
                <a:effectLst/>
              </p:spPr>
              <p:style>
                <a:lnRef idx="2">
                  <a:schemeClr val="accent1"/>
                </a:lnRef>
                <a:fillRef idx="0">
                  <a:schemeClr val="accent1"/>
                </a:fillRef>
                <a:effectRef idx="1">
                  <a:schemeClr val="accent1"/>
                </a:effectRef>
                <a:fontRef idx="minor">
                  <a:schemeClr val="tx1"/>
                </a:fontRef>
              </p:style>
            </p:cxnSp>
          </p:grpSp>
          <p:grpSp>
            <p:nvGrpSpPr>
              <p:cNvPr id="44" name="Group 43"/>
              <p:cNvGrpSpPr/>
              <p:nvPr/>
            </p:nvGrpSpPr>
            <p:grpSpPr>
              <a:xfrm>
                <a:off x="6624127" y="2102883"/>
                <a:ext cx="259215" cy="98678"/>
                <a:chOff x="4326064" y="2416756"/>
                <a:chExt cx="201653" cy="98678"/>
              </a:xfrm>
            </p:grpSpPr>
            <p:sp>
              <p:nvSpPr>
                <p:cNvPr id="248" name="Snip Single Corner Rectangle 247"/>
                <p:cNvSpPr/>
                <p:nvPr/>
              </p:nvSpPr>
              <p:spPr>
                <a:xfrm>
                  <a:off x="4326064" y="2428989"/>
                  <a:ext cx="78300" cy="86445"/>
                </a:xfrm>
                <a:prstGeom prst="snip1Rect">
                  <a:avLst/>
                </a:prstGeom>
                <a:ln w="6350">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cxnSp>
              <p:nvCxnSpPr>
                <p:cNvPr id="249" name="Elbow Connector 248"/>
                <p:cNvCxnSpPr/>
                <p:nvPr/>
              </p:nvCxnSpPr>
              <p:spPr>
                <a:xfrm flipV="1">
                  <a:off x="4359787" y="2416756"/>
                  <a:ext cx="167930" cy="60093"/>
                </a:xfrm>
                <a:prstGeom prst="bentConnector3">
                  <a:avLst/>
                </a:prstGeom>
                <a:ln w="6350">
                  <a:solidFill>
                    <a:schemeClr val="tx2"/>
                  </a:solidFill>
                  <a:tailEnd type="triangle" w="sm" len="sm"/>
                </a:ln>
                <a:effectLst/>
              </p:spPr>
              <p:style>
                <a:lnRef idx="2">
                  <a:schemeClr val="accent1"/>
                </a:lnRef>
                <a:fillRef idx="0">
                  <a:schemeClr val="accent1"/>
                </a:fillRef>
                <a:effectRef idx="1">
                  <a:schemeClr val="accent1"/>
                </a:effectRef>
                <a:fontRef idx="minor">
                  <a:schemeClr val="tx1"/>
                </a:fontRef>
              </p:style>
            </p:cxnSp>
          </p:grpSp>
        </p:grpSp>
        <p:grpSp>
          <p:nvGrpSpPr>
            <p:cNvPr id="26" name="Group 25"/>
            <p:cNvGrpSpPr/>
            <p:nvPr/>
          </p:nvGrpSpPr>
          <p:grpSpPr>
            <a:xfrm>
              <a:off x="4853564" y="2880066"/>
              <a:ext cx="4117701" cy="1702505"/>
              <a:chOff x="4853564" y="2880066"/>
              <a:chExt cx="4117701" cy="1702505"/>
            </a:xfrm>
          </p:grpSpPr>
          <p:sp>
            <p:nvSpPr>
              <p:cNvPr id="150" name="Rounded Rectangle 149"/>
              <p:cNvSpPr/>
              <p:nvPr/>
            </p:nvSpPr>
            <p:spPr>
              <a:xfrm>
                <a:off x="4869599" y="2880066"/>
                <a:ext cx="4037552" cy="1257849"/>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Rectangle 225"/>
              <p:cNvSpPr/>
              <p:nvPr/>
            </p:nvSpPr>
            <p:spPr>
              <a:xfrm>
                <a:off x="7533685" y="4167073"/>
                <a:ext cx="1437580" cy="415498"/>
              </a:xfrm>
              <a:prstGeom prst="rect">
                <a:avLst/>
              </a:prstGeom>
              <a:ln>
                <a:noFill/>
              </a:ln>
            </p:spPr>
            <p:txBody>
              <a:bodyPr wrap="square">
                <a:spAutoFit/>
              </a:bodyPr>
              <a:lstStyle/>
              <a:p>
                <a:pPr lvl="0" algn="r"/>
                <a:r>
                  <a:rPr lang="en-US" sz="1050" b="1" dirty="0" smtClean="0">
                    <a:solidFill>
                      <a:prstClr val="black"/>
                    </a:solidFill>
                    <a:cs typeface="Calibri"/>
                  </a:rPr>
                  <a:t>Hyperledger Fabric </a:t>
                </a:r>
                <a:r>
                  <a:rPr lang="en-US" sz="1050" dirty="0" smtClean="0">
                    <a:solidFill>
                      <a:prstClr val="black"/>
                    </a:solidFill>
                    <a:cs typeface="Calibri"/>
                  </a:rPr>
                  <a:t>Peer</a:t>
                </a:r>
                <a:endParaRPr lang="en-US" sz="1050" dirty="0">
                  <a:solidFill>
                    <a:prstClr val="black"/>
                  </a:solidFill>
                  <a:cs typeface="Calibri"/>
                </a:endParaRPr>
              </a:p>
            </p:txBody>
          </p:sp>
          <p:sp>
            <p:nvSpPr>
              <p:cNvPr id="250" name="Rounded Rectangle 249"/>
              <p:cNvSpPr/>
              <p:nvPr/>
            </p:nvSpPr>
            <p:spPr>
              <a:xfrm>
                <a:off x="5039648" y="2998810"/>
                <a:ext cx="1094748" cy="809462"/>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51" name="Rectangle 250"/>
              <p:cNvSpPr/>
              <p:nvPr/>
            </p:nvSpPr>
            <p:spPr>
              <a:xfrm>
                <a:off x="4853564" y="3839306"/>
                <a:ext cx="1432809" cy="253916"/>
              </a:xfrm>
              <a:prstGeom prst="rect">
                <a:avLst/>
              </a:prstGeom>
              <a:ln>
                <a:noFill/>
              </a:ln>
            </p:spPr>
            <p:txBody>
              <a:bodyPr wrap="square">
                <a:spAutoFit/>
              </a:bodyPr>
              <a:lstStyle/>
              <a:p>
                <a:pPr lvl="0" algn="ctr"/>
                <a:r>
                  <a:rPr lang="en-US" sz="1050" dirty="0" smtClean="0">
                    <a:solidFill>
                      <a:prstClr val="black"/>
                    </a:solidFill>
                    <a:cs typeface="Calibri"/>
                  </a:rPr>
                  <a:t>Chaincode container</a:t>
                </a:r>
                <a:endParaRPr lang="en-US" sz="1050" dirty="0">
                  <a:solidFill>
                    <a:prstClr val="black"/>
                  </a:solidFill>
                  <a:cs typeface="Calibri"/>
                </a:endParaRPr>
              </a:p>
            </p:txBody>
          </p:sp>
          <p:sp>
            <p:nvSpPr>
              <p:cNvPr id="252" name="Cube 251"/>
              <p:cNvSpPr/>
              <p:nvPr/>
            </p:nvSpPr>
            <p:spPr>
              <a:xfrm>
                <a:off x="5400380" y="3262735"/>
                <a:ext cx="362315" cy="281256"/>
              </a:xfrm>
              <a:prstGeom prst="cube">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276" name="Rounded Rectangle 275"/>
              <p:cNvSpPr/>
              <p:nvPr/>
            </p:nvSpPr>
            <p:spPr>
              <a:xfrm>
                <a:off x="6293476" y="2946921"/>
                <a:ext cx="2504661" cy="969838"/>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77" name="Rectangle 276"/>
              <p:cNvSpPr/>
              <p:nvPr/>
            </p:nvSpPr>
            <p:spPr>
              <a:xfrm>
                <a:off x="6772729" y="3890272"/>
                <a:ext cx="955381" cy="253916"/>
              </a:xfrm>
              <a:prstGeom prst="rect">
                <a:avLst/>
              </a:prstGeom>
              <a:ln>
                <a:noFill/>
              </a:ln>
            </p:spPr>
            <p:txBody>
              <a:bodyPr wrap="square">
                <a:spAutoFit/>
              </a:bodyPr>
              <a:lstStyle/>
              <a:p>
                <a:pPr lvl="0" algn="ctr"/>
                <a:r>
                  <a:rPr lang="en-US" sz="1050" dirty="0" smtClean="0">
                    <a:solidFill>
                      <a:prstClr val="black"/>
                    </a:solidFill>
                    <a:cs typeface="Calibri"/>
                  </a:rPr>
                  <a:t>Ledger</a:t>
                </a:r>
                <a:endParaRPr lang="en-US" sz="1050" dirty="0">
                  <a:solidFill>
                    <a:prstClr val="black"/>
                  </a:solidFill>
                  <a:cs typeface="Calibri"/>
                </a:endParaRPr>
              </a:p>
            </p:txBody>
          </p:sp>
          <p:grpSp>
            <p:nvGrpSpPr>
              <p:cNvPr id="268" name="Group 267"/>
              <p:cNvGrpSpPr/>
              <p:nvPr/>
            </p:nvGrpSpPr>
            <p:grpSpPr>
              <a:xfrm>
                <a:off x="7133860" y="3622472"/>
                <a:ext cx="636978" cy="281774"/>
                <a:chOff x="2162299" y="1145649"/>
                <a:chExt cx="940308" cy="591236"/>
              </a:xfrm>
            </p:grpSpPr>
            <p:grpSp>
              <p:nvGrpSpPr>
                <p:cNvPr id="269" name="Group 268"/>
                <p:cNvGrpSpPr/>
                <p:nvPr/>
              </p:nvGrpSpPr>
              <p:grpSpPr>
                <a:xfrm>
                  <a:off x="2536028" y="1284827"/>
                  <a:ext cx="566579" cy="452058"/>
                  <a:chOff x="2232438" y="1310747"/>
                  <a:chExt cx="566579" cy="452058"/>
                </a:xfrm>
              </p:grpSpPr>
              <p:sp>
                <p:nvSpPr>
                  <p:cNvPr id="272" name="Double Wave 271"/>
                  <p:cNvSpPr/>
                  <p:nvPr/>
                </p:nvSpPr>
                <p:spPr>
                  <a:xfrm>
                    <a:off x="2232438" y="1371928"/>
                    <a:ext cx="511977" cy="349732"/>
                  </a:xfrm>
                  <a:prstGeom prst="doubleWave">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a:solidFill>
                        <a:prstClr val="black"/>
                      </a:solidFill>
                      <a:cs typeface="Calibri"/>
                    </a:endParaRPr>
                  </a:p>
                </p:txBody>
              </p:sp>
              <p:sp>
                <p:nvSpPr>
                  <p:cNvPr id="273" name="Multidocument 272"/>
                  <p:cNvSpPr/>
                  <p:nvPr/>
                </p:nvSpPr>
                <p:spPr>
                  <a:xfrm>
                    <a:off x="2395025" y="1449801"/>
                    <a:ext cx="90970" cy="154086"/>
                  </a:xfrm>
                  <a:prstGeom prst="flowChartMultidocumen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solidFill>
                        <a:prstClr val="white"/>
                      </a:solidFill>
                      <a:cs typeface="Calibri"/>
                    </a:endParaRPr>
                  </a:p>
                </p:txBody>
              </p:sp>
              <p:sp>
                <p:nvSpPr>
                  <p:cNvPr id="274" name="Multidocument 273"/>
                  <p:cNvSpPr/>
                  <p:nvPr/>
                </p:nvSpPr>
                <p:spPr>
                  <a:xfrm>
                    <a:off x="2270866" y="1449801"/>
                    <a:ext cx="90970" cy="154086"/>
                  </a:xfrm>
                  <a:prstGeom prst="flowChartMultidocumen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solidFill>
                        <a:prstClr val="white"/>
                      </a:solidFill>
                      <a:cs typeface="Calibri"/>
                    </a:endParaRPr>
                  </a:p>
                </p:txBody>
              </p:sp>
              <p:sp>
                <p:nvSpPr>
                  <p:cNvPr id="275" name="TextBox 274"/>
                  <p:cNvSpPr txBox="1"/>
                  <p:nvPr/>
                </p:nvSpPr>
                <p:spPr>
                  <a:xfrm>
                    <a:off x="2448932" y="1310747"/>
                    <a:ext cx="350085" cy="452058"/>
                  </a:xfrm>
                  <a:prstGeom prst="rect">
                    <a:avLst/>
                  </a:prstGeom>
                  <a:noFill/>
                  <a:ln>
                    <a:noFill/>
                  </a:ln>
                  <a:effectLst/>
                </p:spPr>
                <p:txBody>
                  <a:bodyPr wrap="square" rtlCol="0">
                    <a:spAutoFit/>
                  </a:bodyPr>
                  <a:lstStyle/>
                  <a:p>
                    <a:r>
                      <a:rPr lang="en-US" sz="800" dirty="0">
                        <a:solidFill>
                          <a:prstClr val="black"/>
                        </a:solidFill>
                        <a:cs typeface="Calibri"/>
                      </a:rPr>
                      <a:t>…</a:t>
                    </a:r>
                  </a:p>
                </p:txBody>
              </p:sp>
            </p:grpSp>
            <p:cxnSp>
              <p:nvCxnSpPr>
                <p:cNvPr id="270" name="Elbow Connector 269"/>
                <p:cNvCxnSpPr/>
                <p:nvPr/>
              </p:nvCxnSpPr>
              <p:spPr>
                <a:xfrm rot="10800000">
                  <a:off x="2343692" y="1371928"/>
                  <a:ext cx="192336" cy="148946"/>
                </a:xfrm>
                <a:prstGeom prst="bentConnector2">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271" name="Magnetic Disk 270"/>
                <p:cNvSpPr/>
                <p:nvPr/>
              </p:nvSpPr>
              <p:spPr>
                <a:xfrm>
                  <a:off x="2162299" y="1145649"/>
                  <a:ext cx="362785" cy="226279"/>
                </a:xfrm>
                <a:prstGeom prst="flowChartMagneticDisk">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a:solidFill>
                      <a:prstClr val="black"/>
                    </a:solidFill>
                    <a:cs typeface="Calibri"/>
                  </a:endParaRPr>
                </a:p>
              </p:txBody>
            </p:sp>
          </p:grpSp>
          <p:grpSp>
            <p:nvGrpSpPr>
              <p:cNvPr id="106" name="Group 105"/>
              <p:cNvGrpSpPr/>
              <p:nvPr/>
            </p:nvGrpSpPr>
            <p:grpSpPr>
              <a:xfrm>
                <a:off x="6329951" y="2990614"/>
                <a:ext cx="636883" cy="734264"/>
                <a:chOff x="7221915" y="3450781"/>
                <a:chExt cx="495456" cy="734264"/>
              </a:xfrm>
            </p:grpSpPr>
            <p:grpSp>
              <p:nvGrpSpPr>
                <p:cNvPr id="278" name="Group 277"/>
                <p:cNvGrpSpPr/>
                <p:nvPr/>
              </p:nvGrpSpPr>
              <p:grpSpPr>
                <a:xfrm>
                  <a:off x="7363971" y="3450781"/>
                  <a:ext cx="207724" cy="259474"/>
                  <a:chOff x="6913244" y="1783368"/>
                  <a:chExt cx="600099" cy="689130"/>
                </a:xfrm>
              </p:grpSpPr>
              <p:sp>
                <p:nvSpPr>
                  <p:cNvPr id="279" name="Rectangle 278"/>
                  <p:cNvSpPr/>
                  <p:nvPr/>
                </p:nvSpPr>
                <p:spPr>
                  <a:xfrm>
                    <a:off x="6913244" y="1783368"/>
                    <a:ext cx="600099" cy="689130"/>
                  </a:xfrm>
                  <a:prstGeom prst="rect">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280" name="Straight Connector 279"/>
                  <p:cNvCxnSpPr/>
                  <p:nvPr/>
                </p:nvCxnSpPr>
                <p:spPr>
                  <a:xfrm>
                    <a:off x="7010087" y="195623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1" name="Straight Connector 280"/>
                  <p:cNvCxnSpPr/>
                  <p:nvPr/>
                </p:nvCxnSpPr>
                <p:spPr>
                  <a:xfrm flipV="1">
                    <a:off x="7010087"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2" name="Straight Connector 281"/>
                  <p:cNvCxnSpPr/>
                  <p:nvPr/>
                </p:nvCxnSpPr>
                <p:spPr>
                  <a:xfrm flipV="1">
                    <a:off x="7053041"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3" name="Straight Connector 282"/>
                  <p:cNvCxnSpPr/>
                  <p:nvPr/>
                </p:nvCxnSpPr>
                <p:spPr>
                  <a:xfrm flipH="1" flipV="1">
                    <a:off x="7053041" y="1824232"/>
                    <a:ext cx="45897" cy="70497"/>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4" name="Straight Connector 283"/>
                  <p:cNvCxnSpPr/>
                  <p:nvPr/>
                </p:nvCxnSpPr>
                <p:spPr>
                  <a:xfrm flipV="1">
                    <a:off x="7124482" y="1837601"/>
                    <a:ext cx="50806" cy="5712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5" name="Straight Connector 284"/>
                  <p:cNvCxnSpPr/>
                  <p:nvPr/>
                </p:nvCxnSpPr>
                <p:spPr>
                  <a:xfrm flipV="1">
                    <a:off x="7213293"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6" name="Straight Connector 285"/>
                  <p:cNvCxnSpPr/>
                  <p:nvPr/>
                </p:nvCxnSpPr>
                <p:spPr>
                  <a:xfrm flipH="1" flipV="1">
                    <a:off x="7249730" y="1848544"/>
                    <a:ext cx="50806" cy="46185"/>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7" name="Straight Connector 286"/>
                  <p:cNvCxnSpPr/>
                  <p:nvPr/>
                </p:nvCxnSpPr>
                <p:spPr>
                  <a:xfrm flipV="1">
                    <a:off x="7303165" y="1836783"/>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8" name="Straight Connector 287"/>
                  <p:cNvCxnSpPr/>
                  <p:nvPr/>
                </p:nvCxnSpPr>
                <p:spPr>
                  <a:xfrm flipV="1">
                    <a:off x="7381378" y="1828351"/>
                    <a:ext cx="47354"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89" name="Straight Connector 288"/>
                  <p:cNvCxnSpPr/>
                  <p:nvPr/>
                </p:nvCxnSpPr>
                <p:spPr>
                  <a:xfrm flipH="1" flipV="1">
                    <a:off x="7380220" y="1840111"/>
                    <a:ext cx="50805" cy="46186"/>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90" name="Straight Connector 289"/>
                  <p:cNvCxnSpPr/>
                  <p:nvPr/>
                </p:nvCxnSpPr>
                <p:spPr>
                  <a:xfrm flipV="1">
                    <a:off x="7342543"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91" name="Straight Connector 290"/>
                  <p:cNvCxnSpPr/>
                  <p:nvPr/>
                </p:nvCxnSpPr>
                <p:spPr>
                  <a:xfrm>
                    <a:off x="7010087" y="2013316"/>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93" name="Straight Connector 292"/>
                  <p:cNvCxnSpPr/>
                  <p:nvPr/>
                </p:nvCxnSpPr>
                <p:spPr>
                  <a:xfrm>
                    <a:off x="7007772" y="207001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92" name="Straight Connector 291"/>
                  <p:cNvCxnSpPr/>
                  <p:nvPr/>
                </p:nvCxnSpPr>
                <p:spPr>
                  <a:xfrm>
                    <a:off x="7009885" y="213343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294" name="Rectangle 293"/>
                <p:cNvSpPr/>
                <p:nvPr/>
              </p:nvSpPr>
              <p:spPr>
                <a:xfrm>
                  <a:off x="7221915" y="3677214"/>
                  <a:ext cx="495456" cy="507831"/>
                </a:xfrm>
                <a:prstGeom prst="rect">
                  <a:avLst/>
                </a:prstGeom>
                <a:ln>
                  <a:noFill/>
                </a:ln>
              </p:spPr>
              <p:txBody>
                <a:bodyPr wrap="square">
                  <a:spAutoFit/>
                </a:bodyPr>
                <a:lstStyle/>
                <a:p>
                  <a:pPr lvl="0" algn="ctr"/>
                  <a:r>
                    <a:rPr lang="en-US" sz="900" dirty="0" smtClean="0">
                      <a:solidFill>
                        <a:prstClr val="black"/>
                      </a:solidFill>
                      <a:cs typeface="Calibri"/>
                    </a:rPr>
                    <a:t>Asset Registry</a:t>
                  </a:r>
                  <a:endParaRPr lang="en-US" sz="900" dirty="0">
                    <a:solidFill>
                      <a:prstClr val="black"/>
                    </a:solidFill>
                    <a:cs typeface="Calibri"/>
                  </a:endParaRPr>
                </a:p>
              </p:txBody>
            </p:sp>
          </p:grpSp>
          <p:cxnSp>
            <p:nvCxnSpPr>
              <p:cNvPr id="117" name="Straight Arrow Connector 116"/>
              <p:cNvCxnSpPr/>
              <p:nvPr/>
            </p:nvCxnSpPr>
            <p:spPr>
              <a:xfrm>
                <a:off x="7496515" y="3599095"/>
                <a:ext cx="653" cy="115166"/>
              </a:xfrm>
              <a:prstGeom prst="straightConnector1">
                <a:avLst/>
              </a:prstGeom>
              <a:ln w="6350">
                <a:solidFill>
                  <a:schemeClr val="tx2"/>
                </a:solidFill>
                <a:prstDash val="solid"/>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347" name="Straight Arrow Connector 346"/>
              <p:cNvCxnSpPr/>
              <p:nvPr/>
            </p:nvCxnSpPr>
            <p:spPr>
              <a:xfrm flipV="1">
                <a:off x="6640385" y="3597152"/>
                <a:ext cx="1713740" cy="2788"/>
              </a:xfrm>
              <a:prstGeom prst="straightConnector1">
                <a:avLst/>
              </a:prstGeom>
              <a:ln w="6350">
                <a:solidFill>
                  <a:schemeClr val="tx2"/>
                </a:solidFill>
                <a:prstDash val="solid"/>
                <a:tailEnd type="none" w="sm" len="sm"/>
              </a:ln>
              <a:effectLst/>
            </p:spPr>
            <p:style>
              <a:lnRef idx="2">
                <a:schemeClr val="accent1"/>
              </a:lnRef>
              <a:fillRef idx="0">
                <a:schemeClr val="accent1"/>
              </a:fillRef>
              <a:effectRef idx="1">
                <a:schemeClr val="accent1"/>
              </a:effectRef>
              <a:fontRef idx="minor">
                <a:schemeClr val="tx1"/>
              </a:fontRef>
            </p:style>
          </p:cxnSp>
          <p:cxnSp>
            <p:nvCxnSpPr>
              <p:cNvPr id="348" name="Straight Arrow Connector 347"/>
              <p:cNvCxnSpPr/>
              <p:nvPr/>
            </p:nvCxnSpPr>
            <p:spPr>
              <a:xfrm>
                <a:off x="6636646" y="3545105"/>
                <a:ext cx="2130" cy="56120"/>
              </a:xfrm>
              <a:prstGeom prst="straightConnector1">
                <a:avLst/>
              </a:prstGeom>
              <a:ln w="6350">
                <a:solidFill>
                  <a:schemeClr val="tx2"/>
                </a:solidFill>
                <a:prstDash val="solid"/>
                <a:tailEnd type="none" w="sm" len="sm"/>
              </a:ln>
              <a:effectLst/>
            </p:spPr>
            <p:style>
              <a:lnRef idx="2">
                <a:schemeClr val="accent1"/>
              </a:lnRef>
              <a:fillRef idx="0">
                <a:schemeClr val="accent1"/>
              </a:fillRef>
              <a:effectRef idx="1">
                <a:schemeClr val="accent1"/>
              </a:effectRef>
              <a:fontRef idx="minor">
                <a:schemeClr val="tx1"/>
              </a:fontRef>
            </p:style>
          </p:cxnSp>
          <p:cxnSp>
            <p:nvCxnSpPr>
              <p:cNvPr id="349" name="Straight Arrow Connector 348"/>
              <p:cNvCxnSpPr/>
              <p:nvPr/>
            </p:nvCxnSpPr>
            <p:spPr>
              <a:xfrm>
                <a:off x="7770837" y="3541581"/>
                <a:ext cx="2130" cy="56120"/>
              </a:xfrm>
              <a:prstGeom prst="straightConnector1">
                <a:avLst/>
              </a:prstGeom>
              <a:ln w="6350">
                <a:solidFill>
                  <a:schemeClr val="tx2"/>
                </a:solidFill>
                <a:prstDash val="solid"/>
                <a:tailEnd type="none" w="sm" len="sm"/>
              </a:ln>
              <a:effectLst/>
            </p:spPr>
            <p:style>
              <a:lnRef idx="2">
                <a:schemeClr val="accent1"/>
              </a:lnRef>
              <a:fillRef idx="0">
                <a:schemeClr val="accent1"/>
              </a:fillRef>
              <a:effectRef idx="1">
                <a:schemeClr val="accent1"/>
              </a:effectRef>
              <a:fontRef idx="minor">
                <a:schemeClr val="tx1"/>
              </a:fontRef>
            </p:style>
          </p:cxnSp>
          <p:cxnSp>
            <p:nvCxnSpPr>
              <p:cNvPr id="376" name="Straight Arrow Connector 375"/>
              <p:cNvCxnSpPr/>
              <p:nvPr/>
            </p:nvCxnSpPr>
            <p:spPr>
              <a:xfrm>
                <a:off x="8356681" y="3544226"/>
                <a:ext cx="2130" cy="56120"/>
              </a:xfrm>
              <a:prstGeom prst="straightConnector1">
                <a:avLst/>
              </a:prstGeom>
              <a:ln w="6350">
                <a:solidFill>
                  <a:schemeClr val="tx2"/>
                </a:solidFill>
                <a:prstDash val="solid"/>
                <a:tailEnd type="none" w="sm" len="sm"/>
              </a:ln>
              <a:effectLst/>
            </p:spPr>
            <p:style>
              <a:lnRef idx="2">
                <a:schemeClr val="accent1"/>
              </a:lnRef>
              <a:fillRef idx="0">
                <a:schemeClr val="accent1"/>
              </a:fillRef>
              <a:effectRef idx="1">
                <a:schemeClr val="accent1"/>
              </a:effectRef>
              <a:fontRef idx="minor">
                <a:schemeClr val="tx1"/>
              </a:fontRef>
            </p:style>
          </p:cxnSp>
          <p:cxnSp>
            <p:nvCxnSpPr>
              <p:cNvPr id="379" name="Straight Arrow Connector 378"/>
              <p:cNvCxnSpPr/>
              <p:nvPr/>
            </p:nvCxnSpPr>
            <p:spPr>
              <a:xfrm>
                <a:off x="7211924" y="3544478"/>
                <a:ext cx="2130" cy="56120"/>
              </a:xfrm>
              <a:prstGeom prst="straightConnector1">
                <a:avLst/>
              </a:prstGeom>
              <a:ln w="6350">
                <a:solidFill>
                  <a:schemeClr val="tx2"/>
                </a:solidFill>
                <a:prstDash val="solid"/>
                <a:tailEnd type="none" w="sm" len="sm"/>
              </a:ln>
              <a:effectLst/>
            </p:spPr>
            <p:style>
              <a:lnRef idx="2">
                <a:schemeClr val="accent1"/>
              </a:lnRef>
              <a:fillRef idx="0">
                <a:schemeClr val="accent1"/>
              </a:fillRef>
              <a:effectRef idx="1">
                <a:schemeClr val="accent1"/>
              </a:effectRef>
              <a:fontRef idx="minor">
                <a:schemeClr val="tx1"/>
              </a:fontRef>
            </p:style>
          </p:cxnSp>
          <p:grpSp>
            <p:nvGrpSpPr>
              <p:cNvPr id="173" name="Group 172"/>
              <p:cNvGrpSpPr/>
              <p:nvPr/>
            </p:nvGrpSpPr>
            <p:grpSpPr>
              <a:xfrm>
                <a:off x="6814882" y="2995145"/>
                <a:ext cx="728508" cy="595765"/>
                <a:chOff x="7176764" y="3450781"/>
                <a:chExt cx="566735" cy="595765"/>
              </a:xfrm>
            </p:grpSpPr>
            <p:grpSp>
              <p:nvGrpSpPr>
                <p:cNvPr id="174" name="Group 173"/>
                <p:cNvGrpSpPr/>
                <p:nvPr/>
              </p:nvGrpSpPr>
              <p:grpSpPr>
                <a:xfrm>
                  <a:off x="7363971" y="3450781"/>
                  <a:ext cx="207724" cy="259474"/>
                  <a:chOff x="6913244" y="1783368"/>
                  <a:chExt cx="600099" cy="689130"/>
                </a:xfrm>
              </p:grpSpPr>
              <p:sp>
                <p:nvSpPr>
                  <p:cNvPr id="176" name="Rectangle 175"/>
                  <p:cNvSpPr/>
                  <p:nvPr/>
                </p:nvSpPr>
                <p:spPr>
                  <a:xfrm>
                    <a:off x="6913244" y="1783368"/>
                    <a:ext cx="600099" cy="689130"/>
                  </a:xfrm>
                  <a:prstGeom prst="rect">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177" name="Straight Connector 176"/>
                  <p:cNvCxnSpPr/>
                  <p:nvPr/>
                </p:nvCxnSpPr>
                <p:spPr>
                  <a:xfrm>
                    <a:off x="7010087" y="195623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flipV="1">
                    <a:off x="7010087"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flipV="1">
                    <a:off x="7053041"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flipH="1" flipV="1">
                    <a:off x="7053041" y="1824232"/>
                    <a:ext cx="45897" cy="70497"/>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flipV="1">
                    <a:off x="7124482" y="1837601"/>
                    <a:ext cx="50806" cy="5712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flipV="1">
                    <a:off x="7213293"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flipH="1" flipV="1">
                    <a:off x="7249730" y="1848544"/>
                    <a:ext cx="50806" cy="46185"/>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flipV="1">
                    <a:off x="7303165" y="1836783"/>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flipV="1">
                    <a:off x="7381378" y="1828351"/>
                    <a:ext cx="47354"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flipH="1" flipV="1">
                    <a:off x="7380220" y="1840111"/>
                    <a:ext cx="50805" cy="46186"/>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flipV="1">
                    <a:off x="7342543"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a:off x="7010087" y="2013316"/>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89" name="Straight Connector 188"/>
                  <p:cNvCxnSpPr/>
                  <p:nvPr/>
                </p:nvCxnSpPr>
                <p:spPr>
                  <a:xfrm>
                    <a:off x="7007772" y="207001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a:off x="7009885" y="213343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175" name="Rectangle 174"/>
                <p:cNvSpPr/>
                <p:nvPr/>
              </p:nvSpPr>
              <p:spPr>
                <a:xfrm>
                  <a:off x="7176764" y="3677214"/>
                  <a:ext cx="566735" cy="369332"/>
                </a:xfrm>
                <a:prstGeom prst="rect">
                  <a:avLst/>
                </a:prstGeom>
                <a:ln>
                  <a:noFill/>
                </a:ln>
              </p:spPr>
              <p:txBody>
                <a:bodyPr wrap="square">
                  <a:spAutoFit/>
                </a:bodyPr>
                <a:lstStyle/>
                <a:p>
                  <a:pPr lvl="0" algn="ctr"/>
                  <a:r>
                    <a:rPr lang="en-US" sz="900" dirty="0" smtClean="0">
                      <a:solidFill>
                        <a:prstClr val="black"/>
                      </a:solidFill>
                      <a:cs typeface="Calibri"/>
                    </a:rPr>
                    <a:t>Participant Registry</a:t>
                  </a:r>
                  <a:endParaRPr lang="en-US" sz="900" dirty="0">
                    <a:solidFill>
                      <a:prstClr val="black"/>
                    </a:solidFill>
                    <a:cs typeface="Calibri"/>
                  </a:endParaRPr>
                </a:p>
              </p:txBody>
            </p:sp>
          </p:grpSp>
          <p:grpSp>
            <p:nvGrpSpPr>
              <p:cNvPr id="191" name="Group 190"/>
              <p:cNvGrpSpPr/>
              <p:nvPr/>
            </p:nvGrpSpPr>
            <p:grpSpPr>
              <a:xfrm>
                <a:off x="7373447" y="2993158"/>
                <a:ext cx="793325" cy="595765"/>
                <a:chOff x="7169121" y="3450781"/>
                <a:chExt cx="617158" cy="595765"/>
              </a:xfrm>
            </p:grpSpPr>
            <p:grpSp>
              <p:nvGrpSpPr>
                <p:cNvPr id="192" name="Group 191"/>
                <p:cNvGrpSpPr/>
                <p:nvPr/>
              </p:nvGrpSpPr>
              <p:grpSpPr>
                <a:xfrm>
                  <a:off x="7363971" y="3450781"/>
                  <a:ext cx="207724" cy="259474"/>
                  <a:chOff x="6913244" y="1783368"/>
                  <a:chExt cx="600099" cy="689130"/>
                </a:xfrm>
              </p:grpSpPr>
              <p:sp>
                <p:nvSpPr>
                  <p:cNvPr id="196" name="Rectangle 195"/>
                  <p:cNvSpPr/>
                  <p:nvPr/>
                </p:nvSpPr>
                <p:spPr>
                  <a:xfrm>
                    <a:off x="6913244" y="1783368"/>
                    <a:ext cx="600099" cy="689130"/>
                  </a:xfrm>
                  <a:prstGeom prst="rect">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197" name="Straight Connector 196"/>
                  <p:cNvCxnSpPr/>
                  <p:nvPr/>
                </p:nvCxnSpPr>
                <p:spPr>
                  <a:xfrm>
                    <a:off x="7010087" y="195623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98" name="Straight Connector 197"/>
                  <p:cNvCxnSpPr/>
                  <p:nvPr/>
                </p:nvCxnSpPr>
                <p:spPr>
                  <a:xfrm flipV="1">
                    <a:off x="7010087"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99" name="Straight Connector 198"/>
                  <p:cNvCxnSpPr/>
                  <p:nvPr/>
                </p:nvCxnSpPr>
                <p:spPr>
                  <a:xfrm flipV="1">
                    <a:off x="7053041"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0" name="Straight Connector 199"/>
                  <p:cNvCxnSpPr/>
                  <p:nvPr/>
                </p:nvCxnSpPr>
                <p:spPr>
                  <a:xfrm flipH="1" flipV="1">
                    <a:off x="7053041" y="1824232"/>
                    <a:ext cx="45897" cy="70497"/>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1" name="Straight Connector 200"/>
                  <p:cNvCxnSpPr/>
                  <p:nvPr/>
                </p:nvCxnSpPr>
                <p:spPr>
                  <a:xfrm flipV="1">
                    <a:off x="7124482" y="1837601"/>
                    <a:ext cx="50806" cy="5712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2" name="Straight Connector 201"/>
                  <p:cNvCxnSpPr/>
                  <p:nvPr/>
                </p:nvCxnSpPr>
                <p:spPr>
                  <a:xfrm flipV="1">
                    <a:off x="7213293"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3" name="Straight Connector 202"/>
                  <p:cNvCxnSpPr/>
                  <p:nvPr/>
                </p:nvCxnSpPr>
                <p:spPr>
                  <a:xfrm flipH="1" flipV="1">
                    <a:off x="7249730" y="1848544"/>
                    <a:ext cx="50806" cy="46185"/>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4" name="Straight Connector 203"/>
                  <p:cNvCxnSpPr/>
                  <p:nvPr/>
                </p:nvCxnSpPr>
                <p:spPr>
                  <a:xfrm flipV="1">
                    <a:off x="7303165" y="1836783"/>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5" name="Straight Connector 204"/>
                  <p:cNvCxnSpPr/>
                  <p:nvPr/>
                </p:nvCxnSpPr>
                <p:spPr>
                  <a:xfrm flipV="1">
                    <a:off x="7381378" y="1828351"/>
                    <a:ext cx="47354"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6" name="Straight Connector 205"/>
                  <p:cNvCxnSpPr/>
                  <p:nvPr/>
                </p:nvCxnSpPr>
                <p:spPr>
                  <a:xfrm flipH="1" flipV="1">
                    <a:off x="7380220" y="1840111"/>
                    <a:ext cx="50805" cy="46186"/>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7" name="Straight Connector 206"/>
                  <p:cNvCxnSpPr/>
                  <p:nvPr/>
                </p:nvCxnSpPr>
                <p:spPr>
                  <a:xfrm flipV="1">
                    <a:off x="7342543"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08" name="Straight Connector 207"/>
                  <p:cNvCxnSpPr/>
                  <p:nvPr/>
                </p:nvCxnSpPr>
                <p:spPr>
                  <a:xfrm>
                    <a:off x="7010087" y="2013316"/>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23" name="Straight Connector 222"/>
                  <p:cNvCxnSpPr/>
                  <p:nvPr/>
                </p:nvCxnSpPr>
                <p:spPr>
                  <a:xfrm>
                    <a:off x="7007772" y="207001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24" name="Straight Connector 223"/>
                  <p:cNvCxnSpPr/>
                  <p:nvPr/>
                </p:nvCxnSpPr>
                <p:spPr>
                  <a:xfrm>
                    <a:off x="7009885" y="213343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194" name="Rectangle 193"/>
                <p:cNvSpPr/>
                <p:nvPr/>
              </p:nvSpPr>
              <p:spPr>
                <a:xfrm>
                  <a:off x="7169121" y="3677214"/>
                  <a:ext cx="617158" cy="369332"/>
                </a:xfrm>
                <a:prstGeom prst="rect">
                  <a:avLst/>
                </a:prstGeom>
                <a:ln>
                  <a:noFill/>
                </a:ln>
              </p:spPr>
              <p:txBody>
                <a:bodyPr wrap="square">
                  <a:spAutoFit/>
                </a:bodyPr>
                <a:lstStyle/>
                <a:p>
                  <a:pPr lvl="0" algn="ctr"/>
                  <a:r>
                    <a:rPr lang="en-US" sz="900" smtClean="0">
                      <a:solidFill>
                        <a:prstClr val="black"/>
                      </a:solidFill>
                      <a:cs typeface="Calibri"/>
                    </a:rPr>
                    <a:t>Transaction Registry</a:t>
                  </a:r>
                  <a:endParaRPr lang="en-US" sz="900" dirty="0">
                    <a:solidFill>
                      <a:prstClr val="black"/>
                    </a:solidFill>
                    <a:cs typeface="Calibri"/>
                  </a:endParaRPr>
                </a:p>
              </p:txBody>
            </p:sp>
          </p:grpSp>
          <p:grpSp>
            <p:nvGrpSpPr>
              <p:cNvPr id="225" name="Group 224"/>
              <p:cNvGrpSpPr/>
              <p:nvPr/>
            </p:nvGrpSpPr>
            <p:grpSpPr>
              <a:xfrm>
                <a:off x="7998639" y="2990614"/>
                <a:ext cx="663889" cy="595765"/>
                <a:chOff x="7212621" y="3450781"/>
                <a:chExt cx="516465" cy="595765"/>
              </a:xfrm>
            </p:grpSpPr>
            <p:grpSp>
              <p:nvGrpSpPr>
                <p:cNvPr id="227" name="Group 226"/>
                <p:cNvGrpSpPr/>
                <p:nvPr/>
              </p:nvGrpSpPr>
              <p:grpSpPr>
                <a:xfrm>
                  <a:off x="7363971" y="3450781"/>
                  <a:ext cx="207724" cy="259474"/>
                  <a:chOff x="6913244" y="1783368"/>
                  <a:chExt cx="600099" cy="689130"/>
                </a:xfrm>
              </p:grpSpPr>
              <p:sp>
                <p:nvSpPr>
                  <p:cNvPr id="233" name="Rectangle 232"/>
                  <p:cNvSpPr/>
                  <p:nvPr/>
                </p:nvSpPr>
                <p:spPr>
                  <a:xfrm>
                    <a:off x="6913244" y="1783368"/>
                    <a:ext cx="600099" cy="689130"/>
                  </a:xfrm>
                  <a:prstGeom prst="rect">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cxnSp>
                <p:nvCxnSpPr>
                  <p:cNvPr id="234" name="Straight Connector 233"/>
                  <p:cNvCxnSpPr/>
                  <p:nvPr/>
                </p:nvCxnSpPr>
                <p:spPr>
                  <a:xfrm>
                    <a:off x="7010087" y="195623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35" name="Straight Connector 234"/>
                  <p:cNvCxnSpPr/>
                  <p:nvPr/>
                </p:nvCxnSpPr>
                <p:spPr>
                  <a:xfrm flipV="1">
                    <a:off x="7010087"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37" name="Straight Connector 236"/>
                  <p:cNvCxnSpPr/>
                  <p:nvPr/>
                </p:nvCxnSpPr>
                <p:spPr>
                  <a:xfrm flipV="1">
                    <a:off x="7053041"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39" name="Straight Connector 238"/>
                  <p:cNvCxnSpPr/>
                  <p:nvPr/>
                </p:nvCxnSpPr>
                <p:spPr>
                  <a:xfrm flipH="1" flipV="1">
                    <a:off x="7053041" y="1824232"/>
                    <a:ext cx="45897" cy="70497"/>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0" name="Straight Connector 239"/>
                  <p:cNvCxnSpPr/>
                  <p:nvPr/>
                </p:nvCxnSpPr>
                <p:spPr>
                  <a:xfrm flipV="1">
                    <a:off x="7124482" y="1837601"/>
                    <a:ext cx="50806" cy="5712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1" name="Straight Connector 240"/>
                  <p:cNvCxnSpPr/>
                  <p:nvPr/>
                </p:nvCxnSpPr>
                <p:spPr>
                  <a:xfrm flipV="1">
                    <a:off x="7213293"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47" name="Straight Connector 246"/>
                  <p:cNvCxnSpPr/>
                  <p:nvPr/>
                </p:nvCxnSpPr>
                <p:spPr>
                  <a:xfrm flipH="1" flipV="1">
                    <a:off x="7249730" y="1848544"/>
                    <a:ext cx="50806" cy="46185"/>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58" name="Straight Connector 257"/>
                  <p:cNvCxnSpPr/>
                  <p:nvPr/>
                </p:nvCxnSpPr>
                <p:spPr>
                  <a:xfrm flipV="1">
                    <a:off x="7303165" y="1836783"/>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3" name="Straight Connector 262"/>
                  <p:cNvCxnSpPr/>
                  <p:nvPr/>
                </p:nvCxnSpPr>
                <p:spPr>
                  <a:xfrm flipV="1">
                    <a:off x="7381378" y="1828351"/>
                    <a:ext cx="47354"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4" name="Straight Connector 263"/>
                  <p:cNvCxnSpPr/>
                  <p:nvPr/>
                </p:nvCxnSpPr>
                <p:spPr>
                  <a:xfrm flipH="1" flipV="1">
                    <a:off x="7380220" y="1840111"/>
                    <a:ext cx="50805" cy="46186"/>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5" name="Straight Connector 264"/>
                  <p:cNvCxnSpPr/>
                  <p:nvPr/>
                </p:nvCxnSpPr>
                <p:spPr>
                  <a:xfrm flipV="1">
                    <a:off x="7342543" y="1828351"/>
                    <a:ext cx="0" cy="66378"/>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6" name="Straight Connector 265"/>
                  <p:cNvCxnSpPr/>
                  <p:nvPr/>
                </p:nvCxnSpPr>
                <p:spPr>
                  <a:xfrm>
                    <a:off x="7010087" y="2013316"/>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67" name="Straight Connector 266"/>
                  <p:cNvCxnSpPr/>
                  <p:nvPr/>
                </p:nvCxnSpPr>
                <p:spPr>
                  <a:xfrm>
                    <a:off x="7007772" y="207001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295" name="Straight Connector 294"/>
                  <p:cNvCxnSpPr/>
                  <p:nvPr/>
                </p:nvCxnSpPr>
                <p:spPr>
                  <a:xfrm>
                    <a:off x="7009885" y="2133439"/>
                    <a:ext cx="418645" cy="0"/>
                  </a:xfrm>
                  <a:prstGeom prst="line">
                    <a:avLst/>
                  </a:prstGeom>
                  <a:ln w="9525">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232" name="Rectangle 231"/>
                <p:cNvSpPr/>
                <p:nvPr/>
              </p:nvSpPr>
              <p:spPr>
                <a:xfrm>
                  <a:off x="7212621" y="3677214"/>
                  <a:ext cx="516465" cy="369332"/>
                </a:xfrm>
                <a:prstGeom prst="rect">
                  <a:avLst/>
                </a:prstGeom>
                <a:ln>
                  <a:noFill/>
                </a:ln>
              </p:spPr>
              <p:txBody>
                <a:bodyPr wrap="square">
                  <a:spAutoFit/>
                </a:bodyPr>
                <a:lstStyle/>
                <a:p>
                  <a:pPr lvl="0" algn="ctr"/>
                  <a:r>
                    <a:rPr lang="en-US" sz="900" b="1" dirty="0" smtClean="0">
                      <a:solidFill>
                        <a:prstClr val="black"/>
                      </a:solidFill>
                      <a:cs typeface="Calibri"/>
                    </a:rPr>
                    <a:t>Identity Registry</a:t>
                  </a:r>
                  <a:endParaRPr lang="en-US" sz="900" b="1" dirty="0">
                    <a:solidFill>
                      <a:prstClr val="black"/>
                    </a:solidFill>
                    <a:cs typeface="Calibri"/>
                  </a:endParaRPr>
                </a:p>
              </p:txBody>
            </p:sp>
          </p:grpSp>
        </p:grpSp>
        <p:grpSp>
          <p:nvGrpSpPr>
            <p:cNvPr id="25" name="Group 24"/>
            <p:cNvGrpSpPr/>
            <p:nvPr/>
          </p:nvGrpSpPr>
          <p:grpSpPr>
            <a:xfrm>
              <a:off x="6407866" y="567096"/>
              <a:ext cx="2135430" cy="1972078"/>
              <a:chOff x="6407866" y="567096"/>
              <a:chExt cx="2135430" cy="1972078"/>
            </a:xfrm>
          </p:grpSpPr>
          <p:sp>
            <p:nvSpPr>
              <p:cNvPr id="221" name="Rectangle 220"/>
              <p:cNvSpPr/>
              <p:nvPr/>
            </p:nvSpPr>
            <p:spPr>
              <a:xfrm>
                <a:off x="6538125" y="1540477"/>
                <a:ext cx="836008" cy="415498"/>
              </a:xfrm>
              <a:prstGeom prst="rect">
                <a:avLst/>
              </a:prstGeom>
              <a:ln>
                <a:noFill/>
              </a:ln>
            </p:spPr>
            <p:txBody>
              <a:bodyPr wrap="square">
                <a:spAutoFit/>
              </a:bodyPr>
              <a:lstStyle/>
              <a:p>
                <a:pPr lvl="0"/>
                <a:r>
                  <a:rPr lang="en-US" sz="1050" i="1" dirty="0" smtClean="0">
                    <a:solidFill>
                      <a:prstClr val="black"/>
                    </a:solidFill>
                    <a:cs typeface="Calibri"/>
                  </a:rPr>
                  <a:t>packages</a:t>
                </a:r>
                <a:endParaRPr lang="en-US" sz="1050" i="1" dirty="0">
                  <a:solidFill>
                    <a:prstClr val="black"/>
                  </a:solidFill>
                  <a:cs typeface="Calibri"/>
                </a:endParaRPr>
              </a:p>
            </p:txBody>
          </p:sp>
          <p:cxnSp>
            <p:nvCxnSpPr>
              <p:cNvPr id="222" name="Straight Arrow Connector 221"/>
              <p:cNvCxnSpPr/>
              <p:nvPr/>
            </p:nvCxnSpPr>
            <p:spPr>
              <a:xfrm flipV="1">
                <a:off x="6407866" y="1540635"/>
                <a:ext cx="1141678" cy="6583"/>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228" name="Group 227"/>
              <p:cNvGrpSpPr/>
              <p:nvPr/>
            </p:nvGrpSpPr>
            <p:grpSpPr>
              <a:xfrm>
                <a:off x="7322744" y="1377086"/>
                <a:ext cx="852981" cy="1162088"/>
                <a:chOff x="6431885" y="1446279"/>
                <a:chExt cx="663567" cy="1162088"/>
              </a:xfrm>
            </p:grpSpPr>
            <p:sp>
              <p:nvSpPr>
                <p:cNvPr id="229" name="Cube 228"/>
                <p:cNvSpPr/>
                <p:nvPr/>
              </p:nvSpPr>
              <p:spPr>
                <a:xfrm>
                  <a:off x="6621112" y="1446279"/>
                  <a:ext cx="281859" cy="281256"/>
                </a:xfrm>
                <a:prstGeom prst="cube">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230" name="Rectangle 229"/>
                <p:cNvSpPr/>
                <p:nvPr/>
              </p:nvSpPr>
              <p:spPr>
                <a:xfrm>
                  <a:off x="6431885" y="1708121"/>
                  <a:ext cx="663567" cy="900246"/>
                </a:xfrm>
                <a:prstGeom prst="rect">
                  <a:avLst/>
                </a:prstGeom>
                <a:ln>
                  <a:noFill/>
                </a:ln>
              </p:spPr>
              <p:txBody>
                <a:bodyPr wrap="square">
                  <a:spAutoFit/>
                </a:bodyPr>
                <a:lstStyle/>
                <a:p>
                  <a:pPr lvl="0" algn="ctr"/>
                  <a:r>
                    <a:rPr lang="en-US" sz="1050" b="1" dirty="0" smtClean="0">
                      <a:solidFill>
                        <a:prstClr val="black"/>
                      </a:solidFill>
                      <a:cs typeface="Calibri"/>
                    </a:rPr>
                    <a:t>Business Network Archive</a:t>
                  </a:r>
                  <a:endParaRPr lang="en-US" sz="1050" dirty="0">
                    <a:solidFill>
                      <a:prstClr val="black"/>
                    </a:solidFill>
                    <a:cs typeface="Calibri"/>
                  </a:endParaRPr>
                </a:p>
              </p:txBody>
            </p:sp>
          </p:grpSp>
          <p:grpSp>
            <p:nvGrpSpPr>
              <p:cNvPr id="24" name="Group 23"/>
              <p:cNvGrpSpPr/>
              <p:nvPr/>
            </p:nvGrpSpPr>
            <p:grpSpPr>
              <a:xfrm>
                <a:off x="7021306" y="567096"/>
                <a:ext cx="1521990" cy="804180"/>
                <a:chOff x="7021306" y="567096"/>
                <a:chExt cx="1521990" cy="804180"/>
              </a:xfrm>
            </p:grpSpPr>
            <p:sp>
              <p:nvSpPr>
                <p:cNvPr id="193" name="Rectangle 192"/>
                <p:cNvSpPr/>
                <p:nvPr/>
              </p:nvSpPr>
              <p:spPr>
                <a:xfrm>
                  <a:off x="7021306" y="830937"/>
                  <a:ext cx="1521990" cy="253916"/>
                </a:xfrm>
                <a:prstGeom prst="rect">
                  <a:avLst/>
                </a:prstGeom>
                <a:ln>
                  <a:noFill/>
                </a:ln>
              </p:spPr>
              <p:txBody>
                <a:bodyPr wrap="square">
                  <a:spAutoFit/>
                </a:bodyPr>
                <a:lstStyle/>
                <a:p>
                  <a:pPr lvl="0" algn="ctr"/>
                  <a:r>
                    <a:rPr lang="en-US" sz="1050" dirty="0" smtClean="0">
                      <a:solidFill>
                        <a:prstClr val="black"/>
                      </a:solidFill>
                      <a:cs typeface="Calibri"/>
                    </a:rPr>
                    <a:t>Smart Contract Logic</a:t>
                  </a:r>
                  <a:endParaRPr lang="en-US" sz="1050" dirty="0">
                    <a:solidFill>
                      <a:prstClr val="black"/>
                    </a:solidFill>
                    <a:cs typeface="Calibri"/>
                  </a:endParaRPr>
                </a:p>
              </p:txBody>
            </p:sp>
            <p:grpSp>
              <p:nvGrpSpPr>
                <p:cNvPr id="195" name="Group 194"/>
                <p:cNvGrpSpPr/>
                <p:nvPr/>
              </p:nvGrpSpPr>
              <p:grpSpPr>
                <a:xfrm>
                  <a:off x="7448344" y="692536"/>
                  <a:ext cx="203732" cy="127250"/>
                  <a:chOff x="6961351" y="2040220"/>
                  <a:chExt cx="418214" cy="331501"/>
                </a:xfrm>
                <a:solidFill>
                  <a:schemeClr val="bg2"/>
                </a:solidFill>
              </p:grpSpPr>
              <p:sp>
                <p:nvSpPr>
                  <p:cNvPr id="209" name="Rectangle 208"/>
                  <p:cNvSpPr/>
                  <p:nvPr/>
                </p:nvSpPr>
                <p:spPr>
                  <a:xfrm>
                    <a:off x="7003512" y="2123282"/>
                    <a:ext cx="335479" cy="248439"/>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210" name="Freeform 209"/>
                  <p:cNvSpPr/>
                  <p:nvPr/>
                </p:nvSpPr>
                <p:spPr>
                  <a:xfrm>
                    <a:off x="6961351" y="2040220"/>
                    <a:ext cx="418214" cy="127305"/>
                  </a:xfrm>
                  <a:custGeom>
                    <a:avLst/>
                    <a:gdLst>
                      <a:gd name="connsiteX0" fmla="*/ 137786 w 745299"/>
                      <a:gd name="connsiteY0" fmla="*/ 125260 h 131523"/>
                      <a:gd name="connsiteX1" fmla="*/ 0 w 745299"/>
                      <a:gd name="connsiteY1" fmla="*/ 131523 h 131523"/>
                      <a:gd name="connsiteX2" fmla="*/ 150312 w 745299"/>
                      <a:gd name="connsiteY2" fmla="*/ 0 h 131523"/>
                      <a:gd name="connsiteX3" fmla="*/ 620038 w 745299"/>
                      <a:gd name="connsiteY3" fmla="*/ 6263 h 131523"/>
                      <a:gd name="connsiteX4" fmla="*/ 745299 w 745299"/>
                      <a:gd name="connsiteY4" fmla="*/ 131523 h 131523"/>
                      <a:gd name="connsiteX5" fmla="*/ 626301 w 745299"/>
                      <a:gd name="connsiteY5" fmla="*/ 131523 h 131523"/>
                      <a:gd name="connsiteX0" fmla="*/ 99895 w 707408"/>
                      <a:gd name="connsiteY0" fmla="*/ 125260 h 131523"/>
                      <a:gd name="connsiteX1" fmla="*/ 0 w 707408"/>
                      <a:gd name="connsiteY1" fmla="*/ 131523 h 131523"/>
                      <a:gd name="connsiteX2" fmla="*/ 112421 w 707408"/>
                      <a:gd name="connsiteY2" fmla="*/ 0 h 131523"/>
                      <a:gd name="connsiteX3" fmla="*/ 582147 w 707408"/>
                      <a:gd name="connsiteY3" fmla="*/ 6263 h 131523"/>
                      <a:gd name="connsiteX4" fmla="*/ 707408 w 707408"/>
                      <a:gd name="connsiteY4" fmla="*/ 131523 h 131523"/>
                      <a:gd name="connsiteX5" fmla="*/ 588410 w 707408"/>
                      <a:gd name="connsiteY5" fmla="*/ 131523 h 131523"/>
                      <a:gd name="connsiteX0" fmla="*/ 125155 w 732668"/>
                      <a:gd name="connsiteY0" fmla="*/ 125260 h 131523"/>
                      <a:gd name="connsiteX1" fmla="*/ 0 w 732668"/>
                      <a:gd name="connsiteY1" fmla="*/ 115016 h 131523"/>
                      <a:gd name="connsiteX2" fmla="*/ 137681 w 732668"/>
                      <a:gd name="connsiteY2" fmla="*/ 0 h 131523"/>
                      <a:gd name="connsiteX3" fmla="*/ 607407 w 732668"/>
                      <a:gd name="connsiteY3" fmla="*/ 6263 h 131523"/>
                      <a:gd name="connsiteX4" fmla="*/ 732668 w 732668"/>
                      <a:gd name="connsiteY4" fmla="*/ 131523 h 131523"/>
                      <a:gd name="connsiteX5" fmla="*/ 613670 w 732668"/>
                      <a:gd name="connsiteY5" fmla="*/ 131523 h 131523"/>
                      <a:gd name="connsiteX0" fmla="*/ 134430 w 741943"/>
                      <a:gd name="connsiteY0" fmla="*/ 125260 h 131523"/>
                      <a:gd name="connsiteX1" fmla="*/ 0 w 741943"/>
                      <a:gd name="connsiteY1" fmla="*/ 125118 h 131523"/>
                      <a:gd name="connsiteX2" fmla="*/ 146956 w 741943"/>
                      <a:gd name="connsiteY2" fmla="*/ 0 h 131523"/>
                      <a:gd name="connsiteX3" fmla="*/ 616682 w 741943"/>
                      <a:gd name="connsiteY3" fmla="*/ 6263 h 131523"/>
                      <a:gd name="connsiteX4" fmla="*/ 741943 w 741943"/>
                      <a:gd name="connsiteY4" fmla="*/ 131523 h 131523"/>
                      <a:gd name="connsiteX5" fmla="*/ 622945 w 741943"/>
                      <a:gd name="connsiteY5" fmla="*/ 131523 h 131523"/>
                      <a:gd name="connsiteX0" fmla="*/ 134430 w 723393"/>
                      <a:gd name="connsiteY0" fmla="*/ 125260 h 131523"/>
                      <a:gd name="connsiteX1" fmla="*/ 0 w 723393"/>
                      <a:gd name="connsiteY1" fmla="*/ 125118 h 131523"/>
                      <a:gd name="connsiteX2" fmla="*/ 146956 w 723393"/>
                      <a:gd name="connsiteY2" fmla="*/ 0 h 131523"/>
                      <a:gd name="connsiteX3" fmla="*/ 616682 w 723393"/>
                      <a:gd name="connsiteY3" fmla="*/ 6263 h 131523"/>
                      <a:gd name="connsiteX4" fmla="*/ 723393 w 723393"/>
                      <a:gd name="connsiteY4" fmla="*/ 131523 h 131523"/>
                      <a:gd name="connsiteX5" fmla="*/ 622945 w 723393"/>
                      <a:gd name="connsiteY5" fmla="*/ 131523 h 131523"/>
                      <a:gd name="connsiteX0" fmla="*/ 134430 w 723393"/>
                      <a:gd name="connsiteY0" fmla="*/ 118997 h 125260"/>
                      <a:gd name="connsiteX1" fmla="*/ 0 w 723393"/>
                      <a:gd name="connsiteY1" fmla="*/ 118855 h 125260"/>
                      <a:gd name="connsiteX2" fmla="*/ 122222 w 723393"/>
                      <a:gd name="connsiteY2" fmla="*/ 46269 h 125260"/>
                      <a:gd name="connsiteX3" fmla="*/ 616682 w 723393"/>
                      <a:gd name="connsiteY3" fmla="*/ 0 h 125260"/>
                      <a:gd name="connsiteX4" fmla="*/ 723393 w 723393"/>
                      <a:gd name="connsiteY4" fmla="*/ 125260 h 125260"/>
                      <a:gd name="connsiteX5" fmla="*/ 622945 w 723393"/>
                      <a:gd name="connsiteY5" fmla="*/ 125260 h 125260"/>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622945 w 723393"/>
                      <a:gd name="connsiteY5" fmla="*/ 78991 h 78991"/>
                      <a:gd name="connsiteX0" fmla="*/ 134430 w 723393"/>
                      <a:gd name="connsiteY0" fmla="*/ 72728 h 81011"/>
                      <a:gd name="connsiteX1" fmla="*/ 0 w 723393"/>
                      <a:gd name="connsiteY1" fmla="*/ 72586 h 81011"/>
                      <a:gd name="connsiteX2" fmla="*/ 122222 w 723393"/>
                      <a:gd name="connsiteY2" fmla="*/ 0 h 81011"/>
                      <a:gd name="connsiteX3" fmla="*/ 619774 w 723393"/>
                      <a:gd name="connsiteY3" fmla="*/ 2222 h 81011"/>
                      <a:gd name="connsiteX4" fmla="*/ 723393 w 723393"/>
                      <a:gd name="connsiteY4" fmla="*/ 78991 h 81011"/>
                      <a:gd name="connsiteX5" fmla="*/ 607487 w 723393"/>
                      <a:gd name="connsiteY5" fmla="*/ 81011 h 81011"/>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592029 w 723393"/>
                      <a:gd name="connsiteY5" fmla="*/ 78991 h 78991"/>
                      <a:gd name="connsiteX0" fmla="*/ 134430 w 652283"/>
                      <a:gd name="connsiteY0" fmla="*/ 72728 h 78991"/>
                      <a:gd name="connsiteX1" fmla="*/ 0 w 652283"/>
                      <a:gd name="connsiteY1" fmla="*/ 72586 h 78991"/>
                      <a:gd name="connsiteX2" fmla="*/ 122222 w 652283"/>
                      <a:gd name="connsiteY2" fmla="*/ 0 h 78991"/>
                      <a:gd name="connsiteX3" fmla="*/ 619774 w 652283"/>
                      <a:gd name="connsiteY3" fmla="*/ 2222 h 78991"/>
                      <a:gd name="connsiteX4" fmla="*/ 652283 w 652283"/>
                      <a:gd name="connsiteY4" fmla="*/ 78991 h 78991"/>
                      <a:gd name="connsiteX5" fmla="*/ 592029 w 65228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548664 w 581173"/>
                      <a:gd name="connsiteY3" fmla="*/ 2222 h 78991"/>
                      <a:gd name="connsiteX4" fmla="*/ 581173 w 581173"/>
                      <a:gd name="connsiteY4" fmla="*/ 78991 h 78991"/>
                      <a:gd name="connsiteX5" fmla="*/ 520919 w 58117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483738 w 581173"/>
                      <a:gd name="connsiteY3" fmla="*/ 2222 h 78991"/>
                      <a:gd name="connsiteX4" fmla="*/ 581173 w 581173"/>
                      <a:gd name="connsiteY4" fmla="*/ 78991 h 78991"/>
                      <a:gd name="connsiteX5" fmla="*/ 520919 w 581173"/>
                      <a:gd name="connsiteY5" fmla="*/ 78991 h 78991"/>
                      <a:gd name="connsiteX0" fmla="*/ 63320 w 581173"/>
                      <a:gd name="connsiteY0" fmla="*/ 70506 h 76769"/>
                      <a:gd name="connsiteX1" fmla="*/ 0 w 581173"/>
                      <a:gd name="connsiteY1" fmla="*/ 76425 h 76769"/>
                      <a:gd name="connsiteX2" fmla="*/ 125314 w 581173"/>
                      <a:gd name="connsiteY2" fmla="*/ 1819 h 76769"/>
                      <a:gd name="connsiteX3" fmla="*/ 483738 w 581173"/>
                      <a:gd name="connsiteY3" fmla="*/ 0 h 76769"/>
                      <a:gd name="connsiteX4" fmla="*/ 581173 w 581173"/>
                      <a:gd name="connsiteY4" fmla="*/ 76769 h 76769"/>
                      <a:gd name="connsiteX5" fmla="*/ 520919 w 581173"/>
                      <a:gd name="connsiteY5" fmla="*/ 76769 h 76769"/>
                      <a:gd name="connsiteX0" fmla="*/ 63320 w 581173"/>
                      <a:gd name="connsiteY0" fmla="*/ 74749 h 81012"/>
                      <a:gd name="connsiteX1" fmla="*/ 0 w 581173"/>
                      <a:gd name="connsiteY1" fmla="*/ 80668 h 81012"/>
                      <a:gd name="connsiteX2" fmla="*/ 103672 w 581173"/>
                      <a:gd name="connsiteY2" fmla="*/ 0 h 81012"/>
                      <a:gd name="connsiteX3" fmla="*/ 483738 w 581173"/>
                      <a:gd name="connsiteY3" fmla="*/ 4243 h 81012"/>
                      <a:gd name="connsiteX4" fmla="*/ 581173 w 581173"/>
                      <a:gd name="connsiteY4" fmla="*/ 81012 h 81012"/>
                      <a:gd name="connsiteX5" fmla="*/ 520919 w 581173"/>
                      <a:gd name="connsiteY5" fmla="*/ 81012 h 81012"/>
                      <a:gd name="connsiteX0" fmla="*/ 67870 w 585723"/>
                      <a:gd name="connsiteY0" fmla="*/ 74749 h 81012"/>
                      <a:gd name="connsiteX1" fmla="*/ 0 w 585723"/>
                      <a:gd name="connsiteY1" fmla="*/ 78647 h 81012"/>
                      <a:gd name="connsiteX2" fmla="*/ 108222 w 585723"/>
                      <a:gd name="connsiteY2" fmla="*/ 0 h 81012"/>
                      <a:gd name="connsiteX3" fmla="*/ 488288 w 585723"/>
                      <a:gd name="connsiteY3" fmla="*/ 4243 h 81012"/>
                      <a:gd name="connsiteX4" fmla="*/ 585723 w 585723"/>
                      <a:gd name="connsiteY4" fmla="*/ 81012 h 81012"/>
                      <a:gd name="connsiteX5" fmla="*/ 525469 w 585723"/>
                      <a:gd name="connsiteY5" fmla="*/ 81012 h 81012"/>
                      <a:gd name="connsiteX0" fmla="*/ 81521 w 599374"/>
                      <a:gd name="connsiteY0" fmla="*/ 74749 h 81012"/>
                      <a:gd name="connsiteX1" fmla="*/ 0 w 599374"/>
                      <a:gd name="connsiteY1" fmla="*/ 74606 h 81012"/>
                      <a:gd name="connsiteX2" fmla="*/ 121873 w 599374"/>
                      <a:gd name="connsiteY2" fmla="*/ 0 h 81012"/>
                      <a:gd name="connsiteX3" fmla="*/ 501939 w 599374"/>
                      <a:gd name="connsiteY3" fmla="*/ 4243 h 81012"/>
                      <a:gd name="connsiteX4" fmla="*/ 599374 w 599374"/>
                      <a:gd name="connsiteY4" fmla="*/ 81012 h 81012"/>
                      <a:gd name="connsiteX5" fmla="*/ 539120 w 599374"/>
                      <a:gd name="connsiteY5" fmla="*/ 81012 h 8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374" h="81012">
                        <a:moveTo>
                          <a:pt x="81521" y="74749"/>
                        </a:moveTo>
                        <a:lnTo>
                          <a:pt x="0" y="74606"/>
                        </a:lnTo>
                        <a:lnTo>
                          <a:pt x="121873" y="0"/>
                        </a:lnTo>
                        <a:lnTo>
                          <a:pt x="501939" y="4243"/>
                        </a:lnTo>
                        <a:lnTo>
                          <a:pt x="599374" y="81012"/>
                        </a:lnTo>
                        <a:lnTo>
                          <a:pt x="539120" y="81012"/>
                        </a:lnTo>
                      </a:path>
                    </a:pathLst>
                  </a:custGeom>
                  <a:grpFill/>
                  <a:ln w="12700">
                    <a:solidFill>
                      <a:schemeClr val="tx2"/>
                    </a:solidFill>
                  </a:ln>
                </p:spPr>
                <p:txBody>
                  <a:bodyPr rtlCol="0" anchor="ctr"/>
                  <a:lstStyle/>
                  <a:p>
                    <a:pPr algn="ctr"/>
                    <a:endParaRPr lang="en-US" sz="2800"/>
                  </a:p>
                </p:txBody>
              </p:sp>
              <p:sp>
                <p:nvSpPr>
                  <p:cNvPr id="211" name="Rectangle 210"/>
                  <p:cNvSpPr/>
                  <p:nvPr/>
                </p:nvSpPr>
                <p:spPr>
                  <a:xfrm>
                    <a:off x="7137906" y="2183960"/>
                    <a:ext cx="75459" cy="180467"/>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212" name="Rectangle 211"/>
                  <p:cNvSpPr/>
                  <p:nvPr/>
                </p:nvSpPr>
                <p:spPr>
                  <a:xfrm flipH="1" flipV="1">
                    <a:off x="7052449" y="2154659"/>
                    <a:ext cx="51470" cy="77651"/>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sp>
                <p:nvSpPr>
                  <p:cNvPr id="213" name="Rectangle 212"/>
                  <p:cNvSpPr/>
                  <p:nvPr/>
                </p:nvSpPr>
                <p:spPr>
                  <a:xfrm flipH="1" flipV="1">
                    <a:off x="7248672" y="2153493"/>
                    <a:ext cx="51470" cy="77651"/>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dirty="0">
                      <a:solidFill>
                        <a:prstClr val="white"/>
                      </a:solidFill>
                      <a:latin typeface="Arial" charset="0"/>
                      <a:ea typeface="Arial" charset="0"/>
                      <a:cs typeface="Arial" charset="0"/>
                    </a:endParaRPr>
                  </a:p>
                </p:txBody>
              </p:sp>
            </p:grpSp>
            <p:grpSp>
              <p:nvGrpSpPr>
                <p:cNvPr id="217" name="Group 216"/>
                <p:cNvGrpSpPr/>
                <p:nvPr/>
              </p:nvGrpSpPr>
              <p:grpSpPr>
                <a:xfrm>
                  <a:off x="7951275" y="696404"/>
                  <a:ext cx="110154" cy="106430"/>
                  <a:chOff x="5770373" y="1617785"/>
                  <a:chExt cx="137614" cy="170297"/>
                </a:xfrm>
              </p:grpSpPr>
              <p:sp>
                <p:nvSpPr>
                  <p:cNvPr id="218" name="Snip Single Corner Rectangle 217"/>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sp>
                <p:nvSpPr>
                  <p:cNvPr id="219" name="5-Point Star 218"/>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dirty="0" err="1">
                      <a:solidFill>
                        <a:srgbClr val="FFFFFF"/>
                      </a:solidFill>
                      <a:latin typeface="Arial" charset="0"/>
                      <a:cs typeface="Arial" charset="0"/>
                    </a:endParaRPr>
                  </a:p>
                </p:txBody>
              </p:sp>
            </p:grpSp>
            <p:cxnSp>
              <p:nvCxnSpPr>
                <p:cNvPr id="231" name="Straight Arrow Connector 230"/>
                <p:cNvCxnSpPr/>
                <p:nvPr/>
              </p:nvCxnSpPr>
              <p:spPr>
                <a:xfrm flipH="1">
                  <a:off x="7782301" y="1083276"/>
                  <a:ext cx="3600" cy="288000"/>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pic>
              <p:nvPicPr>
                <p:cNvPr id="321" name="Picture 320"/>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7706543" y="567096"/>
                  <a:ext cx="190847" cy="286971"/>
                </a:xfrm>
                <a:prstGeom prst="rect">
                  <a:avLst/>
                </a:prstGeom>
                <a:effectLst/>
              </p:spPr>
            </p:pic>
          </p:grpSp>
        </p:grpSp>
      </p:grpSp>
      <p:sp>
        <p:nvSpPr>
          <p:cNvPr id="298" name="Rectangle 297"/>
          <p:cNvSpPr/>
          <p:nvPr/>
        </p:nvSpPr>
        <p:spPr>
          <a:xfrm>
            <a:off x="550517" y="3948001"/>
            <a:ext cx="1058481" cy="646331"/>
          </a:xfrm>
          <a:prstGeom prst="rect">
            <a:avLst/>
          </a:prstGeom>
          <a:ln>
            <a:noFill/>
          </a:ln>
        </p:spPr>
        <p:txBody>
          <a:bodyPr wrap="square">
            <a:spAutoFit/>
          </a:bodyPr>
          <a:lstStyle/>
          <a:p>
            <a:pPr lvl="0" algn="ctr"/>
            <a:r>
              <a:rPr lang="en-US" sz="1200" b="1" dirty="0">
                <a:solidFill>
                  <a:srgbClr val="FF0000"/>
                </a:solidFill>
                <a:ea typeface="Arial" charset="0"/>
                <a:cs typeface="Arial" charset="0"/>
              </a:rPr>
              <a:t>Business </a:t>
            </a:r>
            <a:r>
              <a:rPr lang="en-US" sz="1200" b="1" dirty="0" smtClean="0">
                <a:solidFill>
                  <a:srgbClr val="FF0000"/>
                </a:solidFill>
                <a:ea typeface="Arial" charset="0"/>
                <a:cs typeface="Arial" charset="0"/>
              </a:rPr>
              <a:t>Service Consumer</a:t>
            </a:r>
            <a:endParaRPr lang="en-US" sz="1050" b="1" dirty="0">
              <a:solidFill>
                <a:prstClr val="black"/>
              </a:solidFill>
              <a:cs typeface="Calibri"/>
            </a:endParaRPr>
          </a:p>
        </p:txBody>
      </p:sp>
      <p:pic>
        <p:nvPicPr>
          <p:cNvPr id="301" name="Picture 300"/>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857829" y="3344763"/>
            <a:ext cx="424650" cy="638532"/>
          </a:xfrm>
          <a:prstGeom prst="rect">
            <a:avLst/>
          </a:prstGeom>
          <a:effectLst/>
        </p:spPr>
      </p:pic>
      <p:grpSp>
        <p:nvGrpSpPr>
          <p:cNvPr id="43" name="Group 42"/>
          <p:cNvGrpSpPr/>
          <p:nvPr/>
        </p:nvGrpSpPr>
        <p:grpSpPr>
          <a:xfrm>
            <a:off x="1282734" y="2922837"/>
            <a:ext cx="4117646" cy="1420967"/>
            <a:chOff x="1282734" y="2922837"/>
            <a:chExt cx="4117646" cy="1420967"/>
          </a:xfrm>
        </p:grpSpPr>
        <p:sp>
          <p:nvSpPr>
            <p:cNvPr id="257" name="Rectangle 256"/>
            <p:cNvSpPr/>
            <p:nvPr/>
          </p:nvSpPr>
          <p:spPr>
            <a:xfrm>
              <a:off x="3921557" y="3233620"/>
              <a:ext cx="771936" cy="253916"/>
            </a:xfrm>
            <a:prstGeom prst="rect">
              <a:avLst/>
            </a:prstGeom>
            <a:ln>
              <a:noFill/>
            </a:ln>
          </p:spPr>
          <p:txBody>
            <a:bodyPr wrap="square">
              <a:spAutoFit/>
            </a:bodyPr>
            <a:lstStyle/>
            <a:p>
              <a:pPr lvl="0"/>
              <a:r>
                <a:rPr lang="en-US" sz="1050" i="1" dirty="0" smtClean="0">
                  <a:solidFill>
                    <a:prstClr val="black"/>
                  </a:solidFill>
                  <a:cs typeface="Calibri"/>
                </a:rPr>
                <a:t>connects</a:t>
              </a:r>
              <a:endParaRPr lang="en-US" sz="1050" i="1" dirty="0">
                <a:solidFill>
                  <a:prstClr val="black"/>
                </a:solidFill>
                <a:cs typeface="Calibri"/>
              </a:endParaRPr>
            </a:p>
          </p:txBody>
        </p:sp>
        <p:sp>
          <p:nvSpPr>
            <p:cNvPr id="299" name="Rectangle 298"/>
            <p:cNvSpPr/>
            <p:nvPr/>
          </p:nvSpPr>
          <p:spPr>
            <a:xfrm>
              <a:off x="1660105" y="3657384"/>
              <a:ext cx="506645" cy="253916"/>
            </a:xfrm>
            <a:prstGeom prst="rect">
              <a:avLst/>
            </a:prstGeom>
            <a:ln>
              <a:noFill/>
            </a:ln>
          </p:spPr>
          <p:txBody>
            <a:bodyPr wrap="square">
              <a:spAutoFit/>
            </a:bodyPr>
            <a:lstStyle/>
            <a:p>
              <a:pPr lvl="0" algn="ctr"/>
              <a:r>
                <a:rPr lang="en-US" sz="1050" i="1" dirty="0" smtClean="0">
                  <a:solidFill>
                    <a:prstClr val="black"/>
                  </a:solidFill>
                  <a:cs typeface="Calibri"/>
                </a:rPr>
                <a:t>hosts</a:t>
              </a:r>
              <a:endParaRPr lang="en-US" sz="1050" i="1" dirty="0">
                <a:solidFill>
                  <a:prstClr val="black"/>
                </a:solidFill>
                <a:cs typeface="Calibri"/>
              </a:endParaRPr>
            </a:p>
          </p:txBody>
        </p:sp>
        <p:cxnSp>
          <p:nvCxnSpPr>
            <p:cNvPr id="300" name="Straight Arrow Connector 299"/>
            <p:cNvCxnSpPr/>
            <p:nvPr/>
          </p:nvCxnSpPr>
          <p:spPr>
            <a:xfrm>
              <a:off x="1282734" y="3632635"/>
              <a:ext cx="883207" cy="686"/>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30" name="Group 29"/>
            <p:cNvGrpSpPr/>
            <p:nvPr/>
          </p:nvGrpSpPr>
          <p:grpSpPr>
            <a:xfrm>
              <a:off x="2165941" y="2922837"/>
              <a:ext cx="1455231" cy="1420967"/>
              <a:chOff x="2165941" y="2922837"/>
              <a:chExt cx="1455231" cy="1420967"/>
            </a:xfrm>
          </p:grpSpPr>
          <p:sp>
            <p:nvSpPr>
              <p:cNvPr id="297" name="Rounded Rectangle 296"/>
              <p:cNvSpPr/>
              <p:nvPr/>
            </p:nvSpPr>
            <p:spPr>
              <a:xfrm>
                <a:off x="2165941" y="2922837"/>
                <a:ext cx="1455231" cy="1420967"/>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02" name="Rectangle 301"/>
              <p:cNvSpPr/>
              <p:nvPr/>
            </p:nvSpPr>
            <p:spPr>
              <a:xfrm>
                <a:off x="2277982" y="4062986"/>
                <a:ext cx="1293554" cy="253916"/>
              </a:xfrm>
              <a:prstGeom prst="rect">
                <a:avLst/>
              </a:prstGeom>
              <a:ln>
                <a:noFill/>
              </a:ln>
            </p:spPr>
            <p:txBody>
              <a:bodyPr wrap="square">
                <a:spAutoFit/>
              </a:bodyPr>
              <a:lstStyle/>
              <a:p>
                <a:pPr lvl="0" algn="ctr"/>
                <a:r>
                  <a:rPr lang="en-US" sz="1050" b="1" smtClean="0">
                    <a:solidFill>
                      <a:prstClr val="black"/>
                    </a:solidFill>
                    <a:cs typeface="Calibri"/>
                  </a:rPr>
                  <a:t>Business Logic</a:t>
                </a:r>
                <a:endParaRPr lang="en-US" sz="1050" b="1" dirty="0">
                  <a:solidFill>
                    <a:prstClr val="black"/>
                  </a:solidFill>
                  <a:cs typeface="Calibri"/>
                </a:endParaRPr>
              </a:p>
            </p:txBody>
          </p:sp>
          <p:grpSp>
            <p:nvGrpSpPr>
              <p:cNvPr id="303" name="Group 302"/>
              <p:cNvGrpSpPr/>
              <p:nvPr/>
            </p:nvGrpSpPr>
            <p:grpSpPr>
              <a:xfrm>
                <a:off x="2300874" y="2971272"/>
                <a:ext cx="865403" cy="418095"/>
                <a:chOff x="432135" y="2616233"/>
                <a:chExt cx="865403" cy="418095"/>
              </a:xfrm>
            </p:grpSpPr>
            <p:sp>
              <p:nvSpPr>
                <p:cNvPr id="304" name="Rounded Rectangle 303"/>
                <p:cNvSpPr/>
                <p:nvPr/>
              </p:nvSpPr>
              <p:spPr>
                <a:xfrm>
                  <a:off x="456828" y="2629655"/>
                  <a:ext cx="804155" cy="404673"/>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05" name="Rectangle 304"/>
                <p:cNvSpPr/>
                <p:nvPr/>
              </p:nvSpPr>
              <p:spPr>
                <a:xfrm>
                  <a:off x="432135" y="2616233"/>
                  <a:ext cx="865403" cy="415498"/>
                </a:xfrm>
                <a:prstGeom prst="rect">
                  <a:avLst/>
                </a:prstGeom>
                <a:ln>
                  <a:noFill/>
                </a:ln>
              </p:spPr>
              <p:txBody>
                <a:bodyPr wrap="square">
                  <a:spAutoFit/>
                </a:bodyPr>
                <a:lstStyle/>
                <a:p>
                  <a:pPr lvl="0" algn="ctr"/>
                  <a:r>
                    <a:rPr lang="en-US" sz="1050" dirty="0" smtClean="0">
                      <a:solidFill>
                        <a:prstClr val="black"/>
                      </a:solidFill>
                      <a:cs typeface="Calibri"/>
                    </a:rPr>
                    <a:t>REST Interface</a:t>
                  </a:r>
                  <a:endParaRPr lang="en-US" sz="1050" dirty="0">
                    <a:solidFill>
                      <a:prstClr val="black"/>
                    </a:solidFill>
                    <a:cs typeface="Calibri"/>
                  </a:endParaRPr>
                </a:p>
              </p:txBody>
            </p:sp>
          </p:grpSp>
          <p:grpSp>
            <p:nvGrpSpPr>
              <p:cNvPr id="306" name="Group 305"/>
              <p:cNvGrpSpPr/>
              <p:nvPr/>
            </p:nvGrpSpPr>
            <p:grpSpPr>
              <a:xfrm>
                <a:off x="2489342" y="3339662"/>
                <a:ext cx="1082194" cy="253916"/>
                <a:chOff x="4148733" y="2641112"/>
                <a:chExt cx="1082194" cy="253916"/>
              </a:xfrm>
            </p:grpSpPr>
            <p:sp>
              <p:nvSpPr>
                <p:cNvPr id="307" name="Rounded Rectangle 306"/>
                <p:cNvSpPr/>
                <p:nvPr/>
              </p:nvSpPr>
              <p:spPr>
                <a:xfrm>
                  <a:off x="4175173" y="2649726"/>
                  <a:ext cx="1001043" cy="239842"/>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08" name="Rectangle 307"/>
                <p:cNvSpPr/>
                <p:nvPr/>
              </p:nvSpPr>
              <p:spPr>
                <a:xfrm>
                  <a:off x="4148733" y="2641112"/>
                  <a:ext cx="1082194" cy="253916"/>
                </a:xfrm>
                <a:prstGeom prst="rect">
                  <a:avLst/>
                </a:prstGeom>
                <a:ln>
                  <a:noFill/>
                </a:ln>
              </p:spPr>
              <p:txBody>
                <a:bodyPr wrap="square">
                  <a:spAutoFit/>
                </a:bodyPr>
                <a:lstStyle/>
                <a:p>
                  <a:pPr lvl="0" algn="ctr"/>
                  <a:r>
                    <a:rPr lang="en-US" sz="1050" dirty="0" smtClean="0">
                      <a:solidFill>
                        <a:prstClr val="black"/>
                      </a:solidFill>
                      <a:cs typeface="Calibri"/>
                    </a:rPr>
                    <a:t>Business App</a:t>
                  </a:r>
                  <a:endParaRPr lang="en-US" sz="1050" dirty="0">
                    <a:solidFill>
                      <a:prstClr val="black"/>
                    </a:solidFill>
                    <a:cs typeface="Calibri"/>
                  </a:endParaRPr>
                </a:p>
              </p:txBody>
            </p:sp>
          </p:grpSp>
          <p:grpSp>
            <p:nvGrpSpPr>
              <p:cNvPr id="309" name="Group 308"/>
              <p:cNvGrpSpPr/>
              <p:nvPr/>
            </p:nvGrpSpPr>
            <p:grpSpPr>
              <a:xfrm>
                <a:off x="2281895" y="3563239"/>
                <a:ext cx="1010530" cy="441970"/>
                <a:chOff x="4333436" y="2028138"/>
                <a:chExt cx="851647" cy="809462"/>
              </a:xfrm>
            </p:grpSpPr>
            <p:sp>
              <p:nvSpPr>
                <p:cNvPr id="310" name="Rounded Rectangle 309"/>
                <p:cNvSpPr/>
                <p:nvPr/>
              </p:nvSpPr>
              <p:spPr>
                <a:xfrm>
                  <a:off x="4333436" y="2028138"/>
                  <a:ext cx="851647" cy="809462"/>
                </a:xfrm>
                <a:prstGeom prst="roundRect">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11" name="Rectangle 310"/>
                <p:cNvSpPr/>
                <p:nvPr/>
              </p:nvSpPr>
              <p:spPr>
                <a:xfrm>
                  <a:off x="4405334" y="2055252"/>
                  <a:ext cx="722026" cy="760979"/>
                </a:xfrm>
                <a:prstGeom prst="rect">
                  <a:avLst/>
                </a:prstGeom>
                <a:ln>
                  <a:noFill/>
                </a:ln>
              </p:spPr>
              <p:txBody>
                <a:bodyPr wrap="square">
                  <a:spAutoFit/>
                </a:bodyPr>
                <a:lstStyle/>
                <a:p>
                  <a:pPr lvl="0" algn="ctr"/>
                  <a:r>
                    <a:rPr lang="en-US" sz="1050" dirty="0" smtClean="0">
                      <a:solidFill>
                        <a:prstClr val="black"/>
                      </a:solidFill>
                      <a:cs typeface="Calibri"/>
                    </a:rPr>
                    <a:t>Integration Logic</a:t>
                  </a:r>
                  <a:endParaRPr lang="en-US" sz="1050" dirty="0">
                    <a:solidFill>
                      <a:prstClr val="black"/>
                    </a:solidFill>
                    <a:cs typeface="Calibri"/>
                  </a:endParaRPr>
                </a:p>
              </p:txBody>
            </p:sp>
          </p:grpSp>
        </p:grpSp>
        <p:cxnSp>
          <p:nvCxnSpPr>
            <p:cNvPr id="253" name="Straight Arrow Connector 252"/>
            <p:cNvCxnSpPr>
              <a:endCxn id="252" idx="2"/>
            </p:cNvCxnSpPr>
            <p:nvPr/>
          </p:nvCxnSpPr>
          <p:spPr>
            <a:xfrm flipV="1">
              <a:off x="3622438" y="3438520"/>
              <a:ext cx="1777942" cy="11913"/>
            </a:xfrm>
            <a:prstGeom prst="straightConnector1">
              <a:avLst/>
            </a:prstGeom>
            <a:ln w="6350">
              <a:solidFill>
                <a:schemeClr val="tx2">
                  <a:lumMod val="50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01753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500"/>
                                        <p:tgtEl>
                                          <p:spTgt spid="4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2"/>
          <p:cNvSpPr/>
          <p:nvPr/>
        </p:nvSpPr>
        <p:spPr>
          <a:xfrm>
            <a:off x="5289317" y="1196310"/>
            <a:ext cx="3434236" cy="1808150"/>
          </a:xfrm>
          <a:prstGeom prst="roundRect">
            <a:avLst/>
          </a:prstGeom>
          <a:solidFill>
            <a:schemeClr val="accent1">
              <a:lumMod val="20000"/>
              <a:lumOff val="80000"/>
            </a:schemeClr>
          </a:solidFill>
          <a:ln>
            <a:noFill/>
          </a:ln>
        </p:spPr>
        <p:style>
          <a:lnRef idx="2">
            <a:schemeClr val="accent2"/>
          </a:lnRef>
          <a:fillRef idx="1">
            <a:schemeClr val="lt1"/>
          </a:fillRef>
          <a:effectRef idx="0">
            <a:schemeClr val="accent2"/>
          </a:effectRef>
          <a:fontRef idx="minor">
            <a:schemeClr val="dk1"/>
          </a:fontRef>
        </p:style>
        <p:txBody>
          <a:bodyPr rtlCol="0" anchor="t"/>
          <a:lstStyle/>
          <a:p>
            <a:pPr algn="ctr"/>
            <a:endParaRPr lang="en-GB" sz="1200" dirty="0">
              <a:solidFill>
                <a:schemeClr val="tx1"/>
              </a:solidFill>
            </a:endParaRPr>
          </a:p>
        </p:txBody>
      </p:sp>
      <p:sp>
        <p:nvSpPr>
          <p:cNvPr id="66" name="Rounded Rectangle 65"/>
          <p:cNvSpPr/>
          <p:nvPr/>
        </p:nvSpPr>
        <p:spPr>
          <a:xfrm>
            <a:off x="7045692" y="2287673"/>
            <a:ext cx="1136539" cy="575002"/>
          </a:xfrm>
          <a:prstGeom prst="roundRect">
            <a:avLst/>
          </a:prstGeom>
          <a:solidFill>
            <a:schemeClr val="bg2"/>
          </a:solidFill>
          <a:ln>
            <a:no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sp>
        <p:nvSpPr>
          <p:cNvPr id="67" name="Rounded Rectangle 66"/>
          <p:cNvSpPr/>
          <p:nvPr/>
        </p:nvSpPr>
        <p:spPr>
          <a:xfrm>
            <a:off x="5850910" y="2284457"/>
            <a:ext cx="1070744" cy="575002"/>
          </a:xfrm>
          <a:prstGeom prst="roundRect">
            <a:avLst/>
          </a:prstGeom>
          <a:solidFill>
            <a:schemeClr val="bg2"/>
          </a:solidFill>
          <a:ln>
            <a:no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sp>
        <p:nvSpPr>
          <p:cNvPr id="63" name="Rounded Rectangle 62"/>
          <p:cNvSpPr/>
          <p:nvPr/>
        </p:nvSpPr>
        <p:spPr>
          <a:xfrm>
            <a:off x="7590549" y="1573223"/>
            <a:ext cx="1002037" cy="575002"/>
          </a:xfrm>
          <a:prstGeom prst="roundRect">
            <a:avLst/>
          </a:prstGeom>
          <a:solidFill>
            <a:schemeClr val="bg2"/>
          </a:solidFill>
          <a:ln>
            <a:no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sp>
        <p:nvSpPr>
          <p:cNvPr id="13" name="Content Placeholder 4"/>
          <p:cNvSpPr>
            <a:spLocks/>
          </p:cNvSpPr>
          <p:nvPr/>
        </p:nvSpPr>
        <p:spPr bwMode="auto">
          <a:xfrm>
            <a:off x="429721" y="1044552"/>
            <a:ext cx="4687085" cy="3490186"/>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Business Network Archive (.BNA) is a package of the resources used by Fabric:</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Model files (.CTO)</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Transaction processors (.JS)</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Access Control Lists (.ACL)</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Static queries (.QRY)</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Documentation and versioning (.MD)</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It does </a:t>
            </a:r>
            <a:r>
              <a:rPr lang="en-US" sz="1400" i="1" dirty="0" smtClean="0">
                <a:solidFill>
                  <a:srgbClr val="5A5A5A"/>
                </a:solidFill>
                <a:latin typeface="Arial" charset="0"/>
                <a:ea typeface="Arial" charset="0"/>
                <a:cs typeface="Arial" charset="0"/>
              </a:rPr>
              <a:t>not</a:t>
            </a:r>
            <a:r>
              <a:rPr lang="en-US" sz="1400" dirty="0" smtClean="0">
                <a:solidFill>
                  <a:srgbClr val="5A5A5A"/>
                </a:solidFill>
                <a:latin typeface="Arial" charset="0"/>
                <a:ea typeface="Arial" charset="0"/>
                <a:cs typeface="Arial" charset="0"/>
              </a:rPr>
              <a:t> contain the client application</a:t>
            </a:r>
          </a:p>
          <a:p>
            <a:pPr marL="685800" lvl="1"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The BNA simplifies deployment of blockchain and promotion between environments</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c.f. TAR, WAR, EAR, JAR, BAR</a:t>
            </a:r>
            <a:r>
              <a:rPr lang="mr-IN" sz="1400" dirty="0" smtClean="0">
                <a:solidFill>
                  <a:srgbClr val="5A5A5A"/>
                </a:solidFill>
                <a:latin typeface="Arial" charset="0"/>
                <a:ea typeface="Arial" charset="0"/>
                <a:cs typeface="Arial" charset="0"/>
              </a:rPr>
              <a:t>…</a:t>
            </a: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Create BNA files from Playground or command line</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Build from filesystem or NPM module</a:t>
            </a:r>
          </a:p>
        </p:txBody>
      </p:sp>
      <p:grpSp>
        <p:nvGrpSpPr>
          <p:cNvPr id="6" name="Group 5"/>
          <p:cNvGrpSpPr/>
          <p:nvPr/>
        </p:nvGrpSpPr>
        <p:grpSpPr>
          <a:xfrm>
            <a:off x="5414577" y="1579702"/>
            <a:ext cx="1087574" cy="571952"/>
            <a:chOff x="6425293" y="206843"/>
            <a:chExt cx="1087574" cy="571952"/>
          </a:xfrm>
        </p:grpSpPr>
        <p:sp>
          <p:nvSpPr>
            <p:cNvPr id="62" name="Rounded Rectangle 61"/>
            <p:cNvSpPr/>
            <p:nvPr/>
          </p:nvSpPr>
          <p:spPr>
            <a:xfrm>
              <a:off x="6425293" y="206843"/>
              <a:ext cx="1087574" cy="571952"/>
            </a:xfrm>
            <a:prstGeom prst="roundRect">
              <a:avLst/>
            </a:prstGeom>
            <a:solidFill>
              <a:schemeClr val="bg1"/>
            </a:solidFill>
            <a:ln>
              <a:no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grpSp>
          <p:nvGrpSpPr>
            <p:cNvPr id="38" name="Group 37"/>
            <p:cNvGrpSpPr/>
            <p:nvPr/>
          </p:nvGrpSpPr>
          <p:grpSpPr>
            <a:xfrm>
              <a:off x="6484360" y="302386"/>
              <a:ext cx="1028506" cy="476407"/>
              <a:chOff x="5706306" y="1119298"/>
              <a:chExt cx="556717" cy="325772"/>
            </a:xfrm>
          </p:grpSpPr>
          <p:sp>
            <p:nvSpPr>
              <p:cNvPr id="39" name="Rectangle 38"/>
              <p:cNvSpPr/>
              <p:nvPr/>
            </p:nvSpPr>
            <p:spPr>
              <a:xfrm>
                <a:off x="5706306" y="1234609"/>
                <a:ext cx="556717" cy="210461"/>
              </a:xfrm>
              <a:prstGeom prst="rect">
                <a:avLst/>
              </a:prstGeom>
              <a:ln>
                <a:noFill/>
              </a:ln>
            </p:spPr>
            <p:txBody>
              <a:bodyPr wrap="square">
                <a:spAutoFit/>
              </a:bodyPr>
              <a:lstStyle/>
              <a:p>
                <a:pPr lvl="0" algn="ctr"/>
                <a:r>
                  <a:rPr lang="en-US" sz="1400" i="1" dirty="0" err="1">
                    <a:solidFill>
                      <a:prstClr val="black"/>
                    </a:solidFill>
                    <a:cs typeface="Calibri"/>
                  </a:rPr>
                  <a:t>m</a:t>
                </a:r>
                <a:r>
                  <a:rPr lang="en-US" sz="1400" i="1" dirty="0" err="1" smtClean="0">
                    <a:solidFill>
                      <a:prstClr val="black"/>
                    </a:solidFill>
                    <a:cs typeface="Calibri"/>
                  </a:rPr>
                  <a:t>odel.cto</a:t>
                </a:r>
                <a:endParaRPr lang="en-US" sz="1400" i="1" dirty="0">
                  <a:solidFill>
                    <a:prstClr val="black"/>
                  </a:solidFill>
                  <a:cs typeface="Calibri"/>
                </a:endParaRPr>
              </a:p>
            </p:txBody>
          </p:sp>
          <p:grpSp>
            <p:nvGrpSpPr>
              <p:cNvPr id="40" name="Group 39"/>
              <p:cNvGrpSpPr/>
              <p:nvPr/>
            </p:nvGrpSpPr>
            <p:grpSpPr>
              <a:xfrm>
                <a:off x="5722544" y="1119298"/>
                <a:ext cx="158491" cy="127250"/>
                <a:chOff x="6961351" y="2040220"/>
                <a:chExt cx="418214" cy="331501"/>
              </a:xfrm>
              <a:solidFill>
                <a:schemeClr val="bg2"/>
              </a:solidFill>
            </p:grpSpPr>
            <p:sp>
              <p:nvSpPr>
                <p:cNvPr id="47" name="Rectangle 46"/>
                <p:cNvSpPr/>
                <p:nvPr/>
              </p:nvSpPr>
              <p:spPr>
                <a:xfrm>
                  <a:off x="7003512" y="2123282"/>
                  <a:ext cx="335479" cy="248439"/>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Arial" charset="0"/>
                    <a:ea typeface="Arial" charset="0"/>
                    <a:cs typeface="Arial" charset="0"/>
                  </a:endParaRPr>
                </a:p>
              </p:txBody>
            </p:sp>
            <p:sp>
              <p:nvSpPr>
                <p:cNvPr id="48" name="Freeform 47"/>
                <p:cNvSpPr/>
                <p:nvPr/>
              </p:nvSpPr>
              <p:spPr>
                <a:xfrm>
                  <a:off x="6961351" y="2040220"/>
                  <a:ext cx="418214" cy="127305"/>
                </a:xfrm>
                <a:custGeom>
                  <a:avLst/>
                  <a:gdLst>
                    <a:gd name="connsiteX0" fmla="*/ 137786 w 745299"/>
                    <a:gd name="connsiteY0" fmla="*/ 125260 h 131523"/>
                    <a:gd name="connsiteX1" fmla="*/ 0 w 745299"/>
                    <a:gd name="connsiteY1" fmla="*/ 131523 h 131523"/>
                    <a:gd name="connsiteX2" fmla="*/ 150312 w 745299"/>
                    <a:gd name="connsiteY2" fmla="*/ 0 h 131523"/>
                    <a:gd name="connsiteX3" fmla="*/ 620038 w 745299"/>
                    <a:gd name="connsiteY3" fmla="*/ 6263 h 131523"/>
                    <a:gd name="connsiteX4" fmla="*/ 745299 w 745299"/>
                    <a:gd name="connsiteY4" fmla="*/ 131523 h 131523"/>
                    <a:gd name="connsiteX5" fmla="*/ 626301 w 745299"/>
                    <a:gd name="connsiteY5" fmla="*/ 131523 h 131523"/>
                    <a:gd name="connsiteX0" fmla="*/ 99895 w 707408"/>
                    <a:gd name="connsiteY0" fmla="*/ 125260 h 131523"/>
                    <a:gd name="connsiteX1" fmla="*/ 0 w 707408"/>
                    <a:gd name="connsiteY1" fmla="*/ 131523 h 131523"/>
                    <a:gd name="connsiteX2" fmla="*/ 112421 w 707408"/>
                    <a:gd name="connsiteY2" fmla="*/ 0 h 131523"/>
                    <a:gd name="connsiteX3" fmla="*/ 582147 w 707408"/>
                    <a:gd name="connsiteY3" fmla="*/ 6263 h 131523"/>
                    <a:gd name="connsiteX4" fmla="*/ 707408 w 707408"/>
                    <a:gd name="connsiteY4" fmla="*/ 131523 h 131523"/>
                    <a:gd name="connsiteX5" fmla="*/ 588410 w 707408"/>
                    <a:gd name="connsiteY5" fmla="*/ 131523 h 131523"/>
                    <a:gd name="connsiteX0" fmla="*/ 125155 w 732668"/>
                    <a:gd name="connsiteY0" fmla="*/ 125260 h 131523"/>
                    <a:gd name="connsiteX1" fmla="*/ 0 w 732668"/>
                    <a:gd name="connsiteY1" fmla="*/ 115016 h 131523"/>
                    <a:gd name="connsiteX2" fmla="*/ 137681 w 732668"/>
                    <a:gd name="connsiteY2" fmla="*/ 0 h 131523"/>
                    <a:gd name="connsiteX3" fmla="*/ 607407 w 732668"/>
                    <a:gd name="connsiteY3" fmla="*/ 6263 h 131523"/>
                    <a:gd name="connsiteX4" fmla="*/ 732668 w 732668"/>
                    <a:gd name="connsiteY4" fmla="*/ 131523 h 131523"/>
                    <a:gd name="connsiteX5" fmla="*/ 613670 w 732668"/>
                    <a:gd name="connsiteY5" fmla="*/ 131523 h 131523"/>
                    <a:gd name="connsiteX0" fmla="*/ 134430 w 741943"/>
                    <a:gd name="connsiteY0" fmla="*/ 125260 h 131523"/>
                    <a:gd name="connsiteX1" fmla="*/ 0 w 741943"/>
                    <a:gd name="connsiteY1" fmla="*/ 125118 h 131523"/>
                    <a:gd name="connsiteX2" fmla="*/ 146956 w 741943"/>
                    <a:gd name="connsiteY2" fmla="*/ 0 h 131523"/>
                    <a:gd name="connsiteX3" fmla="*/ 616682 w 741943"/>
                    <a:gd name="connsiteY3" fmla="*/ 6263 h 131523"/>
                    <a:gd name="connsiteX4" fmla="*/ 741943 w 741943"/>
                    <a:gd name="connsiteY4" fmla="*/ 131523 h 131523"/>
                    <a:gd name="connsiteX5" fmla="*/ 622945 w 741943"/>
                    <a:gd name="connsiteY5" fmla="*/ 131523 h 131523"/>
                    <a:gd name="connsiteX0" fmla="*/ 134430 w 723393"/>
                    <a:gd name="connsiteY0" fmla="*/ 125260 h 131523"/>
                    <a:gd name="connsiteX1" fmla="*/ 0 w 723393"/>
                    <a:gd name="connsiteY1" fmla="*/ 125118 h 131523"/>
                    <a:gd name="connsiteX2" fmla="*/ 146956 w 723393"/>
                    <a:gd name="connsiteY2" fmla="*/ 0 h 131523"/>
                    <a:gd name="connsiteX3" fmla="*/ 616682 w 723393"/>
                    <a:gd name="connsiteY3" fmla="*/ 6263 h 131523"/>
                    <a:gd name="connsiteX4" fmla="*/ 723393 w 723393"/>
                    <a:gd name="connsiteY4" fmla="*/ 131523 h 131523"/>
                    <a:gd name="connsiteX5" fmla="*/ 622945 w 723393"/>
                    <a:gd name="connsiteY5" fmla="*/ 131523 h 131523"/>
                    <a:gd name="connsiteX0" fmla="*/ 134430 w 723393"/>
                    <a:gd name="connsiteY0" fmla="*/ 118997 h 125260"/>
                    <a:gd name="connsiteX1" fmla="*/ 0 w 723393"/>
                    <a:gd name="connsiteY1" fmla="*/ 118855 h 125260"/>
                    <a:gd name="connsiteX2" fmla="*/ 122222 w 723393"/>
                    <a:gd name="connsiteY2" fmla="*/ 46269 h 125260"/>
                    <a:gd name="connsiteX3" fmla="*/ 616682 w 723393"/>
                    <a:gd name="connsiteY3" fmla="*/ 0 h 125260"/>
                    <a:gd name="connsiteX4" fmla="*/ 723393 w 723393"/>
                    <a:gd name="connsiteY4" fmla="*/ 125260 h 125260"/>
                    <a:gd name="connsiteX5" fmla="*/ 622945 w 723393"/>
                    <a:gd name="connsiteY5" fmla="*/ 125260 h 125260"/>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622945 w 723393"/>
                    <a:gd name="connsiteY5" fmla="*/ 78991 h 78991"/>
                    <a:gd name="connsiteX0" fmla="*/ 134430 w 723393"/>
                    <a:gd name="connsiteY0" fmla="*/ 72728 h 81011"/>
                    <a:gd name="connsiteX1" fmla="*/ 0 w 723393"/>
                    <a:gd name="connsiteY1" fmla="*/ 72586 h 81011"/>
                    <a:gd name="connsiteX2" fmla="*/ 122222 w 723393"/>
                    <a:gd name="connsiteY2" fmla="*/ 0 h 81011"/>
                    <a:gd name="connsiteX3" fmla="*/ 619774 w 723393"/>
                    <a:gd name="connsiteY3" fmla="*/ 2222 h 81011"/>
                    <a:gd name="connsiteX4" fmla="*/ 723393 w 723393"/>
                    <a:gd name="connsiteY4" fmla="*/ 78991 h 81011"/>
                    <a:gd name="connsiteX5" fmla="*/ 607487 w 723393"/>
                    <a:gd name="connsiteY5" fmla="*/ 81011 h 81011"/>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592029 w 723393"/>
                    <a:gd name="connsiteY5" fmla="*/ 78991 h 78991"/>
                    <a:gd name="connsiteX0" fmla="*/ 134430 w 652283"/>
                    <a:gd name="connsiteY0" fmla="*/ 72728 h 78991"/>
                    <a:gd name="connsiteX1" fmla="*/ 0 w 652283"/>
                    <a:gd name="connsiteY1" fmla="*/ 72586 h 78991"/>
                    <a:gd name="connsiteX2" fmla="*/ 122222 w 652283"/>
                    <a:gd name="connsiteY2" fmla="*/ 0 h 78991"/>
                    <a:gd name="connsiteX3" fmla="*/ 619774 w 652283"/>
                    <a:gd name="connsiteY3" fmla="*/ 2222 h 78991"/>
                    <a:gd name="connsiteX4" fmla="*/ 652283 w 652283"/>
                    <a:gd name="connsiteY4" fmla="*/ 78991 h 78991"/>
                    <a:gd name="connsiteX5" fmla="*/ 592029 w 65228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548664 w 581173"/>
                    <a:gd name="connsiteY3" fmla="*/ 2222 h 78991"/>
                    <a:gd name="connsiteX4" fmla="*/ 581173 w 581173"/>
                    <a:gd name="connsiteY4" fmla="*/ 78991 h 78991"/>
                    <a:gd name="connsiteX5" fmla="*/ 520919 w 58117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483738 w 581173"/>
                    <a:gd name="connsiteY3" fmla="*/ 2222 h 78991"/>
                    <a:gd name="connsiteX4" fmla="*/ 581173 w 581173"/>
                    <a:gd name="connsiteY4" fmla="*/ 78991 h 78991"/>
                    <a:gd name="connsiteX5" fmla="*/ 520919 w 581173"/>
                    <a:gd name="connsiteY5" fmla="*/ 78991 h 78991"/>
                    <a:gd name="connsiteX0" fmla="*/ 63320 w 581173"/>
                    <a:gd name="connsiteY0" fmla="*/ 70506 h 76769"/>
                    <a:gd name="connsiteX1" fmla="*/ 0 w 581173"/>
                    <a:gd name="connsiteY1" fmla="*/ 76425 h 76769"/>
                    <a:gd name="connsiteX2" fmla="*/ 125314 w 581173"/>
                    <a:gd name="connsiteY2" fmla="*/ 1819 h 76769"/>
                    <a:gd name="connsiteX3" fmla="*/ 483738 w 581173"/>
                    <a:gd name="connsiteY3" fmla="*/ 0 h 76769"/>
                    <a:gd name="connsiteX4" fmla="*/ 581173 w 581173"/>
                    <a:gd name="connsiteY4" fmla="*/ 76769 h 76769"/>
                    <a:gd name="connsiteX5" fmla="*/ 520919 w 581173"/>
                    <a:gd name="connsiteY5" fmla="*/ 76769 h 76769"/>
                    <a:gd name="connsiteX0" fmla="*/ 63320 w 581173"/>
                    <a:gd name="connsiteY0" fmla="*/ 74749 h 81012"/>
                    <a:gd name="connsiteX1" fmla="*/ 0 w 581173"/>
                    <a:gd name="connsiteY1" fmla="*/ 80668 h 81012"/>
                    <a:gd name="connsiteX2" fmla="*/ 103672 w 581173"/>
                    <a:gd name="connsiteY2" fmla="*/ 0 h 81012"/>
                    <a:gd name="connsiteX3" fmla="*/ 483738 w 581173"/>
                    <a:gd name="connsiteY3" fmla="*/ 4243 h 81012"/>
                    <a:gd name="connsiteX4" fmla="*/ 581173 w 581173"/>
                    <a:gd name="connsiteY4" fmla="*/ 81012 h 81012"/>
                    <a:gd name="connsiteX5" fmla="*/ 520919 w 581173"/>
                    <a:gd name="connsiteY5" fmla="*/ 81012 h 81012"/>
                    <a:gd name="connsiteX0" fmla="*/ 67870 w 585723"/>
                    <a:gd name="connsiteY0" fmla="*/ 74749 h 81012"/>
                    <a:gd name="connsiteX1" fmla="*/ 0 w 585723"/>
                    <a:gd name="connsiteY1" fmla="*/ 78647 h 81012"/>
                    <a:gd name="connsiteX2" fmla="*/ 108222 w 585723"/>
                    <a:gd name="connsiteY2" fmla="*/ 0 h 81012"/>
                    <a:gd name="connsiteX3" fmla="*/ 488288 w 585723"/>
                    <a:gd name="connsiteY3" fmla="*/ 4243 h 81012"/>
                    <a:gd name="connsiteX4" fmla="*/ 585723 w 585723"/>
                    <a:gd name="connsiteY4" fmla="*/ 81012 h 81012"/>
                    <a:gd name="connsiteX5" fmla="*/ 525469 w 585723"/>
                    <a:gd name="connsiteY5" fmla="*/ 81012 h 81012"/>
                    <a:gd name="connsiteX0" fmla="*/ 81521 w 599374"/>
                    <a:gd name="connsiteY0" fmla="*/ 74749 h 81012"/>
                    <a:gd name="connsiteX1" fmla="*/ 0 w 599374"/>
                    <a:gd name="connsiteY1" fmla="*/ 74606 h 81012"/>
                    <a:gd name="connsiteX2" fmla="*/ 121873 w 599374"/>
                    <a:gd name="connsiteY2" fmla="*/ 0 h 81012"/>
                    <a:gd name="connsiteX3" fmla="*/ 501939 w 599374"/>
                    <a:gd name="connsiteY3" fmla="*/ 4243 h 81012"/>
                    <a:gd name="connsiteX4" fmla="*/ 599374 w 599374"/>
                    <a:gd name="connsiteY4" fmla="*/ 81012 h 81012"/>
                    <a:gd name="connsiteX5" fmla="*/ 539120 w 599374"/>
                    <a:gd name="connsiteY5" fmla="*/ 81012 h 8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374" h="81012">
                      <a:moveTo>
                        <a:pt x="81521" y="74749"/>
                      </a:moveTo>
                      <a:lnTo>
                        <a:pt x="0" y="74606"/>
                      </a:lnTo>
                      <a:lnTo>
                        <a:pt x="121873" y="0"/>
                      </a:lnTo>
                      <a:lnTo>
                        <a:pt x="501939" y="4243"/>
                      </a:lnTo>
                      <a:lnTo>
                        <a:pt x="599374" y="81012"/>
                      </a:lnTo>
                      <a:lnTo>
                        <a:pt x="539120" y="81012"/>
                      </a:lnTo>
                    </a:path>
                  </a:pathLst>
                </a:custGeom>
                <a:grpFill/>
                <a:ln w="12700">
                  <a:solidFill>
                    <a:schemeClr val="tx2"/>
                  </a:solidFill>
                </a:ln>
              </p:spPr>
              <p:txBody>
                <a:bodyPr rtlCol="0" anchor="ctr"/>
                <a:lstStyle/>
                <a:p>
                  <a:pPr algn="ctr"/>
                  <a:endParaRPr lang="en-US"/>
                </a:p>
              </p:txBody>
            </p:sp>
            <p:sp>
              <p:nvSpPr>
                <p:cNvPr id="49" name="Rectangle 48"/>
                <p:cNvSpPr/>
                <p:nvPr/>
              </p:nvSpPr>
              <p:spPr>
                <a:xfrm>
                  <a:off x="7137906" y="2183960"/>
                  <a:ext cx="75459" cy="180467"/>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Arial" charset="0"/>
                    <a:ea typeface="Arial" charset="0"/>
                    <a:cs typeface="Arial" charset="0"/>
                  </a:endParaRPr>
                </a:p>
              </p:txBody>
            </p:sp>
            <p:sp>
              <p:nvSpPr>
                <p:cNvPr id="50" name="Rectangle 49"/>
                <p:cNvSpPr/>
                <p:nvPr/>
              </p:nvSpPr>
              <p:spPr>
                <a:xfrm flipH="1" flipV="1">
                  <a:off x="7052449" y="2154659"/>
                  <a:ext cx="51470" cy="77651"/>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Arial" charset="0"/>
                    <a:ea typeface="Arial" charset="0"/>
                    <a:cs typeface="Arial" charset="0"/>
                  </a:endParaRPr>
                </a:p>
              </p:txBody>
            </p:sp>
            <p:sp>
              <p:nvSpPr>
                <p:cNvPr id="51" name="Rectangle 50"/>
                <p:cNvSpPr/>
                <p:nvPr/>
              </p:nvSpPr>
              <p:spPr>
                <a:xfrm flipH="1" flipV="1">
                  <a:off x="7248672" y="2153493"/>
                  <a:ext cx="51470" cy="77651"/>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Arial" charset="0"/>
                    <a:ea typeface="Arial" charset="0"/>
                    <a:cs typeface="Arial" charset="0"/>
                  </a:endParaRPr>
                </a:p>
              </p:txBody>
            </p:sp>
          </p:grpSp>
          <p:grpSp>
            <p:nvGrpSpPr>
              <p:cNvPr id="42" name="Group 41"/>
              <p:cNvGrpSpPr/>
              <p:nvPr/>
            </p:nvGrpSpPr>
            <p:grpSpPr>
              <a:xfrm>
                <a:off x="6113793" y="1123166"/>
                <a:ext cx="85693" cy="106430"/>
                <a:chOff x="5770373" y="1617785"/>
                <a:chExt cx="137614" cy="170297"/>
              </a:xfrm>
            </p:grpSpPr>
            <p:sp>
              <p:nvSpPr>
                <p:cNvPr id="43" name="Snip Single Corner Rectangle 42"/>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sp>
              <p:nvSpPr>
                <p:cNvPr id="44" name="5-Point Star 43"/>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grpSp>
        </p:grpSp>
      </p:grpSp>
      <p:grpSp>
        <p:nvGrpSpPr>
          <p:cNvPr id="7" name="Group 6"/>
          <p:cNvGrpSpPr/>
          <p:nvPr/>
        </p:nvGrpSpPr>
        <p:grpSpPr>
          <a:xfrm>
            <a:off x="6593835" y="1575707"/>
            <a:ext cx="931283" cy="575002"/>
            <a:chOff x="5928978" y="-140000"/>
            <a:chExt cx="931283" cy="575002"/>
          </a:xfrm>
        </p:grpSpPr>
        <p:sp>
          <p:nvSpPr>
            <p:cNvPr id="64" name="Rounded Rectangle 63"/>
            <p:cNvSpPr/>
            <p:nvPr/>
          </p:nvSpPr>
          <p:spPr>
            <a:xfrm>
              <a:off x="5964398" y="-140000"/>
              <a:ext cx="839927" cy="575002"/>
            </a:xfrm>
            <a:prstGeom prst="roundRect">
              <a:avLst/>
            </a:prstGeom>
            <a:solidFill>
              <a:schemeClr val="bg1"/>
            </a:solidFill>
            <a:ln>
              <a:no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grpSp>
          <p:nvGrpSpPr>
            <p:cNvPr id="54" name="Group 53"/>
            <p:cNvGrpSpPr/>
            <p:nvPr/>
          </p:nvGrpSpPr>
          <p:grpSpPr>
            <a:xfrm>
              <a:off x="6223245" y="-76937"/>
              <a:ext cx="154714" cy="183877"/>
              <a:chOff x="5770373" y="1617785"/>
              <a:chExt cx="137614" cy="170297"/>
            </a:xfrm>
          </p:grpSpPr>
          <p:sp>
            <p:nvSpPr>
              <p:cNvPr id="59" name="Snip Single Corner Rectangle 58"/>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sp>
            <p:nvSpPr>
              <p:cNvPr id="60" name="5-Point Star 59"/>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grpSp>
        <p:sp>
          <p:nvSpPr>
            <p:cNvPr id="55" name="Rectangle 54"/>
            <p:cNvSpPr/>
            <p:nvPr/>
          </p:nvSpPr>
          <p:spPr>
            <a:xfrm>
              <a:off x="5928978" y="126738"/>
              <a:ext cx="931283" cy="307777"/>
            </a:xfrm>
            <a:prstGeom prst="rect">
              <a:avLst/>
            </a:prstGeom>
            <a:ln>
              <a:noFill/>
            </a:ln>
          </p:spPr>
          <p:txBody>
            <a:bodyPr wrap="square">
              <a:spAutoFit/>
            </a:bodyPr>
            <a:lstStyle/>
            <a:p>
              <a:pPr lvl="0" algn="ctr"/>
              <a:r>
                <a:rPr lang="en-US" sz="1400" i="1" dirty="0" err="1" smtClean="0">
                  <a:solidFill>
                    <a:prstClr val="black"/>
                  </a:solidFill>
                  <a:cs typeface="Calibri"/>
                </a:rPr>
                <a:t>logic.js</a:t>
              </a:r>
              <a:endParaRPr lang="en-US" sz="1400" i="1" dirty="0">
                <a:solidFill>
                  <a:prstClr val="black"/>
                </a:solidFill>
                <a:cs typeface="Calibri"/>
              </a:endParaRPr>
            </a:p>
          </p:txBody>
        </p:sp>
        <p:grpSp>
          <p:nvGrpSpPr>
            <p:cNvPr id="56" name="Group 55"/>
            <p:cNvGrpSpPr/>
            <p:nvPr/>
          </p:nvGrpSpPr>
          <p:grpSpPr>
            <a:xfrm>
              <a:off x="6410520" y="-77280"/>
              <a:ext cx="154714" cy="183877"/>
              <a:chOff x="5770373" y="1617785"/>
              <a:chExt cx="137614" cy="170297"/>
            </a:xfrm>
          </p:grpSpPr>
          <p:sp>
            <p:nvSpPr>
              <p:cNvPr id="57" name="Snip Single Corner Rectangle 56"/>
              <p:cNvSpPr/>
              <p:nvPr/>
            </p:nvSpPr>
            <p:spPr>
              <a:xfrm>
                <a:off x="5770373" y="1617785"/>
                <a:ext cx="137614" cy="170297"/>
              </a:xfrm>
              <a:prstGeom prst="snip1Rect">
                <a:avLst/>
              </a:prstGeom>
              <a:ln w="22225">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sp>
            <p:nvSpPr>
              <p:cNvPr id="58" name="5-Point Star 57"/>
              <p:cNvSpPr/>
              <p:nvPr/>
            </p:nvSpPr>
            <p:spPr>
              <a:xfrm>
                <a:off x="5800217" y="1670019"/>
                <a:ext cx="70357" cy="61395"/>
              </a:xfrm>
              <a:prstGeom prst="star5">
                <a:avLst/>
              </a:prstGeom>
              <a:ln>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grpSp>
      </p:grpSp>
      <p:sp>
        <p:nvSpPr>
          <p:cNvPr id="61" name="Rectangle 60"/>
          <p:cNvSpPr/>
          <p:nvPr/>
        </p:nvSpPr>
        <p:spPr>
          <a:xfrm>
            <a:off x="5395639" y="1196310"/>
            <a:ext cx="2432564" cy="307777"/>
          </a:xfrm>
          <a:prstGeom prst="rect">
            <a:avLst/>
          </a:prstGeom>
          <a:ln>
            <a:noFill/>
          </a:ln>
        </p:spPr>
        <p:txBody>
          <a:bodyPr wrap="square">
            <a:spAutoFit/>
          </a:bodyPr>
          <a:lstStyle/>
          <a:p>
            <a:pPr lvl="0" algn="ctr"/>
            <a:r>
              <a:rPr lang="en-US" sz="1400" b="1" i="1" dirty="0" smtClean="0">
                <a:solidFill>
                  <a:prstClr val="black"/>
                </a:solidFill>
                <a:cs typeface="Calibri"/>
              </a:rPr>
              <a:t>Business Network Archive</a:t>
            </a:r>
            <a:endParaRPr lang="en-US" sz="1400" b="1" i="1" dirty="0">
              <a:solidFill>
                <a:prstClr val="black"/>
              </a:solidFill>
              <a:cs typeface="Calibri"/>
            </a:endParaRPr>
          </a:p>
        </p:txBody>
      </p:sp>
      <p:grpSp>
        <p:nvGrpSpPr>
          <p:cNvPr id="3" name="Group 2"/>
          <p:cNvGrpSpPr/>
          <p:nvPr/>
        </p:nvGrpSpPr>
        <p:grpSpPr>
          <a:xfrm>
            <a:off x="7040648" y="2308658"/>
            <a:ext cx="1164785" cy="569783"/>
            <a:chOff x="6525814" y="769657"/>
            <a:chExt cx="1238478" cy="569783"/>
          </a:xfrm>
        </p:grpSpPr>
        <p:sp>
          <p:nvSpPr>
            <p:cNvPr id="65" name="Rectangle 64"/>
            <p:cNvSpPr/>
            <p:nvPr/>
          </p:nvSpPr>
          <p:spPr>
            <a:xfrm>
              <a:off x="6525814" y="1031663"/>
              <a:ext cx="1238478" cy="307777"/>
            </a:xfrm>
            <a:prstGeom prst="rect">
              <a:avLst/>
            </a:prstGeom>
            <a:ln>
              <a:noFill/>
            </a:ln>
          </p:spPr>
          <p:txBody>
            <a:bodyPr wrap="square">
              <a:spAutoFit/>
            </a:bodyPr>
            <a:lstStyle/>
            <a:p>
              <a:pPr lvl="0" algn="ctr"/>
              <a:r>
                <a:rPr lang="en-US" sz="1400" i="1" dirty="0" err="1" smtClean="0">
                  <a:solidFill>
                    <a:prstClr val="black"/>
                  </a:solidFill>
                  <a:cs typeface="Calibri"/>
                </a:rPr>
                <a:t>readme.md</a:t>
              </a:r>
              <a:endParaRPr lang="en-US" sz="1400" i="1" dirty="0">
                <a:solidFill>
                  <a:prstClr val="black"/>
                </a:solidFill>
                <a:cs typeface="Calibri"/>
              </a:endParaRPr>
            </a:p>
          </p:txBody>
        </p:sp>
        <p:grpSp>
          <p:nvGrpSpPr>
            <p:cNvPr id="81" name="Group 80"/>
            <p:cNvGrpSpPr/>
            <p:nvPr/>
          </p:nvGrpSpPr>
          <p:grpSpPr>
            <a:xfrm>
              <a:off x="7045451" y="769657"/>
              <a:ext cx="247327" cy="267635"/>
              <a:chOff x="7408149" y="1395864"/>
              <a:chExt cx="137614" cy="170297"/>
            </a:xfrm>
          </p:grpSpPr>
          <p:sp>
            <p:nvSpPr>
              <p:cNvPr id="82" name="Snip Single Corner Rectangle 81"/>
              <p:cNvSpPr/>
              <p:nvPr/>
            </p:nvSpPr>
            <p:spPr>
              <a:xfrm>
                <a:off x="7408149" y="1395864"/>
                <a:ext cx="137614" cy="170297"/>
              </a:xfrm>
              <a:prstGeom prst="snip1Rect">
                <a:avLst/>
              </a:prstGeom>
              <a:ln w="22225">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cxnSp>
            <p:nvCxnSpPr>
              <p:cNvPr id="83" name="Straight Connector 82"/>
              <p:cNvCxnSpPr/>
              <p:nvPr/>
            </p:nvCxnSpPr>
            <p:spPr>
              <a:xfrm>
                <a:off x="7437419" y="1441511"/>
                <a:ext cx="79073"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7437419" y="1474723"/>
                <a:ext cx="79073"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7437419" y="1505011"/>
                <a:ext cx="79073"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grpSp>
      </p:grpSp>
      <p:grpSp>
        <p:nvGrpSpPr>
          <p:cNvPr id="133" name="Group 132"/>
          <p:cNvGrpSpPr/>
          <p:nvPr/>
        </p:nvGrpSpPr>
        <p:grpSpPr>
          <a:xfrm>
            <a:off x="5819985" y="2344007"/>
            <a:ext cx="1164785" cy="537411"/>
            <a:chOff x="6905753" y="602536"/>
            <a:chExt cx="1164785" cy="537411"/>
          </a:xfrm>
        </p:grpSpPr>
        <p:sp>
          <p:nvSpPr>
            <p:cNvPr id="124" name="Rectangle 123"/>
            <p:cNvSpPr/>
            <p:nvPr/>
          </p:nvSpPr>
          <p:spPr>
            <a:xfrm>
              <a:off x="6905753" y="832170"/>
              <a:ext cx="1164785" cy="307777"/>
            </a:xfrm>
            <a:prstGeom prst="rect">
              <a:avLst/>
            </a:prstGeom>
            <a:ln>
              <a:noFill/>
            </a:ln>
          </p:spPr>
          <p:txBody>
            <a:bodyPr wrap="square">
              <a:spAutoFit/>
            </a:bodyPr>
            <a:lstStyle/>
            <a:p>
              <a:pPr lvl="0" algn="ctr"/>
              <a:r>
                <a:rPr lang="en-US" sz="1400" i="1" dirty="0" err="1" smtClean="0">
                  <a:solidFill>
                    <a:prstClr val="black"/>
                  </a:solidFill>
                  <a:cs typeface="Calibri"/>
                </a:rPr>
                <a:t>queries.qry</a:t>
              </a:r>
              <a:endParaRPr lang="en-US" sz="1400" i="1" dirty="0">
                <a:solidFill>
                  <a:prstClr val="black"/>
                </a:solidFill>
                <a:cs typeface="Calibri"/>
              </a:endParaRPr>
            </a:p>
          </p:txBody>
        </p:sp>
        <p:grpSp>
          <p:nvGrpSpPr>
            <p:cNvPr id="132" name="Group 131"/>
            <p:cNvGrpSpPr/>
            <p:nvPr/>
          </p:nvGrpSpPr>
          <p:grpSpPr>
            <a:xfrm>
              <a:off x="7390231" y="602536"/>
              <a:ext cx="255198" cy="262423"/>
              <a:chOff x="8346006" y="986059"/>
              <a:chExt cx="255198" cy="262423"/>
            </a:xfrm>
          </p:grpSpPr>
          <p:sp>
            <p:nvSpPr>
              <p:cNvPr id="130" name="Can 129"/>
              <p:cNvSpPr/>
              <p:nvPr/>
            </p:nvSpPr>
            <p:spPr>
              <a:xfrm>
                <a:off x="8365172" y="986059"/>
                <a:ext cx="199475" cy="234668"/>
              </a:xfrm>
              <a:prstGeom prst="can">
                <a:avLst/>
              </a:prstGeom>
              <a:ln w="19050">
                <a:solidFill>
                  <a:schemeClr val="tx2"/>
                </a:solidFill>
              </a:ln>
            </p:spPr>
            <p:txBody>
              <a:bodyPr wrap="square" lIns="0" tIns="0" rIns="0" bIns="0" rtlCol="0" anchor="ctr">
                <a:noAutofit/>
              </a:bodyPr>
              <a:lstStyle/>
              <a:p>
                <a:pPr algn="ctr"/>
                <a:endParaRPr lang="en-US" sz="1200" dirty="0" err="1">
                  <a:solidFill>
                    <a:srgbClr val="FFFFFF"/>
                  </a:solidFill>
                  <a:latin typeface="Arial" charset="0"/>
                  <a:cs typeface="Arial" charset="0"/>
                </a:endParaRPr>
              </a:p>
            </p:txBody>
          </p:sp>
          <p:sp>
            <p:nvSpPr>
              <p:cNvPr id="131" name="TextBox 130"/>
              <p:cNvSpPr txBox="1"/>
              <p:nvPr/>
            </p:nvSpPr>
            <p:spPr>
              <a:xfrm>
                <a:off x="8346006" y="1002261"/>
                <a:ext cx="255198" cy="246221"/>
              </a:xfrm>
              <a:prstGeom prst="rect">
                <a:avLst/>
              </a:prstGeom>
              <a:noFill/>
            </p:spPr>
            <p:txBody>
              <a:bodyPr wrap="none" rtlCol="0">
                <a:spAutoFit/>
              </a:bodyPr>
              <a:lstStyle/>
              <a:p>
                <a:r>
                  <a:rPr lang="en-US" sz="1000" dirty="0" smtClean="0">
                    <a:solidFill>
                      <a:schemeClr val="accent4">
                        <a:lumMod val="75000"/>
                      </a:schemeClr>
                    </a:solidFill>
                  </a:rPr>
                  <a:t>?</a:t>
                </a:r>
                <a:endParaRPr lang="en-US" dirty="0">
                  <a:solidFill>
                    <a:schemeClr val="accent4">
                      <a:lumMod val="75000"/>
                    </a:schemeClr>
                  </a:solidFill>
                </a:endParaRPr>
              </a:p>
            </p:txBody>
          </p:sp>
        </p:grpSp>
      </p:grpSp>
      <p:grpSp>
        <p:nvGrpSpPr>
          <p:cNvPr id="4" name="Group 3"/>
          <p:cNvGrpSpPr/>
          <p:nvPr/>
        </p:nvGrpSpPr>
        <p:grpSpPr>
          <a:xfrm>
            <a:off x="7490126" y="1667355"/>
            <a:ext cx="1211343" cy="448959"/>
            <a:chOff x="7575790" y="1683683"/>
            <a:chExt cx="1211343" cy="448959"/>
          </a:xfrm>
        </p:grpSpPr>
        <p:sp>
          <p:nvSpPr>
            <p:cNvPr id="89" name="Rectangle 88"/>
            <p:cNvSpPr/>
            <p:nvPr/>
          </p:nvSpPr>
          <p:spPr>
            <a:xfrm>
              <a:off x="7575790" y="1871032"/>
              <a:ext cx="1211343" cy="261610"/>
            </a:xfrm>
            <a:prstGeom prst="rect">
              <a:avLst/>
            </a:prstGeom>
            <a:ln>
              <a:noFill/>
            </a:ln>
          </p:spPr>
          <p:txBody>
            <a:bodyPr wrap="square">
              <a:spAutoFit/>
            </a:bodyPr>
            <a:lstStyle/>
            <a:p>
              <a:pPr lvl="0" algn="ctr"/>
              <a:r>
                <a:rPr lang="en-US" sz="1100" i="1" dirty="0" err="1" smtClean="0">
                  <a:solidFill>
                    <a:prstClr val="black"/>
                  </a:solidFill>
                  <a:cs typeface="Calibri"/>
                </a:rPr>
                <a:t>permissions.acl</a:t>
              </a:r>
              <a:endParaRPr lang="en-US" sz="1100" i="1" dirty="0">
                <a:solidFill>
                  <a:prstClr val="black"/>
                </a:solidFill>
                <a:cs typeface="Calibri"/>
              </a:endParaRPr>
            </a:p>
          </p:txBody>
        </p:sp>
        <p:grpSp>
          <p:nvGrpSpPr>
            <p:cNvPr id="109" name="Group 108"/>
            <p:cNvGrpSpPr/>
            <p:nvPr/>
          </p:nvGrpSpPr>
          <p:grpSpPr>
            <a:xfrm>
              <a:off x="8182231" y="1683683"/>
              <a:ext cx="292804" cy="186090"/>
              <a:chOff x="6961351" y="2040220"/>
              <a:chExt cx="418214" cy="331501"/>
            </a:xfrm>
            <a:solidFill>
              <a:schemeClr val="bg2"/>
            </a:solidFill>
          </p:grpSpPr>
          <p:sp>
            <p:nvSpPr>
              <p:cNvPr id="116" name="Rectangle 115"/>
              <p:cNvSpPr/>
              <p:nvPr/>
            </p:nvSpPr>
            <p:spPr>
              <a:xfrm>
                <a:off x="7003512" y="2123282"/>
                <a:ext cx="335479" cy="248439"/>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Arial" charset="0"/>
                  <a:ea typeface="Arial" charset="0"/>
                  <a:cs typeface="Arial" charset="0"/>
                </a:endParaRPr>
              </a:p>
            </p:txBody>
          </p:sp>
          <p:sp>
            <p:nvSpPr>
              <p:cNvPr id="117" name="Freeform 116"/>
              <p:cNvSpPr/>
              <p:nvPr/>
            </p:nvSpPr>
            <p:spPr>
              <a:xfrm>
                <a:off x="6961351" y="2040220"/>
                <a:ext cx="418214" cy="127305"/>
              </a:xfrm>
              <a:custGeom>
                <a:avLst/>
                <a:gdLst>
                  <a:gd name="connsiteX0" fmla="*/ 137786 w 745299"/>
                  <a:gd name="connsiteY0" fmla="*/ 125260 h 131523"/>
                  <a:gd name="connsiteX1" fmla="*/ 0 w 745299"/>
                  <a:gd name="connsiteY1" fmla="*/ 131523 h 131523"/>
                  <a:gd name="connsiteX2" fmla="*/ 150312 w 745299"/>
                  <a:gd name="connsiteY2" fmla="*/ 0 h 131523"/>
                  <a:gd name="connsiteX3" fmla="*/ 620038 w 745299"/>
                  <a:gd name="connsiteY3" fmla="*/ 6263 h 131523"/>
                  <a:gd name="connsiteX4" fmla="*/ 745299 w 745299"/>
                  <a:gd name="connsiteY4" fmla="*/ 131523 h 131523"/>
                  <a:gd name="connsiteX5" fmla="*/ 626301 w 745299"/>
                  <a:gd name="connsiteY5" fmla="*/ 131523 h 131523"/>
                  <a:gd name="connsiteX0" fmla="*/ 99895 w 707408"/>
                  <a:gd name="connsiteY0" fmla="*/ 125260 h 131523"/>
                  <a:gd name="connsiteX1" fmla="*/ 0 w 707408"/>
                  <a:gd name="connsiteY1" fmla="*/ 131523 h 131523"/>
                  <a:gd name="connsiteX2" fmla="*/ 112421 w 707408"/>
                  <a:gd name="connsiteY2" fmla="*/ 0 h 131523"/>
                  <a:gd name="connsiteX3" fmla="*/ 582147 w 707408"/>
                  <a:gd name="connsiteY3" fmla="*/ 6263 h 131523"/>
                  <a:gd name="connsiteX4" fmla="*/ 707408 w 707408"/>
                  <a:gd name="connsiteY4" fmla="*/ 131523 h 131523"/>
                  <a:gd name="connsiteX5" fmla="*/ 588410 w 707408"/>
                  <a:gd name="connsiteY5" fmla="*/ 131523 h 131523"/>
                  <a:gd name="connsiteX0" fmla="*/ 125155 w 732668"/>
                  <a:gd name="connsiteY0" fmla="*/ 125260 h 131523"/>
                  <a:gd name="connsiteX1" fmla="*/ 0 w 732668"/>
                  <a:gd name="connsiteY1" fmla="*/ 115016 h 131523"/>
                  <a:gd name="connsiteX2" fmla="*/ 137681 w 732668"/>
                  <a:gd name="connsiteY2" fmla="*/ 0 h 131523"/>
                  <a:gd name="connsiteX3" fmla="*/ 607407 w 732668"/>
                  <a:gd name="connsiteY3" fmla="*/ 6263 h 131523"/>
                  <a:gd name="connsiteX4" fmla="*/ 732668 w 732668"/>
                  <a:gd name="connsiteY4" fmla="*/ 131523 h 131523"/>
                  <a:gd name="connsiteX5" fmla="*/ 613670 w 732668"/>
                  <a:gd name="connsiteY5" fmla="*/ 131523 h 131523"/>
                  <a:gd name="connsiteX0" fmla="*/ 134430 w 741943"/>
                  <a:gd name="connsiteY0" fmla="*/ 125260 h 131523"/>
                  <a:gd name="connsiteX1" fmla="*/ 0 w 741943"/>
                  <a:gd name="connsiteY1" fmla="*/ 125118 h 131523"/>
                  <a:gd name="connsiteX2" fmla="*/ 146956 w 741943"/>
                  <a:gd name="connsiteY2" fmla="*/ 0 h 131523"/>
                  <a:gd name="connsiteX3" fmla="*/ 616682 w 741943"/>
                  <a:gd name="connsiteY3" fmla="*/ 6263 h 131523"/>
                  <a:gd name="connsiteX4" fmla="*/ 741943 w 741943"/>
                  <a:gd name="connsiteY4" fmla="*/ 131523 h 131523"/>
                  <a:gd name="connsiteX5" fmla="*/ 622945 w 741943"/>
                  <a:gd name="connsiteY5" fmla="*/ 131523 h 131523"/>
                  <a:gd name="connsiteX0" fmla="*/ 134430 w 723393"/>
                  <a:gd name="connsiteY0" fmla="*/ 125260 h 131523"/>
                  <a:gd name="connsiteX1" fmla="*/ 0 w 723393"/>
                  <a:gd name="connsiteY1" fmla="*/ 125118 h 131523"/>
                  <a:gd name="connsiteX2" fmla="*/ 146956 w 723393"/>
                  <a:gd name="connsiteY2" fmla="*/ 0 h 131523"/>
                  <a:gd name="connsiteX3" fmla="*/ 616682 w 723393"/>
                  <a:gd name="connsiteY3" fmla="*/ 6263 h 131523"/>
                  <a:gd name="connsiteX4" fmla="*/ 723393 w 723393"/>
                  <a:gd name="connsiteY4" fmla="*/ 131523 h 131523"/>
                  <a:gd name="connsiteX5" fmla="*/ 622945 w 723393"/>
                  <a:gd name="connsiteY5" fmla="*/ 131523 h 131523"/>
                  <a:gd name="connsiteX0" fmla="*/ 134430 w 723393"/>
                  <a:gd name="connsiteY0" fmla="*/ 118997 h 125260"/>
                  <a:gd name="connsiteX1" fmla="*/ 0 w 723393"/>
                  <a:gd name="connsiteY1" fmla="*/ 118855 h 125260"/>
                  <a:gd name="connsiteX2" fmla="*/ 122222 w 723393"/>
                  <a:gd name="connsiteY2" fmla="*/ 46269 h 125260"/>
                  <a:gd name="connsiteX3" fmla="*/ 616682 w 723393"/>
                  <a:gd name="connsiteY3" fmla="*/ 0 h 125260"/>
                  <a:gd name="connsiteX4" fmla="*/ 723393 w 723393"/>
                  <a:gd name="connsiteY4" fmla="*/ 125260 h 125260"/>
                  <a:gd name="connsiteX5" fmla="*/ 622945 w 723393"/>
                  <a:gd name="connsiteY5" fmla="*/ 125260 h 125260"/>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622945 w 723393"/>
                  <a:gd name="connsiteY5" fmla="*/ 78991 h 78991"/>
                  <a:gd name="connsiteX0" fmla="*/ 134430 w 723393"/>
                  <a:gd name="connsiteY0" fmla="*/ 72728 h 81011"/>
                  <a:gd name="connsiteX1" fmla="*/ 0 w 723393"/>
                  <a:gd name="connsiteY1" fmla="*/ 72586 h 81011"/>
                  <a:gd name="connsiteX2" fmla="*/ 122222 w 723393"/>
                  <a:gd name="connsiteY2" fmla="*/ 0 h 81011"/>
                  <a:gd name="connsiteX3" fmla="*/ 619774 w 723393"/>
                  <a:gd name="connsiteY3" fmla="*/ 2222 h 81011"/>
                  <a:gd name="connsiteX4" fmla="*/ 723393 w 723393"/>
                  <a:gd name="connsiteY4" fmla="*/ 78991 h 81011"/>
                  <a:gd name="connsiteX5" fmla="*/ 607487 w 723393"/>
                  <a:gd name="connsiteY5" fmla="*/ 81011 h 81011"/>
                  <a:gd name="connsiteX0" fmla="*/ 134430 w 723393"/>
                  <a:gd name="connsiteY0" fmla="*/ 72728 h 78991"/>
                  <a:gd name="connsiteX1" fmla="*/ 0 w 723393"/>
                  <a:gd name="connsiteY1" fmla="*/ 72586 h 78991"/>
                  <a:gd name="connsiteX2" fmla="*/ 122222 w 723393"/>
                  <a:gd name="connsiteY2" fmla="*/ 0 h 78991"/>
                  <a:gd name="connsiteX3" fmla="*/ 619774 w 723393"/>
                  <a:gd name="connsiteY3" fmla="*/ 2222 h 78991"/>
                  <a:gd name="connsiteX4" fmla="*/ 723393 w 723393"/>
                  <a:gd name="connsiteY4" fmla="*/ 78991 h 78991"/>
                  <a:gd name="connsiteX5" fmla="*/ 592029 w 723393"/>
                  <a:gd name="connsiteY5" fmla="*/ 78991 h 78991"/>
                  <a:gd name="connsiteX0" fmla="*/ 134430 w 652283"/>
                  <a:gd name="connsiteY0" fmla="*/ 72728 h 78991"/>
                  <a:gd name="connsiteX1" fmla="*/ 0 w 652283"/>
                  <a:gd name="connsiteY1" fmla="*/ 72586 h 78991"/>
                  <a:gd name="connsiteX2" fmla="*/ 122222 w 652283"/>
                  <a:gd name="connsiteY2" fmla="*/ 0 h 78991"/>
                  <a:gd name="connsiteX3" fmla="*/ 619774 w 652283"/>
                  <a:gd name="connsiteY3" fmla="*/ 2222 h 78991"/>
                  <a:gd name="connsiteX4" fmla="*/ 652283 w 652283"/>
                  <a:gd name="connsiteY4" fmla="*/ 78991 h 78991"/>
                  <a:gd name="connsiteX5" fmla="*/ 592029 w 65228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548664 w 581173"/>
                  <a:gd name="connsiteY3" fmla="*/ 2222 h 78991"/>
                  <a:gd name="connsiteX4" fmla="*/ 581173 w 581173"/>
                  <a:gd name="connsiteY4" fmla="*/ 78991 h 78991"/>
                  <a:gd name="connsiteX5" fmla="*/ 520919 w 581173"/>
                  <a:gd name="connsiteY5" fmla="*/ 78991 h 78991"/>
                  <a:gd name="connsiteX0" fmla="*/ 63320 w 581173"/>
                  <a:gd name="connsiteY0" fmla="*/ 72728 h 78991"/>
                  <a:gd name="connsiteX1" fmla="*/ 0 w 581173"/>
                  <a:gd name="connsiteY1" fmla="*/ 78647 h 78991"/>
                  <a:gd name="connsiteX2" fmla="*/ 51112 w 581173"/>
                  <a:gd name="connsiteY2" fmla="*/ 0 h 78991"/>
                  <a:gd name="connsiteX3" fmla="*/ 483738 w 581173"/>
                  <a:gd name="connsiteY3" fmla="*/ 2222 h 78991"/>
                  <a:gd name="connsiteX4" fmla="*/ 581173 w 581173"/>
                  <a:gd name="connsiteY4" fmla="*/ 78991 h 78991"/>
                  <a:gd name="connsiteX5" fmla="*/ 520919 w 581173"/>
                  <a:gd name="connsiteY5" fmla="*/ 78991 h 78991"/>
                  <a:gd name="connsiteX0" fmla="*/ 63320 w 581173"/>
                  <a:gd name="connsiteY0" fmla="*/ 70506 h 76769"/>
                  <a:gd name="connsiteX1" fmla="*/ 0 w 581173"/>
                  <a:gd name="connsiteY1" fmla="*/ 76425 h 76769"/>
                  <a:gd name="connsiteX2" fmla="*/ 125314 w 581173"/>
                  <a:gd name="connsiteY2" fmla="*/ 1819 h 76769"/>
                  <a:gd name="connsiteX3" fmla="*/ 483738 w 581173"/>
                  <a:gd name="connsiteY3" fmla="*/ 0 h 76769"/>
                  <a:gd name="connsiteX4" fmla="*/ 581173 w 581173"/>
                  <a:gd name="connsiteY4" fmla="*/ 76769 h 76769"/>
                  <a:gd name="connsiteX5" fmla="*/ 520919 w 581173"/>
                  <a:gd name="connsiteY5" fmla="*/ 76769 h 76769"/>
                  <a:gd name="connsiteX0" fmla="*/ 63320 w 581173"/>
                  <a:gd name="connsiteY0" fmla="*/ 74749 h 81012"/>
                  <a:gd name="connsiteX1" fmla="*/ 0 w 581173"/>
                  <a:gd name="connsiteY1" fmla="*/ 80668 h 81012"/>
                  <a:gd name="connsiteX2" fmla="*/ 103672 w 581173"/>
                  <a:gd name="connsiteY2" fmla="*/ 0 h 81012"/>
                  <a:gd name="connsiteX3" fmla="*/ 483738 w 581173"/>
                  <a:gd name="connsiteY3" fmla="*/ 4243 h 81012"/>
                  <a:gd name="connsiteX4" fmla="*/ 581173 w 581173"/>
                  <a:gd name="connsiteY4" fmla="*/ 81012 h 81012"/>
                  <a:gd name="connsiteX5" fmla="*/ 520919 w 581173"/>
                  <a:gd name="connsiteY5" fmla="*/ 81012 h 81012"/>
                  <a:gd name="connsiteX0" fmla="*/ 67870 w 585723"/>
                  <a:gd name="connsiteY0" fmla="*/ 74749 h 81012"/>
                  <a:gd name="connsiteX1" fmla="*/ 0 w 585723"/>
                  <a:gd name="connsiteY1" fmla="*/ 78647 h 81012"/>
                  <a:gd name="connsiteX2" fmla="*/ 108222 w 585723"/>
                  <a:gd name="connsiteY2" fmla="*/ 0 h 81012"/>
                  <a:gd name="connsiteX3" fmla="*/ 488288 w 585723"/>
                  <a:gd name="connsiteY3" fmla="*/ 4243 h 81012"/>
                  <a:gd name="connsiteX4" fmla="*/ 585723 w 585723"/>
                  <a:gd name="connsiteY4" fmla="*/ 81012 h 81012"/>
                  <a:gd name="connsiteX5" fmla="*/ 525469 w 585723"/>
                  <a:gd name="connsiteY5" fmla="*/ 81012 h 81012"/>
                  <a:gd name="connsiteX0" fmla="*/ 81521 w 599374"/>
                  <a:gd name="connsiteY0" fmla="*/ 74749 h 81012"/>
                  <a:gd name="connsiteX1" fmla="*/ 0 w 599374"/>
                  <a:gd name="connsiteY1" fmla="*/ 74606 h 81012"/>
                  <a:gd name="connsiteX2" fmla="*/ 121873 w 599374"/>
                  <a:gd name="connsiteY2" fmla="*/ 0 h 81012"/>
                  <a:gd name="connsiteX3" fmla="*/ 501939 w 599374"/>
                  <a:gd name="connsiteY3" fmla="*/ 4243 h 81012"/>
                  <a:gd name="connsiteX4" fmla="*/ 599374 w 599374"/>
                  <a:gd name="connsiteY4" fmla="*/ 81012 h 81012"/>
                  <a:gd name="connsiteX5" fmla="*/ 539120 w 599374"/>
                  <a:gd name="connsiteY5" fmla="*/ 81012 h 8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374" h="81012">
                    <a:moveTo>
                      <a:pt x="81521" y="74749"/>
                    </a:moveTo>
                    <a:lnTo>
                      <a:pt x="0" y="74606"/>
                    </a:lnTo>
                    <a:lnTo>
                      <a:pt x="121873" y="0"/>
                    </a:lnTo>
                    <a:lnTo>
                      <a:pt x="501939" y="4243"/>
                    </a:lnTo>
                    <a:lnTo>
                      <a:pt x="599374" y="81012"/>
                    </a:lnTo>
                    <a:lnTo>
                      <a:pt x="539120" y="81012"/>
                    </a:lnTo>
                  </a:path>
                </a:pathLst>
              </a:custGeom>
              <a:grpFill/>
              <a:ln w="12700">
                <a:solidFill>
                  <a:schemeClr val="tx2"/>
                </a:solidFill>
              </a:ln>
            </p:spPr>
            <p:txBody>
              <a:bodyPr rtlCol="0" anchor="ctr"/>
              <a:lstStyle/>
              <a:p>
                <a:pPr algn="ctr"/>
                <a:endParaRPr lang="en-US"/>
              </a:p>
            </p:txBody>
          </p:sp>
          <p:sp>
            <p:nvSpPr>
              <p:cNvPr id="118" name="Rectangle 117"/>
              <p:cNvSpPr/>
              <p:nvPr/>
            </p:nvSpPr>
            <p:spPr>
              <a:xfrm>
                <a:off x="7137906" y="2183960"/>
                <a:ext cx="75459" cy="180467"/>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Arial" charset="0"/>
                  <a:ea typeface="Arial" charset="0"/>
                  <a:cs typeface="Arial" charset="0"/>
                </a:endParaRPr>
              </a:p>
            </p:txBody>
          </p:sp>
          <p:sp>
            <p:nvSpPr>
              <p:cNvPr id="119" name="Rectangle 118"/>
              <p:cNvSpPr/>
              <p:nvPr/>
            </p:nvSpPr>
            <p:spPr>
              <a:xfrm flipH="1" flipV="1">
                <a:off x="7052449" y="2154659"/>
                <a:ext cx="51470" cy="77651"/>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Arial" charset="0"/>
                  <a:ea typeface="Arial" charset="0"/>
                  <a:cs typeface="Arial" charset="0"/>
                </a:endParaRPr>
              </a:p>
            </p:txBody>
          </p:sp>
          <p:sp>
            <p:nvSpPr>
              <p:cNvPr id="120" name="Rectangle 119"/>
              <p:cNvSpPr/>
              <p:nvPr/>
            </p:nvSpPr>
            <p:spPr>
              <a:xfrm flipH="1" flipV="1">
                <a:off x="7248672" y="2153493"/>
                <a:ext cx="51470" cy="77651"/>
              </a:xfrm>
              <a:prstGeom prst="rect">
                <a:avLst/>
              </a:prstGeom>
              <a:grp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Arial" charset="0"/>
                  <a:ea typeface="Arial" charset="0"/>
                  <a:cs typeface="Arial" charset="0"/>
                </a:endParaRPr>
              </a:p>
            </p:txBody>
          </p:sp>
        </p:grpSp>
        <p:cxnSp>
          <p:nvCxnSpPr>
            <p:cNvPr id="5" name="Straight Arrow Connector 4"/>
            <p:cNvCxnSpPr/>
            <p:nvPr/>
          </p:nvCxnSpPr>
          <p:spPr>
            <a:xfrm>
              <a:off x="8020720" y="1798311"/>
              <a:ext cx="177777" cy="1731"/>
            </a:xfrm>
            <a:prstGeom prst="straightConnector1">
              <a:avLst/>
            </a:prstGeom>
            <a:ln w="6350">
              <a:solidFill>
                <a:schemeClr val="tx2">
                  <a:lumMod val="50000"/>
                </a:schemeClr>
              </a:solidFill>
              <a:tailEnd type="triangle" w="sm" len="sm"/>
            </a:ln>
            <a:effectLst/>
          </p:spPr>
          <p:style>
            <a:lnRef idx="2">
              <a:schemeClr val="accent1"/>
            </a:lnRef>
            <a:fillRef idx="0">
              <a:schemeClr val="accent1"/>
            </a:fillRef>
            <a:effectRef idx="1">
              <a:schemeClr val="accent1"/>
            </a:effectRef>
            <a:fontRef idx="minor">
              <a:schemeClr val="tx1"/>
            </a:fontRef>
          </p:style>
        </p:cxnSp>
      </p:grpSp>
      <p:sp>
        <p:nvSpPr>
          <p:cNvPr id="134" name="Rectangle 133"/>
          <p:cNvSpPr/>
          <p:nvPr/>
        </p:nvSpPr>
        <p:spPr>
          <a:xfrm>
            <a:off x="5056762" y="3318281"/>
            <a:ext cx="3855961" cy="400110"/>
          </a:xfrm>
          <a:prstGeom prst="rect">
            <a:avLst/>
          </a:prstGeom>
          <a:solidFill>
            <a:schemeClr val="tx1"/>
          </a:solidFill>
          <a:effectLst>
            <a:outerShdw blurRad="50800" dist="38100" dir="2700000" algn="tl" rotWithShape="0">
              <a:prstClr val="black">
                <a:alpha val="40000"/>
              </a:prstClr>
            </a:outerShdw>
          </a:effectLst>
        </p:spPr>
        <p:txBody>
          <a:bodyPr wrap="square">
            <a:spAutoFit/>
          </a:bodyPr>
          <a:lstStyle/>
          <a:p>
            <a:r>
              <a:rPr lang="en-US" sz="1000" dirty="0" smtClean="0">
                <a:solidFill>
                  <a:schemeClr val="bg1"/>
                </a:solidFill>
                <a:latin typeface="IBM Plex Mono" charset="0"/>
                <a:ea typeface="IBM Plex Mono" charset="0"/>
                <a:cs typeface="IBM Plex Mono" charset="0"/>
              </a:rPr>
              <a:t>composer </a:t>
            </a:r>
            <a:r>
              <a:rPr lang="en-US" sz="1000" dirty="0">
                <a:solidFill>
                  <a:schemeClr val="bg1"/>
                </a:solidFill>
                <a:latin typeface="IBM Plex Mono" charset="0"/>
                <a:ea typeface="IBM Plex Mono" charset="0"/>
                <a:cs typeface="IBM Plex Mono" charset="0"/>
              </a:rPr>
              <a:t>archive create </a:t>
            </a:r>
            <a:r>
              <a:rPr lang="mr-IN" sz="1000" dirty="0" smtClean="0">
                <a:solidFill>
                  <a:schemeClr val="bg1"/>
                </a:solidFill>
                <a:latin typeface="IBM Plex Mono" charset="0"/>
                <a:ea typeface="IBM Plex Mono" charset="0"/>
                <a:cs typeface="IBM Plex Mono" charset="0"/>
              </a:rPr>
              <a:t>–</a:t>
            </a:r>
            <a:r>
              <a:rPr lang="en-US" sz="1000" dirty="0" err="1" smtClean="0">
                <a:solidFill>
                  <a:schemeClr val="bg1"/>
                </a:solidFill>
                <a:latin typeface="IBM Plex Mono" charset="0"/>
                <a:ea typeface="IBM Plex Mono" charset="0"/>
                <a:cs typeface="IBM Plex Mono" charset="0"/>
              </a:rPr>
              <a:t>archiveFile</a:t>
            </a:r>
            <a:r>
              <a:rPr lang="en-US" sz="1000" dirty="0" smtClean="0">
                <a:solidFill>
                  <a:schemeClr val="bg1"/>
                </a:solidFill>
                <a:latin typeface="IBM Plex Mono" charset="0"/>
                <a:ea typeface="IBM Plex Mono" charset="0"/>
                <a:cs typeface="IBM Plex Mono" charset="0"/>
              </a:rPr>
              <a:t> </a:t>
            </a:r>
            <a:r>
              <a:rPr lang="en-US" sz="1000" dirty="0" err="1" smtClean="0">
                <a:solidFill>
                  <a:schemeClr val="bg1"/>
                </a:solidFill>
                <a:latin typeface="IBM Plex Mono" charset="0"/>
                <a:ea typeface="IBM Plex Mono" charset="0"/>
                <a:cs typeface="IBM Plex Mono" charset="0"/>
              </a:rPr>
              <a:t>my.bna</a:t>
            </a:r>
            <a:endParaRPr lang="en-US" sz="1000" dirty="0">
              <a:solidFill>
                <a:schemeClr val="bg1"/>
              </a:solidFill>
              <a:latin typeface="IBM Plex Mono" charset="0"/>
              <a:ea typeface="IBM Plex Mono" charset="0"/>
              <a:cs typeface="IBM Plex Mono" charset="0"/>
            </a:endParaRPr>
          </a:p>
          <a:p>
            <a:r>
              <a:rPr lang="en-US" sz="1000" dirty="0">
                <a:solidFill>
                  <a:schemeClr val="bg1"/>
                </a:solidFill>
                <a:latin typeface="IBM Plex Mono" charset="0"/>
                <a:ea typeface="IBM Plex Mono" charset="0"/>
                <a:cs typeface="IBM Plex Mono" charset="0"/>
              </a:rPr>
              <a:t>	</a:t>
            </a:r>
            <a:r>
              <a:rPr lang="en-US" sz="1000" dirty="0" smtClean="0">
                <a:solidFill>
                  <a:schemeClr val="bg1"/>
                </a:solidFill>
                <a:latin typeface="IBM Plex Mono" charset="0"/>
                <a:ea typeface="IBM Plex Mono" charset="0"/>
                <a:cs typeface="IBM Plex Mono" charset="0"/>
              </a:rPr>
              <a:t>--</a:t>
            </a:r>
            <a:r>
              <a:rPr lang="en-US" sz="1000" dirty="0" err="1">
                <a:solidFill>
                  <a:schemeClr val="bg1"/>
                </a:solidFill>
                <a:latin typeface="IBM Plex Mono" charset="0"/>
                <a:ea typeface="IBM Plex Mono" charset="0"/>
                <a:cs typeface="IBM Plex Mono" charset="0"/>
              </a:rPr>
              <a:t>sourceType</a:t>
            </a:r>
            <a:r>
              <a:rPr lang="en-US" sz="1000" dirty="0">
                <a:solidFill>
                  <a:schemeClr val="bg1"/>
                </a:solidFill>
                <a:latin typeface="IBM Plex Mono" charset="0"/>
                <a:ea typeface="IBM Plex Mono" charset="0"/>
                <a:cs typeface="IBM Plex Mono" charset="0"/>
              </a:rPr>
              <a:t> module </a:t>
            </a:r>
            <a:r>
              <a:rPr lang="en-US" sz="1000" dirty="0" smtClean="0">
                <a:solidFill>
                  <a:schemeClr val="bg1"/>
                </a:solidFill>
                <a:latin typeface="IBM Plex Mono" charset="0"/>
                <a:ea typeface="IBM Plex Mono" charset="0"/>
                <a:cs typeface="IBM Plex Mono" charset="0"/>
              </a:rPr>
              <a:t>--</a:t>
            </a:r>
            <a:r>
              <a:rPr lang="en-US" sz="1000" dirty="0" err="1">
                <a:solidFill>
                  <a:schemeClr val="bg1"/>
                </a:solidFill>
                <a:latin typeface="IBM Plex Mono" charset="0"/>
                <a:ea typeface="IBM Plex Mono" charset="0"/>
                <a:cs typeface="IBM Plex Mono" charset="0"/>
              </a:rPr>
              <a:t>sourceName</a:t>
            </a:r>
            <a:r>
              <a:rPr lang="en-US" sz="1000" dirty="0">
                <a:solidFill>
                  <a:schemeClr val="bg1"/>
                </a:solidFill>
                <a:latin typeface="IBM Plex Mono" charset="0"/>
                <a:ea typeface="IBM Plex Mono" charset="0"/>
                <a:cs typeface="IBM Plex Mono" charset="0"/>
              </a:rPr>
              <a:t> </a:t>
            </a:r>
            <a:r>
              <a:rPr lang="en-US" sz="1000" dirty="0" err="1" smtClean="0">
                <a:solidFill>
                  <a:schemeClr val="bg1"/>
                </a:solidFill>
                <a:latin typeface="IBM Plex Mono" charset="0"/>
                <a:ea typeface="IBM Plex Mono" charset="0"/>
                <a:cs typeface="IBM Plex Mono" charset="0"/>
              </a:rPr>
              <a:t>myNetwork</a:t>
            </a:r>
            <a:endParaRPr lang="en-US" sz="1000" dirty="0">
              <a:solidFill>
                <a:schemeClr val="bg1"/>
              </a:solidFill>
              <a:latin typeface="IBM Plex Mono" charset="0"/>
              <a:ea typeface="IBM Plex Mono" charset="0"/>
              <a:cs typeface="IBM Plex Mono" charset="0"/>
            </a:endParaRPr>
          </a:p>
        </p:txBody>
      </p:sp>
      <p:sp>
        <p:nvSpPr>
          <p:cNvPr id="2" name="Text Placeholder 1"/>
          <p:cNvSpPr>
            <a:spLocks noGrp="1"/>
          </p:cNvSpPr>
          <p:nvPr>
            <p:ph type="body" sz="quarter" idx="13"/>
          </p:nvPr>
        </p:nvSpPr>
        <p:spPr>
          <a:xfrm>
            <a:off x="125729" y="144464"/>
            <a:ext cx="8171999" cy="1011698"/>
          </a:xfrm>
        </p:spPr>
        <p:txBody>
          <a:bodyPr>
            <a:normAutofit/>
          </a:bodyPr>
          <a:lstStyle/>
          <a:p>
            <a:r>
              <a:rPr lang="en-US" sz="2000" dirty="0" smtClean="0">
                <a:solidFill>
                  <a:srgbClr val="0164FF"/>
                </a:solidFill>
                <a:ea typeface="Arial" charset="0"/>
                <a:cs typeface="Arial" charset="0"/>
              </a:rPr>
              <a:t>The </a:t>
            </a:r>
            <a:r>
              <a:rPr lang="en-US" sz="2000" dirty="0">
                <a:solidFill>
                  <a:srgbClr val="00B050"/>
                </a:solidFill>
                <a:latin typeface="Arial" charset="0"/>
                <a:ea typeface="Arial" charset="0"/>
                <a:cs typeface="Arial" charset="0"/>
              </a:rPr>
              <a:t>Network Service Consumer </a:t>
            </a:r>
            <a:r>
              <a:rPr lang="en-US" sz="2000" dirty="0" smtClean="0">
                <a:solidFill>
                  <a:srgbClr val="0164FF"/>
                </a:solidFill>
                <a:ea typeface="Arial" charset="0"/>
                <a:cs typeface="Arial" charset="0"/>
              </a:rPr>
              <a:t>packages resources into a BNA file</a:t>
            </a:r>
            <a:endParaRPr lang="en-US" sz="2000" dirty="0">
              <a:solidFill>
                <a:srgbClr val="0164FF"/>
              </a:solidFill>
              <a:ea typeface="Arial" charset="0"/>
              <a:cs typeface="Arial" charset="0"/>
            </a:endParaRPr>
          </a:p>
          <a:p>
            <a:endParaRPr lang="en-US" sz="2000" dirty="0"/>
          </a:p>
        </p:txBody>
      </p:sp>
      <p:pic>
        <p:nvPicPr>
          <p:cNvPr id="68" name="Picture 67"/>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5904641" y="1601254"/>
            <a:ext cx="190847" cy="286971"/>
          </a:xfrm>
          <a:prstGeom prst="rect">
            <a:avLst/>
          </a:prstGeom>
          <a:effectLst/>
        </p:spPr>
      </p:pic>
      <p:pic>
        <p:nvPicPr>
          <p:cNvPr id="69" name="Picture 68"/>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7718265" y="1609905"/>
            <a:ext cx="190847" cy="286971"/>
          </a:xfrm>
          <a:prstGeom prst="rect">
            <a:avLst/>
          </a:prstGeom>
          <a:effectLst/>
        </p:spPr>
      </p:pic>
    </p:spTree>
    <p:extLst>
      <p:ext uri="{BB962C8B-B14F-4D97-AF65-F5344CB8AC3E}">
        <p14:creationId xmlns:p14="http://schemas.microsoft.com/office/powerpoint/2010/main" val="13229404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4"/>
          <p:cNvSpPr>
            <a:spLocks/>
          </p:cNvSpPr>
          <p:nvPr/>
        </p:nvSpPr>
        <p:spPr bwMode="auto">
          <a:xfrm>
            <a:off x="3130189" y="1017905"/>
            <a:ext cx="5870659" cy="1637371"/>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Use </a:t>
            </a:r>
            <a:r>
              <a:rPr lang="en-US" sz="1400" b="1" dirty="0">
                <a:solidFill>
                  <a:srgbClr val="5A5A5A"/>
                </a:solidFill>
                <a:latin typeface="Arial" charset="0"/>
                <a:ea typeface="Arial" charset="0"/>
                <a:cs typeface="Arial" charset="0"/>
              </a:rPr>
              <a:t>c</a:t>
            </a:r>
            <a:r>
              <a:rPr lang="en-US" sz="1400" b="1" dirty="0" smtClean="0">
                <a:solidFill>
                  <a:srgbClr val="5A5A5A"/>
                </a:solidFill>
                <a:latin typeface="Arial" charset="0"/>
                <a:ea typeface="Arial" charset="0"/>
                <a:cs typeface="Arial" charset="0"/>
              </a:rPr>
              <a:t>onnection profiles </a:t>
            </a:r>
            <a:r>
              <a:rPr lang="en-US" sz="1400" dirty="0" smtClean="0">
                <a:solidFill>
                  <a:srgbClr val="5A5A5A"/>
                </a:solidFill>
                <a:latin typeface="Arial" charset="0"/>
                <a:ea typeface="Arial" charset="0"/>
                <a:cs typeface="Arial" charset="0"/>
              </a:rPr>
              <a:t>to describe Fabric connection parameters</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One connection profile required per channel</a:t>
            </a: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Not necessary for web-based simulation</a:t>
            </a:r>
          </a:p>
          <a:p>
            <a:pPr marL="228600"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Enrollment in Hyperledger </a:t>
            </a:r>
            <a:r>
              <a:rPr lang="en-US" sz="1400" dirty="0">
                <a:solidFill>
                  <a:srgbClr val="5A5A5A"/>
                </a:solidFill>
                <a:latin typeface="Arial" charset="0"/>
                <a:ea typeface="Arial" charset="0"/>
                <a:cs typeface="Arial" charset="0"/>
              </a:rPr>
              <a:t>Fabric network </a:t>
            </a:r>
            <a:r>
              <a:rPr lang="en-US" sz="1400" dirty="0" smtClean="0">
                <a:solidFill>
                  <a:srgbClr val="5A5A5A"/>
                </a:solidFill>
                <a:latin typeface="Arial" charset="0"/>
                <a:ea typeface="Arial" charset="0"/>
                <a:cs typeface="Arial" charset="0"/>
              </a:rPr>
              <a:t>required (see later)</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Issue Fabric identity from Composer participants</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p:txBody>
      </p:sp>
      <p:pic>
        <p:nvPicPr>
          <p:cNvPr id="3" name="Picture 2"/>
          <p:cNvPicPr>
            <a:picLocks noChangeAspect="1"/>
          </p:cNvPicPr>
          <p:nvPr/>
        </p:nvPicPr>
        <p:blipFill>
          <a:blip r:embed="rId3"/>
          <a:stretch>
            <a:fillRect/>
          </a:stretch>
        </p:blipFill>
        <p:spPr>
          <a:xfrm>
            <a:off x="125730" y="515421"/>
            <a:ext cx="2918847" cy="3732756"/>
          </a:xfrm>
          <a:prstGeom prst="rect">
            <a:avLst/>
          </a:prstGeom>
        </p:spPr>
      </p:pic>
      <p:sp>
        <p:nvSpPr>
          <p:cNvPr id="2" name="Text Placeholder 1"/>
          <p:cNvSpPr>
            <a:spLocks noGrp="1"/>
          </p:cNvSpPr>
          <p:nvPr>
            <p:ph type="body" sz="quarter" idx="13"/>
          </p:nvPr>
        </p:nvSpPr>
        <p:spPr/>
        <p:txBody>
          <a:bodyPr/>
          <a:lstStyle/>
          <a:p>
            <a:pPr>
              <a:spcBef>
                <a:spcPts val="1100"/>
              </a:spcBef>
            </a:pPr>
            <a:r>
              <a:rPr lang="en-US" dirty="0" smtClean="0">
                <a:solidFill>
                  <a:srgbClr val="0164FF"/>
                </a:solidFill>
                <a:ea typeface="Arial" charset="0"/>
                <a:cs typeface="Arial" charset="0"/>
              </a:rPr>
              <a:t>Connection Profiles to </a:t>
            </a:r>
            <a:r>
              <a:rPr lang="en-US" dirty="0">
                <a:solidFill>
                  <a:srgbClr val="0164FF"/>
                </a:solidFill>
                <a:ea typeface="Arial" charset="0"/>
                <a:cs typeface="Arial" charset="0"/>
              </a:rPr>
              <a:t>Hyperledger Fabric</a:t>
            </a:r>
          </a:p>
        </p:txBody>
      </p:sp>
      <p:pic>
        <p:nvPicPr>
          <p:cNvPr id="6" name="Picture 5"/>
          <p:cNvPicPr>
            <a:picLocks noChangeAspect="1"/>
          </p:cNvPicPr>
          <p:nvPr/>
        </p:nvPicPr>
        <p:blipFill>
          <a:blip r:embed="rId4"/>
          <a:stretch>
            <a:fillRect/>
          </a:stretch>
        </p:blipFill>
        <p:spPr>
          <a:xfrm>
            <a:off x="2037201" y="3176337"/>
            <a:ext cx="2329534" cy="1945281"/>
          </a:xfrm>
          <a:prstGeom prst="rect">
            <a:avLst/>
          </a:prstGeom>
        </p:spPr>
      </p:pic>
      <p:sp>
        <p:nvSpPr>
          <p:cNvPr id="8" name="Content Placeholder 4"/>
          <p:cNvSpPr>
            <a:spLocks/>
          </p:cNvSpPr>
          <p:nvPr/>
        </p:nvSpPr>
        <p:spPr bwMode="auto">
          <a:xfrm>
            <a:off x="4512274" y="2903036"/>
            <a:ext cx="4432346" cy="883319"/>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Connection profiles currently used by Composer only</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Plans to implement common connection profiles that can be used by both Fabric and Composer</a:t>
            </a:r>
            <a:endParaRPr lang="en-US" sz="1400" dirty="0">
              <a:solidFill>
                <a:srgbClr val="5A5A5A"/>
              </a:solidFill>
              <a:latin typeface="Arial" charset="0"/>
              <a:ea typeface="Arial" charset="0"/>
              <a:cs typeface="Arial" charset="0"/>
            </a:endParaRPr>
          </a:p>
        </p:txBody>
      </p:sp>
    </p:spTree>
    <p:extLst>
      <p:ext uri="{BB962C8B-B14F-4D97-AF65-F5344CB8AC3E}">
        <p14:creationId xmlns:p14="http://schemas.microsoft.com/office/powerpoint/2010/main" val="125804468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p:cNvSpPr>
            <a:spLocks/>
          </p:cNvSpPr>
          <p:nvPr/>
        </p:nvSpPr>
        <p:spPr bwMode="auto">
          <a:xfrm>
            <a:off x="474366" y="256605"/>
            <a:ext cx="2970963" cy="366639"/>
          </a:xfrm>
          <a:prstGeom prst="rect">
            <a:avLst/>
          </a:prstGeom>
          <a:noFill/>
          <a:ln w="9525">
            <a:noFill/>
            <a:miter lim="800000"/>
            <a:headEnd/>
            <a:tailEnd/>
          </a:ln>
        </p:spPr>
        <p:txBody>
          <a:bodyPr wrap="square" lIns="0" tIns="0" rIns="0" bIns="0">
            <a:spAutoFit/>
          </a:bodyPr>
          <a:lstStyle/>
          <a:p>
            <a:pPr>
              <a:spcBef>
                <a:spcPts val="1100"/>
              </a:spcBef>
            </a:pPr>
            <a:endParaRPr lang="en-US" sz="2400" dirty="0">
              <a:solidFill>
                <a:srgbClr val="0164FF"/>
              </a:solidFill>
              <a:ea typeface="Arial" charset="0"/>
              <a:cs typeface="Arial" charset="0"/>
            </a:endParaRPr>
          </a:p>
        </p:txBody>
      </p:sp>
      <p:sp>
        <p:nvSpPr>
          <p:cNvPr id="13" name="Content Placeholder 4"/>
          <p:cNvSpPr>
            <a:spLocks/>
          </p:cNvSpPr>
          <p:nvPr/>
        </p:nvSpPr>
        <p:spPr bwMode="auto">
          <a:xfrm>
            <a:off x="125730" y="738953"/>
            <a:ext cx="5772972" cy="3899529"/>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The </a:t>
            </a:r>
            <a:r>
              <a:rPr lang="en-US" sz="1400" dirty="0">
                <a:solidFill>
                  <a:srgbClr val="00B050"/>
                </a:solidFill>
                <a:latin typeface="Arial" charset="0"/>
                <a:ea typeface="Arial" charset="0"/>
                <a:cs typeface="Arial" charset="0"/>
              </a:rPr>
              <a:t>Network Service Consumer </a:t>
            </a:r>
            <a:r>
              <a:rPr lang="en-US" sz="1400" dirty="0" smtClean="0">
                <a:solidFill>
                  <a:srgbClr val="5A5A5A"/>
                </a:solidFill>
                <a:latin typeface="Arial" charset="0"/>
                <a:ea typeface="Arial" charset="0"/>
                <a:cs typeface="Arial" charset="0"/>
              </a:rPr>
              <a:t>issues network participants with an </a:t>
            </a:r>
            <a:r>
              <a:rPr lang="en-US" sz="1400" b="1" dirty="0" smtClean="0">
                <a:solidFill>
                  <a:srgbClr val="5A5A5A"/>
                </a:solidFill>
                <a:latin typeface="Arial" charset="0"/>
                <a:ea typeface="Arial" charset="0"/>
                <a:cs typeface="Arial" charset="0"/>
              </a:rPr>
              <a:t>identity</a:t>
            </a:r>
            <a:r>
              <a:rPr lang="en-US" sz="1400" dirty="0" smtClean="0">
                <a:solidFill>
                  <a:srgbClr val="5A5A5A"/>
                </a:solidFill>
                <a:latin typeface="Arial" charset="0"/>
                <a:ea typeface="Arial" charset="0"/>
                <a:cs typeface="Arial" charset="0"/>
              </a:rPr>
              <a:t> in order to connect to Hyperledger Fabric</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Issued </a:t>
            </a:r>
            <a:r>
              <a:rPr lang="en-US" sz="1400" dirty="0" smtClean="0">
                <a:solidFill>
                  <a:srgbClr val="5A5A5A"/>
                </a:solidFill>
                <a:latin typeface="Arial" charset="0"/>
                <a:ea typeface="Arial" charset="0"/>
                <a:cs typeface="Arial" charset="0"/>
              </a:rPr>
              <a:t>as </a:t>
            </a:r>
            <a:r>
              <a:rPr lang="en-US" sz="1400" dirty="0" smtClean="0">
                <a:solidFill>
                  <a:srgbClr val="5A5A5A"/>
                </a:solidFill>
                <a:latin typeface="Arial" charset="0"/>
                <a:ea typeface="Arial" charset="0"/>
                <a:cs typeface="Arial" charset="0"/>
              </a:rPr>
              <a:t>a Hyperledger Fabric </a:t>
            </a:r>
            <a:r>
              <a:rPr lang="en-US" sz="1400" dirty="0" err="1" smtClean="0">
                <a:solidFill>
                  <a:srgbClr val="5A5A5A"/>
                </a:solidFill>
                <a:latin typeface="Arial" charset="0"/>
                <a:ea typeface="Arial" charset="0"/>
                <a:cs typeface="Arial" charset="0"/>
              </a:rPr>
              <a:t>userid</a:t>
            </a:r>
            <a:r>
              <a:rPr lang="en-US" sz="1400" dirty="0" smtClean="0">
                <a:solidFill>
                  <a:srgbClr val="5A5A5A"/>
                </a:solidFill>
                <a:latin typeface="Arial" charset="0"/>
                <a:ea typeface="Arial" charset="0"/>
                <a:cs typeface="Arial" charset="0"/>
              </a:rPr>
              <a:t>/secret</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Automatically swapped for a certificate on first use</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Packaged </a:t>
            </a:r>
            <a:r>
              <a:rPr lang="en-US" sz="1400" dirty="0" smtClean="0">
                <a:solidFill>
                  <a:srgbClr val="5A5A5A"/>
                </a:solidFill>
                <a:latin typeface="Arial" charset="0"/>
                <a:ea typeface="Arial" charset="0"/>
                <a:cs typeface="Arial" charset="0"/>
              </a:rPr>
              <a:t>in a Business Network Card and supplied </a:t>
            </a:r>
            <a:r>
              <a:rPr lang="en-US" sz="1400" dirty="0" smtClean="0">
                <a:solidFill>
                  <a:srgbClr val="5A5A5A"/>
                </a:solidFill>
                <a:latin typeface="Arial" charset="0"/>
                <a:ea typeface="Arial" charset="0"/>
                <a:cs typeface="Arial" charset="0"/>
              </a:rPr>
              <a:t>when </a:t>
            </a:r>
            <a:r>
              <a:rPr lang="en-US" sz="1400" dirty="0" smtClean="0">
                <a:solidFill>
                  <a:srgbClr val="5A5A5A"/>
                </a:solidFill>
                <a:latin typeface="Arial" charset="0"/>
                <a:ea typeface="Arial" charset="0"/>
                <a:cs typeface="Arial" charset="0"/>
              </a:rPr>
              <a:t>the client application connects</a:t>
            </a:r>
          </a:p>
          <a:p>
            <a:pPr marL="228600"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Composer Participant to Fabric Identity mapping is stored on the blockchain in an </a:t>
            </a:r>
            <a:r>
              <a:rPr lang="en-US" sz="1400" i="1" dirty="0" smtClean="0">
                <a:solidFill>
                  <a:srgbClr val="5A5A5A"/>
                </a:solidFill>
                <a:latin typeface="Arial" charset="0"/>
                <a:ea typeface="Arial" charset="0"/>
                <a:cs typeface="Arial" charset="0"/>
              </a:rPr>
              <a:t>identity </a:t>
            </a:r>
            <a:r>
              <a:rPr lang="en-US" sz="1400" i="1" dirty="0" smtClean="0">
                <a:solidFill>
                  <a:srgbClr val="5A5A5A"/>
                </a:solidFill>
                <a:latin typeface="Arial" charset="0"/>
                <a:ea typeface="Arial" charset="0"/>
                <a:cs typeface="Arial" charset="0"/>
              </a:rPr>
              <a:t>registry</a:t>
            </a:r>
          </a:p>
          <a:p>
            <a:pPr marL="228600" indent="-228600" defTabSz="914400" fontAlgn="base">
              <a:spcBef>
                <a:spcPct val="5000"/>
              </a:spcBef>
              <a:spcAft>
                <a:spcPct val="5000"/>
              </a:spcAft>
              <a:buFont typeface="Arial" charset="0"/>
              <a:buChar char="–"/>
            </a:pPr>
            <a:endParaRPr lang="en-US" sz="1400" i="1"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Usually, only </a:t>
            </a:r>
            <a:r>
              <a:rPr lang="en-US" sz="1400" dirty="0" smtClean="0">
                <a:solidFill>
                  <a:srgbClr val="FF0000"/>
                </a:solidFill>
                <a:ea typeface="Arial" charset="0"/>
                <a:cs typeface="Arial" charset="0"/>
              </a:rPr>
              <a:t>Business Service Consumers </a:t>
            </a:r>
            <a:r>
              <a:rPr lang="en-US" sz="1400" dirty="0" smtClean="0">
                <a:solidFill>
                  <a:srgbClr val="5A5A5A"/>
                </a:solidFill>
                <a:latin typeface="Arial" charset="0"/>
                <a:ea typeface="Arial" charset="0"/>
                <a:cs typeface="Arial" charset="0"/>
              </a:rPr>
              <a:t>have a Fabric identity</a:t>
            </a:r>
          </a:p>
          <a:p>
            <a:pPr marL="685800" lvl="1" indent="-228600" defTabSz="914400" fontAlgn="base">
              <a:spcBef>
                <a:spcPct val="5000"/>
              </a:spcBef>
              <a:spcAft>
                <a:spcPct val="5000"/>
              </a:spcAft>
              <a:buFont typeface="Arial" charset="0"/>
              <a:buChar char="–"/>
            </a:pPr>
            <a:r>
              <a:rPr lang="en-US" sz="1400" dirty="0" smtClean="0">
                <a:solidFill>
                  <a:srgbClr val="7030A0"/>
                </a:solidFill>
                <a:latin typeface="Arial" charset="0"/>
                <a:ea typeface="Arial" charset="0"/>
                <a:cs typeface="Arial" charset="0"/>
              </a:rPr>
              <a:t>End-users</a:t>
            </a:r>
            <a:r>
              <a:rPr lang="en-US" sz="1400" dirty="0" smtClean="0">
                <a:solidFill>
                  <a:srgbClr val="5A5A5A"/>
                </a:solidFill>
                <a:latin typeface="Arial" charset="0"/>
                <a:ea typeface="Arial" charset="0"/>
                <a:cs typeface="Arial" charset="0"/>
              </a:rPr>
              <a:t> log in to the business application using a separately managed identity; blockchain transactions invoked by proxy</a:t>
            </a: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Manage identity from </a:t>
            </a:r>
            <a:r>
              <a:rPr lang="en-US" sz="1400" dirty="0" smtClean="0">
                <a:solidFill>
                  <a:srgbClr val="5A5A5A"/>
                </a:solidFill>
                <a:latin typeface="Arial" charset="0"/>
                <a:ea typeface="Arial" charset="0"/>
                <a:cs typeface="Arial" charset="0"/>
              </a:rPr>
              <a:t>Playground, </a:t>
            </a:r>
            <a:r>
              <a:rPr lang="en-US" sz="1400" dirty="0" err="1" smtClean="0">
                <a:solidFill>
                  <a:srgbClr val="5A5A5A"/>
                </a:solidFill>
                <a:latin typeface="Arial" charset="0"/>
                <a:ea typeface="Arial" charset="0"/>
                <a:cs typeface="Arial" charset="0"/>
              </a:rPr>
              <a:t>Javascript</a:t>
            </a:r>
            <a:r>
              <a:rPr lang="en-US" sz="1400" dirty="0" smtClean="0">
                <a:solidFill>
                  <a:srgbClr val="5A5A5A"/>
                </a:solidFill>
                <a:latin typeface="Arial" charset="0"/>
                <a:ea typeface="Arial" charset="0"/>
                <a:cs typeface="Arial" charset="0"/>
              </a:rPr>
              <a:t>, REST or command line</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For example: Test connection, issue identity, bind an identity to a participant, revoke an identity, list identities</a:t>
            </a:r>
          </a:p>
        </p:txBody>
      </p:sp>
      <p:pic>
        <p:nvPicPr>
          <p:cNvPr id="3" name="Picture 2"/>
          <p:cNvPicPr>
            <a:picLocks noChangeAspect="1"/>
          </p:cNvPicPr>
          <p:nvPr/>
        </p:nvPicPr>
        <p:blipFill>
          <a:blip r:embed="rId3"/>
          <a:stretch>
            <a:fillRect/>
          </a:stretch>
        </p:blipFill>
        <p:spPr>
          <a:xfrm>
            <a:off x="5835701" y="623244"/>
            <a:ext cx="3172274" cy="1783456"/>
          </a:xfrm>
          <a:prstGeom prst="rect">
            <a:avLst/>
          </a:prstGeom>
        </p:spPr>
      </p:pic>
      <p:sp>
        <p:nvSpPr>
          <p:cNvPr id="2" name="Text Placeholder 1"/>
          <p:cNvSpPr>
            <a:spLocks noGrp="1"/>
          </p:cNvSpPr>
          <p:nvPr>
            <p:ph type="body" sz="quarter" idx="13"/>
          </p:nvPr>
        </p:nvSpPr>
        <p:spPr>
          <a:xfrm>
            <a:off x="125730" y="144464"/>
            <a:ext cx="7768590" cy="478780"/>
          </a:xfrm>
        </p:spPr>
        <p:txBody>
          <a:bodyPr/>
          <a:lstStyle/>
          <a:p>
            <a:r>
              <a:rPr lang="en-US" dirty="0">
                <a:solidFill>
                  <a:srgbClr val="0164FF"/>
                </a:solidFill>
                <a:ea typeface="Arial" charset="0"/>
                <a:cs typeface="Arial" charset="0"/>
              </a:rPr>
              <a:t>Participant Identity</a:t>
            </a:r>
          </a:p>
          <a:p>
            <a:endParaRPr lang="en-US" dirty="0"/>
          </a:p>
        </p:txBody>
      </p:sp>
      <p:pic>
        <p:nvPicPr>
          <p:cNvPr id="5" name="Picture 4"/>
          <p:cNvPicPr>
            <a:picLocks noChangeAspect="1"/>
          </p:cNvPicPr>
          <p:nvPr/>
        </p:nvPicPr>
        <p:blipFill>
          <a:blip r:embed="rId4"/>
          <a:stretch>
            <a:fillRect/>
          </a:stretch>
        </p:blipFill>
        <p:spPr>
          <a:xfrm>
            <a:off x="6080514" y="2406700"/>
            <a:ext cx="2807910" cy="2228059"/>
          </a:xfrm>
          <a:prstGeom prst="rect">
            <a:avLst/>
          </a:prstGeom>
        </p:spPr>
      </p:pic>
    </p:spTree>
    <p:extLst>
      <p:ext uri="{BB962C8B-B14F-4D97-AF65-F5344CB8AC3E}">
        <p14:creationId xmlns:p14="http://schemas.microsoft.com/office/powerpoint/2010/main" val="5372280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p:cNvSpPr>
            <a:spLocks/>
          </p:cNvSpPr>
          <p:nvPr/>
        </p:nvSpPr>
        <p:spPr bwMode="auto">
          <a:xfrm>
            <a:off x="474366" y="256605"/>
            <a:ext cx="2970963" cy="366639"/>
          </a:xfrm>
          <a:prstGeom prst="rect">
            <a:avLst/>
          </a:prstGeom>
          <a:noFill/>
          <a:ln w="9525">
            <a:noFill/>
            <a:miter lim="800000"/>
            <a:headEnd/>
            <a:tailEnd/>
          </a:ln>
        </p:spPr>
        <p:txBody>
          <a:bodyPr wrap="square" lIns="0" tIns="0" rIns="0" bIns="0">
            <a:spAutoFit/>
          </a:bodyPr>
          <a:lstStyle/>
          <a:p>
            <a:pPr>
              <a:spcBef>
                <a:spcPts val="1100"/>
              </a:spcBef>
            </a:pPr>
            <a:endParaRPr lang="en-US" sz="2400" dirty="0">
              <a:solidFill>
                <a:srgbClr val="0164FF"/>
              </a:solidFill>
              <a:ea typeface="Arial" charset="0"/>
              <a:cs typeface="Arial" charset="0"/>
            </a:endParaRPr>
          </a:p>
        </p:txBody>
      </p:sp>
      <p:sp>
        <p:nvSpPr>
          <p:cNvPr id="13" name="Content Placeholder 4"/>
          <p:cNvSpPr>
            <a:spLocks/>
          </p:cNvSpPr>
          <p:nvPr/>
        </p:nvSpPr>
        <p:spPr bwMode="auto">
          <a:xfrm>
            <a:off x="4166457" y="2402074"/>
            <a:ext cx="4908883" cy="1141851"/>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Manage cards from both Playground and command-line</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Create, delete, export, import, list</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Create requires </a:t>
            </a:r>
            <a:r>
              <a:rPr lang="en-US" sz="1400" dirty="0" err="1" smtClean="0">
                <a:solidFill>
                  <a:srgbClr val="5A5A5A"/>
                </a:solidFill>
                <a:latin typeface="Arial" charset="0"/>
                <a:ea typeface="Arial" charset="0"/>
                <a:cs typeface="Arial" charset="0"/>
              </a:rPr>
              <a:t>userid</a:t>
            </a:r>
            <a:r>
              <a:rPr lang="en-US" sz="1400" dirty="0" smtClean="0">
                <a:solidFill>
                  <a:srgbClr val="5A5A5A"/>
                </a:solidFill>
                <a:latin typeface="Arial" charset="0"/>
                <a:ea typeface="Arial" charset="0"/>
                <a:cs typeface="Arial" charset="0"/>
              </a:rPr>
              <a:t>/secret or certificate/private key</a:t>
            </a: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Use cards to connect to Fabric from Playground, command-line or from within your application</a:t>
            </a:r>
          </a:p>
        </p:txBody>
      </p:sp>
      <p:sp>
        <p:nvSpPr>
          <p:cNvPr id="2" name="Text Placeholder 1"/>
          <p:cNvSpPr>
            <a:spLocks noGrp="1"/>
          </p:cNvSpPr>
          <p:nvPr>
            <p:ph type="body" sz="quarter" idx="13"/>
          </p:nvPr>
        </p:nvSpPr>
        <p:spPr>
          <a:xfrm>
            <a:off x="125730" y="144464"/>
            <a:ext cx="7768590" cy="478780"/>
          </a:xfrm>
        </p:spPr>
        <p:txBody>
          <a:bodyPr/>
          <a:lstStyle/>
          <a:p>
            <a:r>
              <a:rPr lang="en-US" dirty="0" smtClean="0">
                <a:solidFill>
                  <a:srgbClr val="0164FF"/>
                </a:solidFill>
                <a:ea typeface="Arial" charset="0"/>
                <a:cs typeface="Arial" charset="0"/>
              </a:rPr>
              <a:t>Business </a:t>
            </a:r>
            <a:r>
              <a:rPr lang="en-US" smtClean="0">
                <a:solidFill>
                  <a:srgbClr val="0164FF"/>
                </a:solidFill>
                <a:ea typeface="Arial" charset="0"/>
                <a:cs typeface="Arial" charset="0"/>
              </a:rPr>
              <a:t>Network Cards</a:t>
            </a:r>
            <a:endParaRPr lang="en-US" dirty="0"/>
          </a:p>
        </p:txBody>
      </p:sp>
      <p:pic>
        <p:nvPicPr>
          <p:cNvPr id="10" name="Picture 9"/>
          <p:cNvPicPr>
            <a:picLocks noChangeAspect="1"/>
          </p:cNvPicPr>
          <p:nvPr/>
        </p:nvPicPr>
        <p:blipFill>
          <a:blip r:embed="rId3"/>
          <a:stretch>
            <a:fillRect/>
          </a:stretch>
        </p:blipFill>
        <p:spPr>
          <a:xfrm>
            <a:off x="7616827" y="371469"/>
            <a:ext cx="1458513" cy="1984781"/>
          </a:xfrm>
          <a:prstGeom prst="rect">
            <a:avLst/>
          </a:prstGeom>
        </p:spPr>
      </p:pic>
      <p:sp>
        <p:nvSpPr>
          <p:cNvPr id="14" name="Content Placeholder 4"/>
          <p:cNvSpPr>
            <a:spLocks/>
          </p:cNvSpPr>
          <p:nvPr/>
        </p:nvSpPr>
        <p:spPr bwMode="auto">
          <a:xfrm>
            <a:off x="299579" y="793227"/>
            <a:ext cx="7036246" cy="926407"/>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Business Network Cards are a convenient packaging of </a:t>
            </a:r>
            <a:r>
              <a:rPr lang="en-US" sz="1400" i="1" dirty="0" smtClean="0">
                <a:solidFill>
                  <a:srgbClr val="5A5A5A"/>
                </a:solidFill>
                <a:latin typeface="Arial" charset="0"/>
                <a:ea typeface="Arial" charset="0"/>
                <a:cs typeface="Arial" charset="0"/>
              </a:rPr>
              <a:t>identity</a:t>
            </a:r>
            <a:r>
              <a:rPr lang="en-US" sz="1400" dirty="0" smtClean="0">
                <a:solidFill>
                  <a:srgbClr val="5A5A5A"/>
                </a:solidFill>
                <a:latin typeface="Arial" charset="0"/>
                <a:ea typeface="Arial" charset="0"/>
                <a:cs typeface="Arial" charset="0"/>
              </a:rPr>
              <a:t> and </a:t>
            </a:r>
            <a:r>
              <a:rPr lang="en-US" sz="1400" i="1" dirty="0" smtClean="0">
                <a:solidFill>
                  <a:srgbClr val="5A5A5A"/>
                </a:solidFill>
                <a:latin typeface="Arial" charset="0"/>
                <a:ea typeface="Arial" charset="0"/>
                <a:cs typeface="Arial" charset="0"/>
              </a:rPr>
              <a:t>connection profile</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Contains everything you need to connect to blockchain business network</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Each card refers to a single participant and single business network</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Analogous to an ATM card</a:t>
            </a:r>
          </a:p>
        </p:txBody>
      </p:sp>
      <p:pic>
        <p:nvPicPr>
          <p:cNvPr id="11" name="Picture 10"/>
          <p:cNvPicPr>
            <a:picLocks noChangeAspect="1"/>
          </p:cNvPicPr>
          <p:nvPr/>
        </p:nvPicPr>
        <p:blipFill>
          <a:blip r:embed="rId4"/>
          <a:stretch>
            <a:fillRect/>
          </a:stretch>
        </p:blipFill>
        <p:spPr>
          <a:xfrm>
            <a:off x="4428039" y="4030220"/>
            <a:ext cx="3626593" cy="940541"/>
          </a:xfrm>
          <a:prstGeom prst="rect">
            <a:avLst/>
          </a:prstGeom>
        </p:spPr>
      </p:pic>
      <p:sp>
        <p:nvSpPr>
          <p:cNvPr id="9" name="Rectangle 8"/>
          <p:cNvSpPr/>
          <p:nvPr/>
        </p:nvSpPr>
        <p:spPr>
          <a:xfrm>
            <a:off x="4428039" y="3686593"/>
            <a:ext cx="3563223" cy="246221"/>
          </a:xfrm>
          <a:prstGeom prst="rect">
            <a:avLst/>
          </a:prstGeom>
          <a:solidFill>
            <a:schemeClr val="tx1"/>
          </a:solidFill>
          <a:effectLst>
            <a:outerShdw blurRad="50800" dist="38100" dir="2700000" algn="tl" rotWithShape="0">
              <a:prstClr val="black">
                <a:alpha val="40000"/>
              </a:prstClr>
            </a:outerShdw>
          </a:effectLst>
        </p:spPr>
        <p:txBody>
          <a:bodyPr wrap="square">
            <a:spAutoFit/>
          </a:bodyPr>
          <a:lstStyle/>
          <a:p>
            <a:r>
              <a:rPr lang="en-US" sz="1000" dirty="0">
                <a:solidFill>
                  <a:schemeClr val="bg2"/>
                </a:solidFill>
                <a:latin typeface="IBM Plex Mono" charset="0"/>
                <a:ea typeface="IBM Plex Mono" charset="0"/>
                <a:cs typeface="IBM Plex Mono" charset="0"/>
              </a:rPr>
              <a:t>composer network deploy </a:t>
            </a:r>
            <a:r>
              <a:rPr lang="en-US" sz="1000" dirty="0" smtClean="0">
                <a:solidFill>
                  <a:schemeClr val="bg2"/>
                </a:solidFill>
                <a:latin typeface="IBM Plex Mono" charset="0"/>
                <a:ea typeface="IBM Plex Mono" charset="0"/>
                <a:cs typeface="IBM Plex Mono" charset="0"/>
              </a:rPr>
              <a:t>-a </a:t>
            </a:r>
            <a:r>
              <a:rPr lang="en-US" sz="1000" dirty="0" err="1" smtClean="0">
                <a:solidFill>
                  <a:schemeClr val="bg2"/>
                </a:solidFill>
                <a:latin typeface="IBM Plex Mono" charset="0"/>
                <a:ea typeface="IBM Plex Mono" charset="0"/>
                <a:cs typeface="IBM Plex Mono" charset="0"/>
              </a:rPr>
              <a:t>my.bna</a:t>
            </a:r>
            <a:r>
              <a:rPr lang="en-US" sz="1000" dirty="0" smtClean="0">
                <a:solidFill>
                  <a:schemeClr val="bg2"/>
                </a:solidFill>
                <a:latin typeface="IBM Plex Mono" charset="0"/>
                <a:ea typeface="IBM Plex Mono" charset="0"/>
                <a:cs typeface="IBM Plex Mono" charset="0"/>
              </a:rPr>
              <a:t> -c </a:t>
            </a:r>
            <a:r>
              <a:rPr lang="en-US" sz="1000" dirty="0" err="1" smtClean="0">
                <a:solidFill>
                  <a:schemeClr val="bg2"/>
                </a:solidFill>
                <a:latin typeface="IBM Plex Mono" charset="0"/>
                <a:ea typeface="IBM Plex Mono" charset="0"/>
                <a:cs typeface="IBM Plex Mono" charset="0"/>
              </a:rPr>
              <a:t>my.card</a:t>
            </a:r>
            <a:endParaRPr lang="en-US" sz="1000" dirty="0">
              <a:solidFill>
                <a:schemeClr val="bg2"/>
              </a:solidFill>
              <a:latin typeface="IBM Plex Mono" charset="0"/>
              <a:ea typeface="IBM Plex Mono" charset="0"/>
              <a:cs typeface="IBM Plex Mono" charset="0"/>
            </a:endParaRPr>
          </a:p>
        </p:txBody>
      </p:sp>
      <p:pic>
        <p:nvPicPr>
          <p:cNvPr id="16" name="Picture 15"/>
          <p:cNvPicPr>
            <a:picLocks noChangeAspect="1"/>
          </p:cNvPicPr>
          <p:nvPr/>
        </p:nvPicPr>
        <p:blipFill rotWithShape="1">
          <a:blip r:embed="rId5"/>
          <a:srcRect r="13418"/>
          <a:stretch/>
        </p:blipFill>
        <p:spPr>
          <a:xfrm>
            <a:off x="212026" y="1818193"/>
            <a:ext cx="4030590" cy="2973813"/>
          </a:xfrm>
          <a:prstGeom prst="rect">
            <a:avLst/>
          </a:prstGeom>
        </p:spPr>
      </p:pic>
    </p:spTree>
    <p:extLst>
      <p:ext uri="{BB962C8B-B14F-4D97-AF65-F5344CB8AC3E}">
        <p14:creationId xmlns:p14="http://schemas.microsoft.com/office/powerpoint/2010/main" val="9202722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tent Placeholder 4"/>
          <p:cNvSpPr>
            <a:spLocks/>
          </p:cNvSpPr>
          <p:nvPr/>
        </p:nvSpPr>
        <p:spPr bwMode="auto">
          <a:xfrm>
            <a:off x="234501" y="715843"/>
            <a:ext cx="4846546" cy="3877985"/>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Domain specific APIs very attractive to mobile and web developers. Resources and operations are business-meaningful</a:t>
            </a:r>
          </a:p>
          <a:p>
            <a:pPr marL="228600"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Composer exploits </a:t>
            </a:r>
            <a:r>
              <a:rPr lang="en-US" sz="1400" dirty="0">
                <a:solidFill>
                  <a:srgbClr val="5A5A5A"/>
                </a:solidFill>
                <a:latin typeface="Arial" charset="0"/>
                <a:ea typeface="Arial" charset="0"/>
                <a:cs typeface="Arial" charset="0"/>
              </a:rPr>
              <a:t>L</a:t>
            </a:r>
            <a:r>
              <a:rPr lang="en-US" sz="1400" dirty="0" smtClean="0">
                <a:solidFill>
                  <a:srgbClr val="5A5A5A"/>
                </a:solidFill>
                <a:latin typeface="Arial" charset="0"/>
                <a:ea typeface="Arial" charset="0"/>
                <a:cs typeface="Arial" charset="0"/>
              </a:rPr>
              <a:t>oopback framework to create </a:t>
            </a:r>
            <a:r>
              <a:rPr lang="en-US" sz="1400" dirty="0">
                <a:solidFill>
                  <a:srgbClr val="5A5A5A"/>
                </a:solidFill>
                <a:latin typeface="Arial" charset="0"/>
                <a:ea typeface="Arial" charset="0"/>
                <a:cs typeface="Arial" charset="0"/>
              </a:rPr>
              <a:t>REST </a:t>
            </a:r>
            <a:r>
              <a:rPr lang="en-US" sz="1400" dirty="0" smtClean="0">
                <a:solidFill>
                  <a:srgbClr val="5A5A5A"/>
                </a:solidFill>
                <a:latin typeface="Arial" charset="0"/>
                <a:ea typeface="Arial" charset="0"/>
                <a:cs typeface="Arial" charset="0"/>
              </a:rPr>
              <a:t>APIs: </a:t>
            </a:r>
            <a:r>
              <a:rPr lang="en-US" sz="1400" dirty="0">
                <a:solidFill>
                  <a:srgbClr val="5A5A5A"/>
                </a:solidFill>
                <a:latin typeface="Arial" charset="0"/>
                <a:ea typeface="Arial" charset="0"/>
                <a:cs typeface="Arial" charset="0"/>
                <a:hlinkClick r:id="rId3"/>
              </a:rPr>
              <a:t>https://loopback.io</a:t>
            </a:r>
            <a:r>
              <a:rPr lang="en-US" sz="1400" dirty="0" smtClean="0">
                <a:solidFill>
                  <a:srgbClr val="5A5A5A"/>
                </a:solidFill>
                <a:latin typeface="Arial" charset="0"/>
                <a:ea typeface="Arial" charset="0"/>
                <a:cs typeface="Arial" charset="0"/>
                <a:hlinkClick r:id="rId3"/>
              </a:rPr>
              <a:t>/</a:t>
            </a: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Extensive test facilities for REST methods using loopback</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Secured using JS Passport, giving &gt;400 options for authentication</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Composer provides back-end integration with any loopback compatible product</a:t>
            </a:r>
          </a:p>
          <a:p>
            <a:pPr marL="685800" lvl="1"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e</a:t>
            </a:r>
            <a:r>
              <a:rPr lang="en-US" sz="1400" dirty="0" smtClean="0">
                <a:solidFill>
                  <a:srgbClr val="5A5A5A"/>
                </a:solidFill>
                <a:latin typeface="Arial" charset="0"/>
                <a:ea typeface="Arial" charset="0"/>
                <a:cs typeface="Arial" charset="0"/>
              </a:rPr>
              <a:t>.g.  IBM Integration Bus, API Connect, </a:t>
            </a:r>
            <a:r>
              <a:rPr lang="en-US" sz="1400" dirty="0" err="1" smtClean="0">
                <a:solidFill>
                  <a:srgbClr val="5A5A5A"/>
                </a:solidFill>
                <a:latin typeface="Arial" charset="0"/>
                <a:ea typeface="Arial" charset="0"/>
                <a:cs typeface="Arial" charset="0"/>
              </a:rPr>
              <a:t>StrongLoop</a:t>
            </a:r>
            <a:endParaRPr lang="en-US" sz="1400" dirty="0" smtClean="0">
              <a:solidFill>
                <a:srgbClr val="5A5A5A"/>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Outbound and Inbound (where supported by middleware)</a:t>
            </a:r>
          </a:p>
        </p:txBody>
      </p:sp>
      <p:pic>
        <p:nvPicPr>
          <p:cNvPr id="5" name="Picture 4"/>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081047" y="3007364"/>
            <a:ext cx="3403100" cy="1883378"/>
          </a:xfrm>
          <a:prstGeom prst="rect">
            <a:avLst/>
          </a:prstGeom>
          <a:ln>
            <a:solidFill>
              <a:schemeClr val="bg2"/>
            </a:solidFill>
          </a:ln>
          <a:effectLst>
            <a:outerShdw blurRad="50800" dist="76200" dir="2700000" algn="tl" rotWithShape="0">
              <a:prstClr val="black">
                <a:alpha val="40000"/>
              </a:prstClr>
            </a:outerShdw>
          </a:effectLst>
        </p:spPr>
      </p:pic>
      <p:pic>
        <p:nvPicPr>
          <p:cNvPr id="7" name="Picture 6"/>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5081047" y="1050694"/>
            <a:ext cx="3992166" cy="1792980"/>
          </a:xfrm>
          <a:prstGeom prst="rect">
            <a:avLst/>
          </a:prstGeom>
          <a:ln>
            <a:solidFill>
              <a:schemeClr val="bg2"/>
            </a:solidFill>
          </a:ln>
          <a:effectLst>
            <a:outerShdw blurRad="50800" dist="76200" dir="2700000" algn="tl" rotWithShape="0">
              <a:prstClr val="black">
                <a:alpha val="40000"/>
              </a:prstClr>
            </a:outerShdw>
          </a:effectLst>
        </p:spPr>
      </p:pic>
      <p:sp>
        <p:nvSpPr>
          <p:cNvPr id="9" name="Title 1"/>
          <p:cNvSpPr>
            <a:spLocks noGrp="1"/>
          </p:cNvSpPr>
          <p:nvPr>
            <p:ph type="body" sz="quarter" idx="13"/>
          </p:nvPr>
        </p:nvSpPr>
        <p:spPr/>
        <p:txBody>
          <a:bodyPr>
            <a:noAutofit/>
          </a:bodyPr>
          <a:lstStyle/>
          <a:p>
            <a:pPr>
              <a:lnSpc>
                <a:spcPct val="100000"/>
              </a:lnSpc>
              <a:spcBef>
                <a:spcPts val="1100"/>
              </a:spcBef>
            </a:pPr>
            <a:r>
              <a:rPr lang="en-US" sz="2400" dirty="0">
                <a:solidFill>
                  <a:srgbClr val="0164FF"/>
                </a:solidFill>
                <a:latin typeface="+mn-lt"/>
              </a:rPr>
              <a:t>Systems of Record Integration</a:t>
            </a:r>
          </a:p>
        </p:txBody>
      </p:sp>
    </p:spTree>
    <p:extLst>
      <p:ext uri="{BB962C8B-B14F-4D97-AF65-F5344CB8AC3E}">
        <p14:creationId xmlns:p14="http://schemas.microsoft.com/office/powerpoint/2010/main" val="159095081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07114" y="1114044"/>
            <a:ext cx="5596606" cy="1652460"/>
          </a:xfrm>
          <a:prstGeom prst="rect">
            <a:avLst/>
          </a:prstGeom>
          <a:ln>
            <a:solidFill>
              <a:schemeClr val="bg2"/>
            </a:solidFill>
          </a:ln>
          <a:effectLst>
            <a:outerShdw blurRad="50800" dist="76200" dir="2700000" algn="tl" rotWithShape="0">
              <a:prstClr val="black">
                <a:alpha val="40000"/>
              </a:prstClr>
            </a:outerShdw>
          </a:effectLst>
        </p:spPr>
      </p:pic>
      <p:sp>
        <p:nvSpPr>
          <p:cNvPr id="5" name="Content Placeholder 4"/>
          <p:cNvSpPr>
            <a:spLocks/>
          </p:cNvSpPr>
          <p:nvPr/>
        </p:nvSpPr>
        <p:spPr bwMode="auto">
          <a:xfrm>
            <a:off x="498388" y="3123736"/>
            <a:ext cx="3777050" cy="1357295"/>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b="1" dirty="0" smtClean="0">
                <a:solidFill>
                  <a:srgbClr val="5A5A5A"/>
                </a:solidFill>
                <a:latin typeface="Arial" charset="0"/>
                <a:ea typeface="Arial" charset="0"/>
                <a:cs typeface="Arial" charset="0"/>
              </a:rPr>
              <a:t>IBM Integration Bus</a:t>
            </a:r>
          </a:p>
          <a:p>
            <a:pPr marL="53975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IIB V10 contains Loopback connector</a:t>
            </a:r>
          </a:p>
          <a:p>
            <a:pPr marL="53975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Example above takes input from file, SAP or MQ</a:t>
            </a:r>
          </a:p>
          <a:p>
            <a:pPr marL="53975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Data mapping from CSV, BAPI/IDOC or binary form to JSON model definition</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8476" y="953965"/>
            <a:ext cx="1492511" cy="1972619"/>
          </a:xfrm>
          <a:prstGeom prst="rect">
            <a:avLst/>
          </a:prstGeom>
        </p:spPr>
      </p:pic>
      <p:sp>
        <p:nvSpPr>
          <p:cNvPr id="7" name="Content Placeholder 4"/>
          <p:cNvSpPr>
            <a:spLocks/>
          </p:cNvSpPr>
          <p:nvPr/>
        </p:nvSpPr>
        <p:spPr bwMode="auto">
          <a:xfrm>
            <a:off x="5056406" y="3099022"/>
            <a:ext cx="3924139" cy="1594283"/>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b="1" dirty="0" err="1" smtClean="0">
                <a:solidFill>
                  <a:srgbClr val="5A5A5A"/>
                </a:solidFill>
                <a:latin typeface="Arial" charset="0"/>
                <a:ea typeface="Arial" charset="0"/>
                <a:cs typeface="Arial" charset="0"/>
              </a:rPr>
              <a:t>Node.RED</a:t>
            </a:r>
            <a:endParaRPr lang="en-US" sz="1400" b="1" dirty="0" smtClean="0">
              <a:solidFill>
                <a:srgbClr val="5A5A5A"/>
              </a:solidFill>
              <a:latin typeface="Arial" charset="0"/>
              <a:ea typeface="Arial" charset="0"/>
              <a:cs typeface="Arial" charset="0"/>
            </a:endParaRPr>
          </a:p>
          <a:p>
            <a:pPr marL="53975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Pre-built nodes available for Composer</a:t>
            </a:r>
          </a:p>
          <a:p>
            <a:pPr marL="539750" lvl="1"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Connect to hardware devices, APIs and online services</a:t>
            </a:r>
          </a:p>
          <a:p>
            <a:pPr marL="53975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Install direct from </a:t>
            </a:r>
            <a:r>
              <a:rPr lang="en-US" sz="1400" dirty="0" err="1" smtClean="0">
                <a:solidFill>
                  <a:srgbClr val="5A5A5A"/>
                </a:solidFill>
                <a:latin typeface="Arial" charset="0"/>
                <a:ea typeface="Arial" charset="0"/>
                <a:cs typeface="Arial" charset="0"/>
              </a:rPr>
              <a:t>Node.RED</a:t>
            </a:r>
            <a:r>
              <a:rPr lang="en-US" sz="1400" dirty="0" smtClean="0">
                <a:solidFill>
                  <a:srgbClr val="5A5A5A"/>
                </a:solidFill>
                <a:latin typeface="Arial" charset="0"/>
                <a:ea typeface="Arial" charset="0"/>
                <a:cs typeface="Arial" charset="0"/>
              </a:rPr>
              <a:t> UI</a:t>
            </a:r>
          </a:p>
          <a:p>
            <a:pPr marL="996950" lvl="2"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Manage Palette -&gt; Install -&gt;</a:t>
            </a:r>
            <a:br>
              <a:rPr lang="en-US" sz="1400" dirty="0" smtClean="0">
                <a:solidFill>
                  <a:srgbClr val="5A5A5A"/>
                </a:solidFill>
                <a:latin typeface="Arial" charset="0"/>
                <a:ea typeface="Arial" charset="0"/>
                <a:cs typeface="Arial" charset="0"/>
              </a:rPr>
            </a:br>
            <a:r>
              <a:rPr lang="en-US" sz="1400" dirty="0" smtClean="0">
                <a:solidFill>
                  <a:srgbClr val="5A5A5A"/>
                </a:solidFill>
                <a:latin typeface="Arial" charset="0"/>
                <a:ea typeface="Arial" charset="0"/>
                <a:cs typeface="Arial" charset="0"/>
              </a:rPr>
              <a:t>node-red-</a:t>
            </a:r>
            <a:r>
              <a:rPr lang="en-US" sz="1400" dirty="0" err="1" smtClean="0">
                <a:solidFill>
                  <a:srgbClr val="5A5A5A"/>
                </a:solidFill>
                <a:latin typeface="Arial" charset="0"/>
                <a:ea typeface="Arial" charset="0"/>
                <a:cs typeface="Arial" charset="0"/>
              </a:rPr>
              <a:t>contrib</a:t>
            </a:r>
            <a:r>
              <a:rPr lang="en-US" sz="1400" dirty="0" smtClean="0">
                <a:solidFill>
                  <a:srgbClr val="5A5A5A"/>
                </a:solidFill>
                <a:latin typeface="Arial" charset="0"/>
                <a:ea typeface="Arial" charset="0"/>
                <a:cs typeface="Arial" charset="0"/>
              </a:rPr>
              <a:t>-composer</a:t>
            </a:r>
            <a:endParaRPr lang="en-US" sz="1400" dirty="0">
              <a:solidFill>
                <a:srgbClr val="5A5A5A"/>
              </a:solidFill>
              <a:latin typeface="Arial" charset="0"/>
              <a:ea typeface="Arial" charset="0"/>
              <a:cs typeface="Arial" charset="0"/>
            </a:endParaRPr>
          </a:p>
        </p:txBody>
      </p:sp>
      <p:sp>
        <p:nvSpPr>
          <p:cNvPr id="3" name="Text Placeholder 2"/>
          <p:cNvSpPr>
            <a:spLocks noGrp="1"/>
          </p:cNvSpPr>
          <p:nvPr>
            <p:ph type="body" sz="quarter" idx="13"/>
          </p:nvPr>
        </p:nvSpPr>
        <p:spPr/>
        <p:txBody>
          <a:bodyPr/>
          <a:lstStyle/>
          <a:p>
            <a:r>
              <a:rPr lang="en-US" dirty="0">
                <a:solidFill>
                  <a:srgbClr val="0164FF"/>
                </a:solidFill>
              </a:rPr>
              <a:t>Exploiting Loopback: </a:t>
            </a:r>
            <a:r>
              <a:rPr lang="en-US" dirty="0" smtClean="0">
                <a:solidFill>
                  <a:srgbClr val="0164FF"/>
                </a:solidFill>
              </a:rPr>
              <a:t>Examples</a:t>
            </a:r>
            <a:endParaRPr lang="en-US" dirty="0"/>
          </a:p>
        </p:txBody>
      </p:sp>
    </p:spTree>
    <p:extLst>
      <p:ext uri="{BB962C8B-B14F-4D97-AF65-F5344CB8AC3E}">
        <p14:creationId xmlns:p14="http://schemas.microsoft.com/office/powerpoint/2010/main" val="127126464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4"/>
          <p:cNvSpPr>
            <a:spLocks/>
          </p:cNvSpPr>
          <p:nvPr/>
        </p:nvSpPr>
        <p:spPr bwMode="auto">
          <a:xfrm>
            <a:off x="518764" y="2925814"/>
            <a:ext cx="8125366" cy="1615827"/>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Each Business Network is deployed to its own chaincode container</a:t>
            </a:r>
          </a:p>
          <a:p>
            <a:pPr marL="685800" lvl="1"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Container contains a static piece of </a:t>
            </a:r>
            <a:r>
              <a:rPr lang="en-US" sz="1400" dirty="0" smtClean="0">
                <a:solidFill>
                  <a:srgbClr val="5A5A5A"/>
                </a:solidFill>
                <a:latin typeface="Arial" charset="0"/>
                <a:ea typeface="Arial" charset="0"/>
                <a:cs typeface="Arial" charset="0"/>
              </a:rPr>
              <a:t>Go chaincode </a:t>
            </a:r>
            <a:r>
              <a:rPr lang="en-US" sz="1400" dirty="0">
                <a:solidFill>
                  <a:srgbClr val="5A5A5A"/>
                </a:solidFill>
                <a:latin typeface="Arial" charset="0"/>
                <a:ea typeface="Arial" charset="0"/>
                <a:cs typeface="Arial" charset="0"/>
              </a:rPr>
              <a:t>that starts a </a:t>
            </a:r>
            <a:r>
              <a:rPr lang="en-US" sz="1400" dirty="0" err="1">
                <a:solidFill>
                  <a:srgbClr val="5A5A5A"/>
                </a:solidFill>
                <a:latin typeface="Arial" charset="0"/>
                <a:ea typeface="Arial" charset="0"/>
                <a:cs typeface="Arial" charset="0"/>
              </a:rPr>
              <a:t>Javascript</a:t>
            </a:r>
            <a:r>
              <a:rPr lang="en-US" sz="1400" dirty="0">
                <a:solidFill>
                  <a:srgbClr val="5A5A5A"/>
                </a:solidFill>
                <a:latin typeface="Arial" charset="0"/>
                <a:ea typeface="Arial" charset="0"/>
                <a:cs typeface="Arial" charset="0"/>
              </a:rPr>
              <a:t> virtual machine </a:t>
            </a:r>
            <a:r>
              <a:rPr lang="en-US" sz="1400" dirty="0" smtClean="0">
                <a:solidFill>
                  <a:srgbClr val="5A5A5A"/>
                </a:solidFill>
                <a:latin typeface="Arial" charset="0"/>
                <a:ea typeface="Arial" charset="0"/>
                <a:cs typeface="Arial" charset="0"/>
              </a:rPr>
              <a:t>running </a:t>
            </a:r>
            <a:r>
              <a:rPr lang="en-US" sz="1400" dirty="0">
                <a:solidFill>
                  <a:srgbClr val="5A5A5A"/>
                </a:solidFill>
                <a:latin typeface="Arial" charset="0"/>
                <a:ea typeface="Arial" charset="0"/>
                <a:cs typeface="Arial" charset="0"/>
              </a:rPr>
              <a:t>transaction processors</a:t>
            </a:r>
          </a:p>
          <a:p>
            <a:pPr marL="228600"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Browse these containers to view diagnostic information (</a:t>
            </a:r>
            <a:r>
              <a:rPr lang="en-US" sz="1400" dirty="0" err="1">
                <a:solidFill>
                  <a:srgbClr val="5A5A5A"/>
                </a:solidFill>
                <a:latin typeface="Arial" charset="0"/>
                <a:ea typeface="Arial" charset="0"/>
                <a:cs typeface="Arial" charset="0"/>
              </a:rPr>
              <a:t>docker</a:t>
            </a:r>
            <a:r>
              <a:rPr lang="en-US" sz="1400" dirty="0">
                <a:solidFill>
                  <a:srgbClr val="5A5A5A"/>
                </a:solidFill>
                <a:latin typeface="Arial" charset="0"/>
                <a:ea typeface="Arial" charset="0"/>
                <a:cs typeface="Arial" charset="0"/>
              </a:rPr>
              <a:t> logs)</a:t>
            </a:r>
          </a:p>
          <a:p>
            <a:pPr marL="228600"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Embedded chaincode is not a Composer external interface</a:t>
            </a:r>
          </a:p>
        </p:txBody>
      </p:sp>
      <p:grpSp>
        <p:nvGrpSpPr>
          <p:cNvPr id="2" name="Group 1"/>
          <p:cNvGrpSpPr/>
          <p:nvPr/>
        </p:nvGrpSpPr>
        <p:grpSpPr>
          <a:xfrm>
            <a:off x="1364813" y="999764"/>
            <a:ext cx="6987542" cy="1616148"/>
            <a:chOff x="2132890" y="2077452"/>
            <a:chExt cx="9237014" cy="3850105"/>
          </a:xfrm>
        </p:grpSpPr>
        <p:sp>
          <p:nvSpPr>
            <p:cNvPr id="7" name="Rectangle 6"/>
            <p:cNvSpPr/>
            <p:nvPr/>
          </p:nvSpPr>
          <p:spPr>
            <a:xfrm>
              <a:off x="2132890" y="2538427"/>
              <a:ext cx="1166888" cy="1632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t>Composer</a:t>
              </a:r>
            </a:p>
            <a:p>
              <a:pPr algn="ctr"/>
              <a:r>
                <a:rPr lang="en-US" sz="900" dirty="0" smtClean="0"/>
                <a:t>Client</a:t>
              </a:r>
              <a:endParaRPr lang="en-US" sz="900" dirty="0"/>
            </a:p>
          </p:txBody>
        </p:sp>
        <p:sp>
          <p:nvSpPr>
            <p:cNvPr id="8" name="Rectangle 7"/>
            <p:cNvSpPr/>
            <p:nvPr/>
          </p:nvSpPr>
          <p:spPr>
            <a:xfrm>
              <a:off x="3774081" y="2538427"/>
              <a:ext cx="877894" cy="1632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smtClean="0"/>
                <a:t>Fabric</a:t>
              </a:r>
              <a:endParaRPr lang="en-US" sz="900" dirty="0" smtClean="0"/>
            </a:p>
            <a:p>
              <a:pPr algn="ctr"/>
              <a:r>
                <a:rPr lang="en-US" sz="900" dirty="0" smtClean="0"/>
                <a:t>Client</a:t>
              </a:r>
              <a:endParaRPr lang="en-US" sz="900" dirty="0"/>
            </a:p>
          </p:txBody>
        </p:sp>
        <p:sp>
          <p:nvSpPr>
            <p:cNvPr id="9" name="Rectangle 8"/>
            <p:cNvSpPr/>
            <p:nvPr/>
          </p:nvSpPr>
          <p:spPr>
            <a:xfrm>
              <a:off x="5466817" y="2538427"/>
              <a:ext cx="1467617" cy="1632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t>Composer </a:t>
              </a:r>
              <a:r>
                <a:rPr lang="en-US" sz="900" dirty="0" err="1" smtClean="0"/>
                <a:t>Chaincode</a:t>
              </a:r>
              <a:endParaRPr lang="en-US" sz="900" dirty="0" smtClean="0"/>
            </a:p>
            <a:p>
              <a:pPr algn="ctr"/>
              <a:r>
                <a:rPr lang="en-US" sz="900" dirty="0" smtClean="0"/>
                <a:t>(Go)</a:t>
              </a:r>
              <a:endParaRPr lang="en-US" sz="900" dirty="0"/>
            </a:p>
          </p:txBody>
        </p:sp>
        <p:sp>
          <p:nvSpPr>
            <p:cNvPr id="14" name="Rectangle 13"/>
            <p:cNvSpPr/>
            <p:nvPr/>
          </p:nvSpPr>
          <p:spPr>
            <a:xfrm>
              <a:off x="7303638" y="2538427"/>
              <a:ext cx="1467617" cy="1632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t>Composer Runtime (JS)</a:t>
              </a:r>
              <a:endParaRPr lang="en-US" sz="900" dirty="0"/>
            </a:p>
          </p:txBody>
        </p:sp>
        <p:sp>
          <p:nvSpPr>
            <p:cNvPr id="15" name="Rectangle 14"/>
            <p:cNvSpPr/>
            <p:nvPr/>
          </p:nvSpPr>
          <p:spPr>
            <a:xfrm>
              <a:off x="9140459" y="2538427"/>
              <a:ext cx="1467617" cy="1632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t>End-User</a:t>
              </a:r>
            </a:p>
            <a:p>
              <a:pPr algn="ctr"/>
              <a:r>
                <a:rPr lang="en-US" sz="900" dirty="0" smtClean="0"/>
                <a:t>Code</a:t>
              </a:r>
            </a:p>
            <a:p>
              <a:pPr algn="ctr"/>
              <a:r>
                <a:rPr lang="en-US" sz="900" dirty="0" smtClean="0"/>
                <a:t>(JS)</a:t>
              </a:r>
              <a:endParaRPr lang="en-US" sz="900" dirty="0"/>
            </a:p>
          </p:txBody>
        </p:sp>
        <p:sp>
          <p:nvSpPr>
            <p:cNvPr id="16" name="Rectangle 15"/>
            <p:cNvSpPr/>
            <p:nvPr/>
          </p:nvSpPr>
          <p:spPr>
            <a:xfrm>
              <a:off x="5466816" y="4647169"/>
              <a:ext cx="1467617" cy="10309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t>Fabric</a:t>
              </a:r>
            </a:p>
            <a:p>
              <a:pPr algn="ctr"/>
              <a:r>
                <a:rPr lang="en-US" sz="900" dirty="0" smtClean="0"/>
                <a:t>Shim</a:t>
              </a:r>
            </a:p>
            <a:p>
              <a:pPr algn="ctr"/>
              <a:r>
                <a:rPr lang="en-US" sz="900" dirty="0" smtClean="0"/>
                <a:t>(Go)</a:t>
              </a:r>
              <a:endParaRPr lang="en-US" sz="900" dirty="0"/>
            </a:p>
          </p:txBody>
        </p:sp>
        <p:sp>
          <p:nvSpPr>
            <p:cNvPr id="17" name="Rectangle 16"/>
            <p:cNvSpPr/>
            <p:nvPr/>
          </p:nvSpPr>
          <p:spPr>
            <a:xfrm>
              <a:off x="5021179" y="2077452"/>
              <a:ext cx="6332621" cy="38501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 name="TextBox 17"/>
            <p:cNvSpPr txBox="1"/>
            <p:nvPr/>
          </p:nvSpPr>
          <p:spPr>
            <a:xfrm>
              <a:off x="9547726" y="4151876"/>
              <a:ext cx="1324579" cy="549905"/>
            </a:xfrm>
            <a:prstGeom prst="rect">
              <a:avLst/>
            </a:prstGeom>
            <a:noFill/>
          </p:spPr>
          <p:txBody>
            <a:bodyPr wrap="square" rtlCol="0">
              <a:spAutoFit/>
            </a:bodyPr>
            <a:lstStyle/>
            <a:p>
              <a:r>
                <a:rPr lang="en-US" sz="900" dirty="0" err="1" smtClean="0"/>
                <a:t>Duktape</a:t>
              </a:r>
              <a:r>
                <a:rPr lang="en-US" sz="900" dirty="0" smtClean="0"/>
                <a:t> JS VM</a:t>
              </a:r>
              <a:endParaRPr lang="en-US" sz="900" dirty="0"/>
            </a:p>
          </p:txBody>
        </p:sp>
        <p:sp>
          <p:nvSpPr>
            <p:cNvPr id="19" name="Rectangle 18"/>
            <p:cNvSpPr/>
            <p:nvPr/>
          </p:nvSpPr>
          <p:spPr>
            <a:xfrm>
              <a:off x="7074570" y="2326105"/>
              <a:ext cx="3657600" cy="23261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 name="TextBox 19"/>
            <p:cNvSpPr txBox="1"/>
            <p:nvPr/>
          </p:nvSpPr>
          <p:spPr>
            <a:xfrm>
              <a:off x="9287438" y="5362251"/>
              <a:ext cx="2082466" cy="549905"/>
            </a:xfrm>
            <a:prstGeom prst="rect">
              <a:avLst/>
            </a:prstGeom>
            <a:noFill/>
          </p:spPr>
          <p:txBody>
            <a:bodyPr wrap="square" rtlCol="0">
              <a:spAutoFit/>
            </a:bodyPr>
            <a:lstStyle/>
            <a:p>
              <a:pPr algn="r"/>
              <a:r>
                <a:rPr lang="en-US" sz="900" smtClean="0"/>
                <a:t>Hyperledger Fabric Peer</a:t>
              </a:r>
              <a:endParaRPr lang="en-US" sz="900" dirty="0"/>
            </a:p>
          </p:txBody>
        </p:sp>
        <p:cxnSp>
          <p:nvCxnSpPr>
            <p:cNvPr id="21" name="Straight Arrow Connector 20"/>
            <p:cNvCxnSpPr>
              <a:stCxn id="9" idx="3"/>
              <a:endCxn id="14" idx="1"/>
            </p:cNvCxnSpPr>
            <p:nvPr/>
          </p:nvCxnSpPr>
          <p:spPr>
            <a:xfrm>
              <a:off x="3299778" y="3354687"/>
              <a:ext cx="474303" cy="0"/>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4" idx="3"/>
            </p:cNvCxnSpPr>
            <p:nvPr/>
          </p:nvCxnSpPr>
          <p:spPr>
            <a:xfrm flipV="1">
              <a:off x="4651975" y="3354686"/>
              <a:ext cx="814841" cy="1"/>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5" idx="3"/>
              <a:endCxn id="16" idx="1"/>
            </p:cNvCxnSpPr>
            <p:nvPr/>
          </p:nvCxnSpPr>
          <p:spPr>
            <a:xfrm>
              <a:off x="6934434" y="3354687"/>
              <a:ext cx="369204" cy="0"/>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6" idx="3"/>
              <a:endCxn id="17" idx="1"/>
            </p:cNvCxnSpPr>
            <p:nvPr/>
          </p:nvCxnSpPr>
          <p:spPr>
            <a:xfrm>
              <a:off x="8771255" y="3354687"/>
              <a:ext cx="369204" cy="0"/>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40"/>
            <p:cNvCxnSpPr>
              <a:stCxn id="14" idx="2"/>
              <a:endCxn id="19" idx="1"/>
            </p:cNvCxnSpPr>
            <p:nvPr/>
          </p:nvCxnSpPr>
          <p:spPr>
            <a:xfrm rot="5400000" flipH="1" flipV="1">
              <a:off x="4532882" y="3682650"/>
              <a:ext cx="168442" cy="808151"/>
            </a:xfrm>
            <a:prstGeom prst="bentConnector4">
              <a:avLst>
                <a:gd name="adj1" fmla="val -135714"/>
                <a:gd name="adj2" fmla="val 77157"/>
              </a:avLst>
            </a:prstGeom>
            <a:ln w="25400">
              <a:headEnd type="triangle"/>
              <a:tailEnd type="non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117087" y="4462503"/>
              <a:ext cx="1164159" cy="437828"/>
            </a:xfrm>
            <a:prstGeom prst="rect">
              <a:avLst/>
            </a:prstGeom>
            <a:noFill/>
          </p:spPr>
          <p:txBody>
            <a:bodyPr wrap="none" rtlCol="0">
              <a:spAutoFit/>
            </a:bodyPr>
            <a:lstStyle/>
            <a:p>
              <a:r>
                <a:rPr lang="en-US" sz="900" dirty="0" smtClean="0"/>
                <a:t>Events</a:t>
              </a:r>
              <a:endParaRPr lang="en-US" sz="900" dirty="0"/>
            </a:p>
          </p:txBody>
        </p:sp>
      </p:grpSp>
      <p:sp>
        <p:nvSpPr>
          <p:cNvPr id="3" name="Text Placeholder 2"/>
          <p:cNvSpPr>
            <a:spLocks noGrp="1"/>
          </p:cNvSpPr>
          <p:nvPr>
            <p:ph type="body" sz="quarter" idx="13"/>
          </p:nvPr>
        </p:nvSpPr>
        <p:spPr/>
        <p:txBody>
          <a:bodyPr/>
          <a:lstStyle/>
          <a:p>
            <a:r>
              <a:rPr lang="en-US" dirty="0">
                <a:solidFill>
                  <a:srgbClr val="0164FF"/>
                </a:solidFill>
                <a:ea typeface="Arial" charset="0"/>
                <a:cs typeface="Arial" charset="0"/>
              </a:rPr>
              <a:t>How Composer Maps to Fabric </a:t>
            </a:r>
            <a:r>
              <a:rPr lang="en-US" dirty="0" err="1">
                <a:solidFill>
                  <a:srgbClr val="0164FF"/>
                </a:solidFill>
                <a:ea typeface="Arial" charset="0"/>
                <a:cs typeface="Arial" charset="0"/>
              </a:rPr>
              <a:t>Chaincode</a:t>
            </a:r>
            <a:endParaRPr lang="en-US" dirty="0">
              <a:solidFill>
                <a:srgbClr val="0164FF"/>
              </a:solidFill>
              <a:ea typeface="Arial" charset="0"/>
              <a:cs typeface="Arial" charset="0"/>
            </a:endParaRPr>
          </a:p>
          <a:p>
            <a:endParaRPr lang="en-US" dirty="0"/>
          </a:p>
        </p:txBody>
      </p:sp>
    </p:spTree>
    <p:extLst>
      <p:ext uri="{BB962C8B-B14F-4D97-AF65-F5344CB8AC3E}">
        <p14:creationId xmlns:p14="http://schemas.microsoft.com/office/powerpoint/2010/main" val="19117296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solidFill>
                  <a:srgbClr val="0164FF"/>
                </a:solidFill>
                <a:latin typeface="Arial" charset="0"/>
                <a:ea typeface="Arial" charset="0"/>
                <a:cs typeface="Arial" charset="0"/>
              </a:rPr>
              <a:t>Blockchain Recap </a:t>
            </a:r>
            <a:endParaRPr lang="en-US" dirty="0"/>
          </a:p>
        </p:txBody>
      </p:sp>
      <p:sp>
        <p:nvSpPr>
          <p:cNvPr id="25" name="Content Placeholder 4"/>
          <p:cNvSpPr>
            <a:spLocks/>
          </p:cNvSpPr>
          <p:nvPr/>
        </p:nvSpPr>
        <p:spPr bwMode="auto">
          <a:xfrm>
            <a:off x="360218" y="1449114"/>
            <a:ext cx="4901330" cy="2585323"/>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Blockchain builds on basic business concepts</a:t>
            </a:r>
          </a:p>
          <a:p>
            <a:pPr marL="685800" lvl="1" indent="-228600" defTabSz="914400" fontAlgn="base">
              <a:spcBef>
                <a:spcPct val="5000"/>
              </a:spcBef>
              <a:spcAft>
                <a:spcPct val="5000"/>
              </a:spcAft>
              <a:buFont typeface="Arial" charset="0"/>
              <a:buChar char="–"/>
            </a:pPr>
            <a:r>
              <a:rPr lang="en-US" sz="1400" b="1" dirty="0" smtClean="0">
                <a:solidFill>
                  <a:srgbClr val="5A5A5A"/>
                </a:solidFill>
                <a:latin typeface="Arial" charset="0"/>
                <a:ea typeface="Arial" charset="0"/>
                <a:cs typeface="Arial" charset="0"/>
              </a:rPr>
              <a:t>Business Networks </a:t>
            </a:r>
            <a:r>
              <a:rPr lang="en-US" sz="1400" dirty="0" smtClean="0">
                <a:solidFill>
                  <a:srgbClr val="5A5A5A"/>
                </a:solidFill>
                <a:latin typeface="Arial" charset="0"/>
                <a:ea typeface="Arial" charset="0"/>
                <a:cs typeface="Arial" charset="0"/>
              </a:rPr>
              <a:t>connect businesses</a:t>
            </a:r>
          </a:p>
          <a:p>
            <a:pPr marL="685800" lvl="1" indent="-228600" defTabSz="914400" fontAlgn="base">
              <a:spcBef>
                <a:spcPct val="5000"/>
              </a:spcBef>
              <a:spcAft>
                <a:spcPct val="5000"/>
              </a:spcAft>
              <a:buFont typeface="Arial" charset="0"/>
              <a:buChar char="–"/>
            </a:pPr>
            <a:r>
              <a:rPr lang="en-US" sz="1400" b="1" dirty="0" smtClean="0">
                <a:solidFill>
                  <a:srgbClr val="5A5A5A"/>
                </a:solidFill>
                <a:latin typeface="Arial" charset="0"/>
                <a:ea typeface="Arial" charset="0"/>
                <a:cs typeface="Arial" charset="0"/>
              </a:rPr>
              <a:t>Participants</a:t>
            </a:r>
            <a:r>
              <a:rPr lang="en-US" sz="1400" dirty="0" smtClean="0">
                <a:solidFill>
                  <a:srgbClr val="5A5A5A"/>
                </a:solidFill>
                <a:latin typeface="Arial" charset="0"/>
                <a:ea typeface="Arial" charset="0"/>
                <a:cs typeface="Arial" charset="0"/>
              </a:rPr>
              <a:t> with Identity</a:t>
            </a:r>
          </a:p>
          <a:p>
            <a:pPr marL="685800" lvl="1" indent="-228600" defTabSz="914400" fontAlgn="base">
              <a:spcBef>
                <a:spcPct val="5000"/>
              </a:spcBef>
              <a:spcAft>
                <a:spcPct val="5000"/>
              </a:spcAft>
              <a:buFont typeface="Arial" charset="0"/>
              <a:buChar char="–"/>
            </a:pPr>
            <a:r>
              <a:rPr lang="en-US" sz="1400" b="1" dirty="0" smtClean="0">
                <a:solidFill>
                  <a:srgbClr val="5A5A5A"/>
                </a:solidFill>
                <a:latin typeface="Arial" charset="0"/>
                <a:ea typeface="Arial" charset="0"/>
                <a:cs typeface="Arial" charset="0"/>
              </a:rPr>
              <a:t>Assets</a:t>
            </a:r>
            <a:r>
              <a:rPr lang="en-US" sz="1400" dirty="0" smtClean="0">
                <a:solidFill>
                  <a:srgbClr val="5A5A5A"/>
                </a:solidFill>
                <a:latin typeface="Arial" charset="0"/>
                <a:ea typeface="Arial" charset="0"/>
                <a:cs typeface="Arial" charset="0"/>
              </a:rPr>
              <a:t> flow over business networks</a:t>
            </a:r>
          </a:p>
          <a:p>
            <a:pPr marL="685800" lvl="1" indent="-228600" defTabSz="914400" fontAlgn="base">
              <a:spcBef>
                <a:spcPct val="5000"/>
              </a:spcBef>
              <a:spcAft>
                <a:spcPct val="5000"/>
              </a:spcAft>
              <a:buFont typeface="Arial" charset="0"/>
              <a:buChar char="–"/>
            </a:pPr>
            <a:r>
              <a:rPr lang="en-US" sz="1400" b="1" dirty="0" smtClean="0">
                <a:solidFill>
                  <a:srgbClr val="5A5A5A"/>
                </a:solidFill>
                <a:latin typeface="Arial" charset="0"/>
                <a:ea typeface="Arial" charset="0"/>
                <a:cs typeface="Arial" charset="0"/>
              </a:rPr>
              <a:t>Transactions</a:t>
            </a:r>
            <a:r>
              <a:rPr lang="en-US" sz="1400" dirty="0" smtClean="0">
                <a:solidFill>
                  <a:srgbClr val="5A5A5A"/>
                </a:solidFill>
                <a:latin typeface="Arial" charset="0"/>
                <a:ea typeface="Arial" charset="0"/>
                <a:cs typeface="Arial" charset="0"/>
              </a:rPr>
              <a:t> describe asset exchange</a:t>
            </a:r>
          </a:p>
          <a:p>
            <a:pPr marL="685800" lvl="1" indent="-228600" defTabSz="914400" fontAlgn="base">
              <a:spcBef>
                <a:spcPct val="5000"/>
              </a:spcBef>
              <a:spcAft>
                <a:spcPct val="5000"/>
              </a:spcAft>
              <a:buFont typeface="Arial" charset="0"/>
              <a:buChar char="–"/>
            </a:pPr>
            <a:r>
              <a:rPr lang="en-US" sz="1400" b="1" dirty="0" smtClean="0">
                <a:solidFill>
                  <a:srgbClr val="5A5A5A"/>
                </a:solidFill>
                <a:latin typeface="Arial" charset="0"/>
                <a:ea typeface="Arial" charset="0"/>
                <a:cs typeface="Arial" charset="0"/>
              </a:rPr>
              <a:t>Contracts</a:t>
            </a:r>
            <a:r>
              <a:rPr lang="en-US" sz="1400" dirty="0" smtClean="0">
                <a:solidFill>
                  <a:srgbClr val="5A5A5A"/>
                </a:solidFill>
                <a:latin typeface="Arial" charset="0"/>
                <a:ea typeface="Arial" charset="0"/>
                <a:cs typeface="Arial" charset="0"/>
              </a:rPr>
              <a:t> underpin transactions</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The </a:t>
            </a:r>
            <a:r>
              <a:rPr lang="en-US" sz="1400" b="1" dirty="0" smtClean="0">
                <a:solidFill>
                  <a:srgbClr val="5A5A5A"/>
                </a:solidFill>
                <a:latin typeface="Arial" charset="0"/>
                <a:ea typeface="Arial" charset="0"/>
                <a:cs typeface="Arial" charset="0"/>
              </a:rPr>
              <a:t>ledger</a:t>
            </a:r>
            <a:r>
              <a:rPr lang="en-US" sz="1400" dirty="0" smtClean="0">
                <a:solidFill>
                  <a:srgbClr val="5A5A5A"/>
                </a:solidFill>
                <a:latin typeface="Arial" charset="0"/>
                <a:ea typeface="Arial" charset="0"/>
                <a:cs typeface="Arial" charset="0"/>
              </a:rPr>
              <a:t> is a log of transactions</a:t>
            </a:r>
          </a:p>
          <a:p>
            <a:pPr marL="685800" lvl="1"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Blockchain is a shared, replicated ledger</a:t>
            </a:r>
          </a:p>
          <a:p>
            <a:pPr marL="685800" lvl="1"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Consensus, immutability, finality, provenance</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p:txBody>
      </p:sp>
      <p:grpSp>
        <p:nvGrpSpPr>
          <p:cNvPr id="10" name="Group 9"/>
          <p:cNvGrpSpPr/>
          <p:nvPr/>
        </p:nvGrpSpPr>
        <p:grpSpPr>
          <a:xfrm>
            <a:off x="5261548" y="804423"/>
            <a:ext cx="3882452" cy="3579055"/>
            <a:chOff x="5261548" y="804423"/>
            <a:chExt cx="3882452" cy="3579055"/>
          </a:xfrm>
        </p:grpSpPr>
        <p:pic>
          <p:nvPicPr>
            <p:cNvPr id="21" name="Picture 23" descr="shape_G_fill"/>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261548" y="804423"/>
              <a:ext cx="3882452" cy="3579055"/>
            </a:xfrm>
            <a:prstGeom prst="rect">
              <a:avLst/>
            </a:prstGeom>
            <a:noFill/>
          </p:spPr>
        </p:pic>
        <p:cxnSp>
          <p:nvCxnSpPr>
            <p:cNvPr id="3" name="Straight Connector 2"/>
            <p:cNvCxnSpPr/>
            <p:nvPr/>
          </p:nvCxnSpPr>
          <p:spPr>
            <a:xfrm flipV="1">
              <a:off x="6356350" y="4377128"/>
              <a:ext cx="768350" cy="3175"/>
            </a:xfrm>
            <a:prstGeom prst="line">
              <a:avLst/>
            </a:prstGeom>
            <a:ln w="22225" cap="rnd">
              <a:solidFill>
                <a:srgbClr val="325C80"/>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52159690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tent Placeholder 4"/>
          <p:cNvSpPr>
            <a:spLocks/>
          </p:cNvSpPr>
          <p:nvPr/>
        </p:nvSpPr>
        <p:spPr bwMode="auto">
          <a:xfrm>
            <a:off x="338196" y="1232673"/>
            <a:ext cx="5146358" cy="2585323"/>
          </a:xfrm>
          <a:prstGeom prst="rect">
            <a:avLst/>
          </a:prstGeom>
          <a:noFill/>
          <a:ln w="9525">
            <a:noFill/>
            <a:miter lim="800000"/>
            <a:headEnd/>
            <a:tailEnd/>
          </a:ln>
        </p:spPr>
        <p:txBody>
          <a:bodyPr wrap="square" lIns="0" tIns="0" rIns="0" bIns="0">
            <a:spAutoFit/>
          </a:bodyPr>
          <a:lstStyle/>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Still early in product lifecycle</a:t>
            </a:r>
          </a:p>
          <a:p>
            <a:pPr marL="228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Lots of improvements planned</a:t>
            </a:r>
          </a:p>
          <a:p>
            <a:pPr marL="685800" lvl="1"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See </a:t>
            </a:r>
            <a:r>
              <a:rPr lang="en-US" sz="1400" dirty="0">
                <a:solidFill>
                  <a:srgbClr val="5A5A5A"/>
                </a:solidFill>
                <a:latin typeface="Arial" charset="0"/>
                <a:ea typeface="Arial" charset="0"/>
                <a:cs typeface="Arial" charset="0"/>
                <a:hlinkClick r:id="rId3"/>
              </a:rPr>
              <a:t>https://</a:t>
            </a:r>
            <a:r>
              <a:rPr lang="en-US" sz="1400" dirty="0" smtClean="0">
                <a:solidFill>
                  <a:srgbClr val="5A5A5A"/>
                </a:solidFill>
                <a:latin typeface="Arial" charset="0"/>
                <a:ea typeface="Arial" charset="0"/>
                <a:cs typeface="Arial" charset="0"/>
                <a:hlinkClick r:id="rId3"/>
              </a:rPr>
              <a:t>github.com/hyperledger/composer/issues</a:t>
            </a:r>
            <a:endParaRPr lang="en-US" sz="1400" dirty="0" smtClean="0">
              <a:solidFill>
                <a:srgbClr val="5A5A5A"/>
              </a:solidFill>
              <a:latin typeface="Arial" charset="0"/>
              <a:ea typeface="Arial" charset="0"/>
              <a:cs typeface="Arial" charset="0"/>
            </a:endParaRPr>
          </a:p>
          <a:p>
            <a:pPr marL="685800" lvl="1" indent="-228600" defTabSz="914400" fontAlgn="base">
              <a:spcBef>
                <a:spcPct val="5000"/>
              </a:spcBef>
              <a:spcAft>
                <a:spcPct val="5000"/>
              </a:spcAft>
              <a:buFont typeface="Arial" charset="0"/>
              <a:buChar char="–"/>
            </a:pPr>
            <a:endParaRPr lang="en-US" sz="1400" dirty="0" smtClean="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An active development community</a:t>
            </a:r>
          </a:p>
          <a:p>
            <a:pPr marL="482600" indent="-228600" defTabSz="914400"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O</a:t>
            </a:r>
            <a:r>
              <a:rPr lang="en-US" sz="1400" dirty="0" smtClean="0">
                <a:solidFill>
                  <a:srgbClr val="5A5A5A"/>
                </a:solidFill>
                <a:latin typeface="Arial" charset="0"/>
                <a:ea typeface="Arial" charset="0"/>
                <a:cs typeface="Arial" charset="0"/>
              </a:rPr>
              <a:t>pen community calls every two weeks</a:t>
            </a:r>
          </a:p>
          <a:p>
            <a:pPr marL="482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Rocket Chat</a:t>
            </a:r>
          </a:p>
          <a:p>
            <a:pPr marL="482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Stack Overflow</a:t>
            </a:r>
          </a:p>
          <a:p>
            <a:pPr marL="482600" indent="-228600" defTabSz="914400"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defTabSz="914400" fontAlgn="base">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Get involved!</a:t>
            </a:r>
          </a:p>
        </p:txBody>
      </p:sp>
      <p:pic>
        <p:nvPicPr>
          <p:cNvPr id="4" name="Picture 3"/>
          <p:cNvPicPr>
            <a:picLocks noChangeAspect="1"/>
          </p:cNvPicPr>
          <p:nvPr/>
        </p:nvPicPr>
        <p:blipFill>
          <a:blip r:embed="rId4"/>
          <a:stretch>
            <a:fillRect/>
          </a:stretch>
        </p:blipFill>
        <p:spPr>
          <a:xfrm>
            <a:off x="5503408" y="573704"/>
            <a:ext cx="3136563" cy="4616931"/>
          </a:xfrm>
          <a:prstGeom prst="rect">
            <a:avLst/>
          </a:prstGeom>
        </p:spPr>
      </p:pic>
      <p:sp>
        <p:nvSpPr>
          <p:cNvPr id="2" name="Text Placeholder 1"/>
          <p:cNvSpPr>
            <a:spLocks noGrp="1"/>
          </p:cNvSpPr>
          <p:nvPr>
            <p:ph type="body" sz="quarter" idx="13"/>
          </p:nvPr>
        </p:nvSpPr>
        <p:spPr/>
        <p:txBody>
          <a:bodyPr/>
          <a:lstStyle/>
          <a:p>
            <a:r>
              <a:rPr lang="en-US" dirty="0" err="1">
                <a:solidFill>
                  <a:srgbClr val="0164FF"/>
                </a:solidFill>
              </a:rPr>
              <a:t>Hyperledger</a:t>
            </a:r>
            <a:r>
              <a:rPr lang="en-US" dirty="0">
                <a:solidFill>
                  <a:srgbClr val="0164FF"/>
                </a:solidFill>
              </a:rPr>
              <a:t> Composer Outlook</a:t>
            </a:r>
            <a:endParaRPr lang="en-US" dirty="0"/>
          </a:p>
        </p:txBody>
      </p:sp>
    </p:spTree>
    <p:extLst>
      <p:ext uri="{BB962C8B-B14F-4D97-AF65-F5344CB8AC3E}">
        <p14:creationId xmlns:p14="http://schemas.microsoft.com/office/powerpoint/2010/main" val="181594710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0" name="Rectangle 19"/>
          <p:cNvSpPr/>
          <p:nvPr/>
        </p:nvSpPr>
        <p:spPr>
          <a:xfrm>
            <a:off x="213866" y="1482666"/>
            <a:ext cx="4478158" cy="1107996"/>
          </a:xfrm>
          <a:prstGeom prst="rect">
            <a:avLst/>
          </a:prstGeom>
        </p:spPr>
        <p:txBody>
          <a:bodyPr wrap="square">
            <a:spAutoFit/>
          </a:bodyPr>
          <a:lstStyle/>
          <a:p>
            <a:pPr marL="173038" indent="-173038">
              <a:spcAft>
                <a:spcPct val="50000"/>
              </a:spcAft>
              <a:buFont typeface="Arial" pitchFamily="34" charset="0"/>
              <a:buChar char="–"/>
            </a:pPr>
            <a:r>
              <a:rPr lang="en-US" sz="1600" dirty="0">
                <a:solidFill>
                  <a:schemeClr val="tx2"/>
                </a:solidFill>
                <a:latin typeface="Arial" charset="0"/>
                <a:ea typeface="Arial" charset="0"/>
                <a:cs typeface="Arial" charset="0"/>
              </a:rPr>
              <a:t>Define, Test and Deploy Business Networks</a:t>
            </a:r>
          </a:p>
          <a:p>
            <a:pPr marL="173038" indent="-173038">
              <a:spcAft>
                <a:spcPct val="50000"/>
              </a:spcAft>
              <a:buFont typeface="Arial" pitchFamily="34" charset="0"/>
              <a:buChar char="–"/>
            </a:pPr>
            <a:r>
              <a:rPr lang="en-US" sz="1600" dirty="0">
                <a:solidFill>
                  <a:schemeClr val="tx2"/>
                </a:solidFill>
                <a:latin typeface="Arial" charset="0"/>
                <a:ea typeface="Arial" charset="0"/>
                <a:cs typeface="Arial" charset="0"/>
              </a:rPr>
              <a:t>Create domain APIs and sample applications</a:t>
            </a:r>
          </a:p>
          <a:p>
            <a:pPr marL="173038" indent="-173038">
              <a:spcAft>
                <a:spcPct val="50000"/>
              </a:spcAft>
              <a:buFont typeface="Arial" pitchFamily="34" charset="0"/>
              <a:buChar char="–"/>
            </a:pPr>
            <a:r>
              <a:rPr lang="en-US" sz="1600" dirty="0">
                <a:solidFill>
                  <a:schemeClr val="tx2"/>
                </a:solidFill>
                <a:latin typeface="Arial" charset="0"/>
                <a:ea typeface="Arial" charset="0"/>
                <a:cs typeface="Arial" charset="0"/>
              </a:rPr>
              <a:t>Integrate existing systems and data</a:t>
            </a:r>
          </a:p>
        </p:txBody>
      </p:sp>
      <p:sp>
        <p:nvSpPr>
          <p:cNvPr id="24" name="Rectangle 23"/>
          <p:cNvSpPr/>
          <p:nvPr/>
        </p:nvSpPr>
        <p:spPr>
          <a:xfrm>
            <a:off x="538963" y="2914737"/>
            <a:ext cx="4563836" cy="707886"/>
          </a:xfrm>
          <a:prstGeom prst="rect">
            <a:avLst/>
          </a:prstGeom>
        </p:spPr>
        <p:txBody>
          <a:bodyPr wrap="square">
            <a:spAutoFit/>
          </a:bodyPr>
          <a:lstStyle/>
          <a:p>
            <a:pPr marL="173038" indent="-173038">
              <a:spcAft>
                <a:spcPct val="50000"/>
              </a:spcAft>
            </a:pPr>
            <a:r>
              <a:rPr lang="en-US" sz="1600" dirty="0">
                <a:solidFill>
                  <a:srgbClr val="325C80"/>
                </a:solidFill>
                <a:latin typeface="Arial" charset="0"/>
                <a:ea typeface="Arial" charset="0"/>
                <a:cs typeface="Arial" charset="0"/>
                <a:hlinkClick r:id="rId3"/>
              </a:rPr>
              <a:t>https://hyperledger.github.io/composer</a:t>
            </a:r>
            <a:r>
              <a:rPr lang="en-US" sz="1600" dirty="0" smtClean="0">
                <a:solidFill>
                  <a:srgbClr val="325C80"/>
                </a:solidFill>
                <a:latin typeface="Arial" charset="0"/>
                <a:ea typeface="Arial" charset="0"/>
                <a:cs typeface="Arial" charset="0"/>
                <a:hlinkClick r:id="rId3"/>
              </a:rPr>
              <a:t>/</a:t>
            </a:r>
            <a:endParaRPr lang="en-US" sz="1600" dirty="0" smtClean="0">
              <a:solidFill>
                <a:srgbClr val="325C80"/>
              </a:solidFill>
              <a:latin typeface="Arial" charset="0"/>
              <a:ea typeface="Arial" charset="0"/>
              <a:cs typeface="Arial" charset="0"/>
            </a:endParaRPr>
          </a:p>
          <a:p>
            <a:pPr marL="173038" indent="-173038">
              <a:spcAft>
                <a:spcPct val="50000"/>
              </a:spcAft>
            </a:pPr>
            <a:r>
              <a:rPr lang="en-US" sz="1600" dirty="0">
                <a:solidFill>
                  <a:srgbClr val="325C80"/>
                </a:solidFill>
                <a:latin typeface="Arial" charset="0"/>
                <a:ea typeface="Arial" charset="0"/>
                <a:cs typeface="Arial" charset="0"/>
                <a:hlinkClick r:id="rId4"/>
              </a:rPr>
              <a:t>http://composer-playground.mybluemix.net</a:t>
            </a:r>
            <a:r>
              <a:rPr lang="en-US" sz="1600" dirty="0" smtClean="0">
                <a:solidFill>
                  <a:srgbClr val="325C80"/>
                </a:solidFill>
                <a:latin typeface="Arial" charset="0"/>
                <a:ea typeface="Arial" charset="0"/>
                <a:cs typeface="Arial" charset="0"/>
                <a:hlinkClick r:id="rId4"/>
              </a:rPr>
              <a:t>/</a:t>
            </a:r>
            <a:endParaRPr lang="en-US" sz="1600" dirty="0" smtClean="0">
              <a:solidFill>
                <a:srgbClr val="325C80"/>
              </a:solidFill>
              <a:latin typeface="Arial" charset="0"/>
              <a:ea typeface="Arial" charset="0"/>
              <a:cs typeface="Arial" charset="0"/>
            </a:endParaRPr>
          </a:p>
        </p:txBody>
      </p:sp>
      <p:sp>
        <p:nvSpPr>
          <p:cNvPr id="7" name="Text Placeholder 6"/>
          <p:cNvSpPr>
            <a:spLocks noGrp="1"/>
          </p:cNvSpPr>
          <p:nvPr>
            <p:ph type="body" sz="quarter" idx="13"/>
          </p:nvPr>
        </p:nvSpPr>
        <p:spPr/>
        <p:txBody>
          <a:bodyPr/>
          <a:lstStyle/>
          <a:p>
            <a:r>
              <a:rPr lang="en-US" dirty="0">
                <a:solidFill>
                  <a:schemeClr val="accent4"/>
                </a:solidFill>
                <a:latin typeface="Arial" charset="0"/>
                <a:ea typeface="Arial" charset="0"/>
                <a:cs typeface="Arial" charset="0"/>
              </a:rPr>
              <a:t>Get started with </a:t>
            </a:r>
            <a:r>
              <a:rPr lang="en-US" dirty="0" err="1">
                <a:solidFill>
                  <a:schemeClr val="accent4"/>
                </a:solidFill>
                <a:latin typeface="Arial" charset="0"/>
                <a:ea typeface="Arial" charset="0"/>
                <a:cs typeface="Arial" charset="0"/>
              </a:rPr>
              <a:t>Hyperledger</a:t>
            </a:r>
            <a:r>
              <a:rPr lang="en-US" dirty="0">
                <a:solidFill>
                  <a:schemeClr val="accent4"/>
                </a:solidFill>
                <a:latin typeface="Arial" charset="0"/>
                <a:ea typeface="Arial" charset="0"/>
                <a:cs typeface="Arial" charset="0"/>
              </a:rPr>
              <a:t> Composer</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99104" y="822482"/>
            <a:ext cx="3824138" cy="3824138"/>
          </a:xfrm>
          <a:prstGeom prst="rect">
            <a:avLst/>
          </a:prstGeom>
        </p:spPr>
      </p:pic>
    </p:spTree>
    <p:extLst>
      <p:ext uri="{BB962C8B-B14F-4D97-AF65-F5344CB8AC3E}">
        <p14:creationId xmlns:p14="http://schemas.microsoft.com/office/powerpoint/2010/main" val="20582958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a:t>Thank you</a:t>
            </a:r>
          </a:p>
          <a:p>
            <a:endParaRPr lang="en-US" dirty="0"/>
          </a:p>
        </p:txBody>
      </p:sp>
      <p:sp>
        <p:nvSpPr>
          <p:cNvPr id="7" name="Text Placeholder 6"/>
          <p:cNvSpPr>
            <a:spLocks noGrp="1"/>
          </p:cNvSpPr>
          <p:nvPr>
            <p:ph type="body" sz="quarter" idx="11"/>
          </p:nvPr>
        </p:nvSpPr>
        <p:spPr/>
        <p:txBody>
          <a:bodyPr/>
          <a:lstStyle/>
          <a:p>
            <a:endParaRPr lang="en-US" dirty="0"/>
          </a:p>
        </p:txBody>
      </p:sp>
      <p:sp>
        <p:nvSpPr>
          <p:cNvPr id="8" name="TextBox 7"/>
          <p:cNvSpPr txBox="1">
            <a:spLocks noChangeArrowheads="1"/>
          </p:cNvSpPr>
          <p:nvPr/>
        </p:nvSpPr>
        <p:spPr bwMode="auto">
          <a:xfrm>
            <a:off x="118616" y="2491166"/>
            <a:ext cx="2346325" cy="861774"/>
          </a:xfrm>
          <a:prstGeom prst="rect">
            <a:avLst/>
          </a:prstGeom>
          <a:noFill/>
          <a:ln w="9525">
            <a:noFill/>
            <a:miter lim="800000"/>
            <a:headEnd/>
            <a:tailEnd/>
          </a:ln>
        </p:spPr>
        <p:txBody>
          <a:bodyPr wrap="square">
            <a:spAutoFit/>
          </a:bodyPr>
          <a:lstStyle/>
          <a:p>
            <a:r>
              <a:rPr lang="en-US" sz="1000" dirty="0">
                <a:solidFill>
                  <a:srgbClr val="F9FAF9"/>
                </a:solidFill>
                <a:latin typeface="Arial" charset="0"/>
                <a:cs typeface="Arial" charset="0"/>
              </a:rPr>
              <a:t>www.ibm.com/blockchain</a:t>
            </a:r>
          </a:p>
          <a:p>
            <a:endParaRPr lang="en-US" sz="1000" dirty="0">
              <a:solidFill>
                <a:srgbClr val="F9FAF9"/>
              </a:solidFill>
              <a:latin typeface="Arial" charset="0"/>
              <a:cs typeface="Arial" charset="0"/>
            </a:endParaRPr>
          </a:p>
          <a:p>
            <a:r>
              <a:rPr lang="en-US" sz="1000" dirty="0">
                <a:solidFill>
                  <a:srgbClr val="F9FAF9"/>
                </a:solidFill>
                <a:latin typeface="Arial" charset="0"/>
                <a:cs typeface="Arial" charset="0"/>
              </a:rPr>
              <a:t>developer.ibm.com/blockchain</a:t>
            </a:r>
          </a:p>
          <a:p>
            <a:endParaRPr lang="en-US" sz="1000" dirty="0">
              <a:solidFill>
                <a:srgbClr val="F9FAF9"/>
              </a:solidFill>
              <a:latin typeface="Arial" charset="0"/>
              <a:cs typeface="Arial" charset="0"/>
            </a:endParaRPr>
          </a:p>
          <a:p>
            <a:r>
              <a:rPr lang="en-US" sz="1000" dirty="0">
                <a:solidFill>
                  <a:srgbClr val="F9FAF9"/>
                </a:solidFill>
                <a:latin typeface="Arial" charset="0"/>
                <a:cs typeface="Arial" charset="0"/>
              </a:rPr>
              <a:t>www.hyperledger.org</a:t>
            </a:r>
            <a:endParaRPr lang="en-US" sz="1000" dirty="0">
              <a:solidFill>
                <a:srgbClr val="FFFFFF"/>
              </a:solidFill>
              <a:latin typeface="Arial" charset="0"/>
              <a:cs typeface="Arial" charset="0"/>
            </a:endParaRPr>
          </a:p>
        </p:txBody>
      </p:sp>
      <p:sp>
        <p:nvSpPr>
          <p:cNvPr id="9" name="TextBox 8"/>
          <p:cNvSpPr txBox="1"/>
          <p:nvPr/>
        </p:nvSpPr>
        <p:spPr>
          <a:xfrm>
            <a:off x="139700" y="3863906"/>
            <a:ext cx="5394826" cy="1169551"/>
          </a:xfrm>
          <a:prstGeom prst="rect">
            <a:avLst/>
          </a:prstGeom>
          <a:noFill/>
        </p:spPr>
        <p:txBody>
          <a:bodyPr wrap="square" rtlCol="0">
            <a:spAutoFit/>
          </a:bodyPr>
          <a:lstStyle/>
          <a:p>
            <a:pPr>
              <a:defRPr/>
            </a:pPr>
            <a:r>
              <a:rPr lang="en-US" sz="1000" dirty="0">
                <a:solidFill>
                  <a:prstClr val="white"/>
                </a:solidFill>
                <a:latin typeface="Arial" charset="0"/>
                <a:ea typeface="Arial" charset="0"/>
                <a:cs typeface="Arial" charset="0"/>
              </a:rPr>
              <a:t>© Copyright IBM Corporation 2017.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represents only goals and objectives.  IBM, the IBM logo, and other IBM products and services are trademarks of the International Business Machines Corporation, in the United States, other countries or both. Other company, product, or service names may be trademarks or service marks of others.</a:t>
            </a:r>
          </a:p>
        </p:txBody>
      </p:sp>
    </p:spTree>
    <p:extLst>
      <p:ext uri="{BB962C8B-B14F-4D97-AF65-F5344CB8AC3E}">
        <p14:creationId xmlns:p14="http://schemas.microsoft.com/office/powerpoint/2010/main" val="186567729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305880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8" descr="long-button-grn"/>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221858" y="1551298"/>
            <a:ext cx="2519690" cy="65273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9" descr="long-button-pink"/>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221858" y="932333"/>
            <a:ext cx="2519690" cy="65273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10" descr="long-button-aqua"/>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6221858" y="2167603"/>
            <a:ext cx="2519690" cy="6527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6589234" y="1125803"/>
            <a:ext cx="1786626" cy="277688"/>
          </a:xfrm>
          <a:prstGeom prst="rect">
            <a:avLst/>
          </a:prstGeom>
          <a:noFill/>
        </p:spPr>
        <p:txBody>
          <a:bodyPr wrap="square" rtlCol="0">
            <a:spAutoFit/>
          </a:bodyPr>
          <a:lstStyle/>
          <a:p>
            <a:pPr algn="ctr"/>
            <a:r>
              <a:rPr lang="en-US" sz="1200" b="0" dirty="0" smtClean="0">
                <a:solidFill>
                  <a:prstClr val="black"/>
                </a:solidFill>
                <a:latin typeface="Arial" charset="0"/>
                <a:ea typeface="Arial" charset="0"/>
                <a:cs typeface="Arial" charset="0"/>
              </a:rPr>
              <a:t>Business Application</a:t>
            </a:r>
            <a:endParaRPr lang="en-US" sz="1200" b="0" dirty="0">
              <a:solidFill>
                <a:prstClr val="black"/>
              </a:solidFill>
              <a:latin typeface="Arial" charset="0"/>
              <a:ea typeface="Arial" charset="0"/>
              <a:cs typeface="Arial" charset="0"/>
            </a:endParaRPr>
          </a:p>
        </p:txBody>
      </p:sp>
      <p:sp>
        <p:nvSpPr>
          <p:cNvPr id="26" name="TextBox 25"/>
          <p:cNvSpPr txBox="1"/>
          <p:nvPr/>
        </p:nvSpPr>
        <p:spPr>
          <a:xfrm>
            <a:off x="6429950" y="1743315"/>
            <a:ext cx="2105194" cy="277688"/>
          </a:xfrm>
          <a:prstGeom prst="rect">
            <a:avLst/>
          </a:prstGeom>
          <a:noFill/>
        </p:spPr>
        <p:txBody>
          <a:bodyPr wrap="square" rtlCol="0">
            <a:spAutoFit/>
          </a:bodyPr>
          <a:lstStyle/>
          <a:p>
            <a:pPr algn="ctr"/>
            <a:r>
              <a:rPr lang="en-US" sz="1200" b="0" dirty="0" smtClean="0">
                <a:solidFill>
                  <a:prstClr val="black"/>
                </a:solidFill>
                <a:latin typeface="Arial" charset="0"/>
                <a:ea typeface="Arial" charset="0"/>
                <a:cs typeface="Arial" charset="0"/>
              </a:rPr>
              <a:t>Hyperledger Composer</a:t>
            </a:r>
            <a:endParaRPr lang="en-US" sz="1200" b="0" dirty="0">
              <a:solidFill>
                <a:prstClr val="black"/>
              </a:solidFill>
              <a:latin typeface="Arial" charset="0"/>
              <a:ea typeface="Arial" charset="0"/>
              <a:cs typeface="Arial" charset="0"/>
            </a:endParaRPr>
          </a:p>
        </p:txBody>
      </p:sp>
      <p:sp>
        <p:nvSpPr>
          <p:cNvPr id="27" name="TextBox 26"/>
          <p:cNvSpPr txBox="1"/>
          <p:nvPr/>
        </p:nvSpPr>
        <p:spPr>
          <a:xfrm>
            <a:off x="6268583" y="2345798"/>
            <a:ext cx="2414921" cy="277688"/>
          </a:xfrm>
          <a:prstGeom prst="rect">
            <a:avLst/>
          </a:prstGeom>
          <a:noFill/>
        </p:spPr>
        <p:txBody>
          <a:bodyPr wrap="square" rtlCol="0">
            <a:spAutoFit/>
          </a:bodyPr>
          <a:lstStyle/>
          <a:p>
            <a:pPr algn="ctr"/>
            <a:r>
              <a:rPr lang="en-US" sz="1200" b="0" dirty="0" smtClean="0">
                <a:solidFill>
                  <a:prstClr val="black"/>
                </a:solidFill>
                <a:latin typeface="Arial" charset="0"/>
                <a:ea typeface="Arial" charset="0"/>
                <a:cs typeface="Arial" charset="0"/>
              </a:rPr>
              <a:t>Blockchain (Hyperledger Fabric)</a:t>
            </a:r>
            <a:endParaRPr lang="en-US" sz="1200" b="0" dirty="0">
              <a:solidFill>
                <a:prstClr val="black"/>
              </a:solidFill>
              <a:latin typeface="Arial" charset="0"/>
              <a:ea typeface="Arial" charset="0"/>
              <a:cs typeface="Arial" charset="0"/>
            </a:endParaRPr>
          </a:p>
        </p:txBody>
      </p:sp>
      <p:sp>
        <p:nvSpPr>
          <p:cNvPr id="5" name="Down Arrow 4"/>
          <p:cNvSpPr/>
          <p:nvPr/>
        </p:nvSpPr>
        <p:spPr>
          <a:xfrm>
            <a:off x="7223315" y="1474584"/>
            <a:ext cx="518465" cy="199690"/>
          </a:xfrm>
          <a:prstGeom prst="downArrow">
            <a:avLst/>
          </a:prstGeom>
          <a:gradFill>
            <a:gsLst>
              <a:gs pos="0">
                <a:srgbClr val="FFFFFF"/>
              </a:gs>
              <a:gs pos="100000">
                <a:srgbClr val="FF40FF"/>
              </a:gs>
            </a:gsLst>
          </a:gradFill>
          <a:ln>
            <a:solidFill>
              <a:srgbClr val="FF4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solidFill>
                <a:prstClr val="white"/>
              </a:solidFill>
            </a:endParaRPr>
          </a:p>
        </p:txBody>
      </p:sp>
      <p:sp>
        <p:nvSpPr>
          <p:cNvPr id="30" name="Down Arrow 29"/>
          <p:cNvSpPr/>
          <p:nvPr/>
        </p:nvSpPr>
        <p:spPr>
          <a:xfrm>
            <a:off x="7223315" y="2123507"/>
            <a:ext cx="518465" cy="199690"/>
          </a:xfrm>
          <a:prstGeom prst="downArrow">
            <a:avLst/>
          </a:prstGeom>
          <a:gradFill>
            <a:gsLst>
              <a:gs pos="0">
                <a:srgbClr val="FFFFFF"/>
              </a:gs>
              <a:gs pos="100000">
                <a:srgbClr val="92D050"/>
              </a:gs>
            </a:gsLst>
          </a:gradFill>
          <a:ln>
            <a:solidFill>
              <a:srgbClr val="92D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solidFill>
                <a:prstClr val="white"/>
              </a:solidFill>
            </a:endParaRPr>
          </a:p>
        </p:txBody>
      </p:sp>
      <p:sp>
        <p:nvSpPr>
          <p:cNvPr id="9" name="Rectangle 8"/>
          <p:cNvSpPr/>
          <p:nvPr/>
        </p:nvSpPr>
        <p:spPr>
          <a:xfrm>
            <a:off x="206862" y="1557672"/>
            <a:ext cx="6061721" cy="781752"/>
          </a:xfrm>
          <a:prstGeom prst="rect">
            <a:avLst/>
          </a:prstGeom>
        </p:spPr>
        <p:txBody>
          <a:bodyPr wrap="square">
            <a:spAutoFit/>
          </a:bodyPr>
          <a:lstStyle/>
          <a:p>
            <a:pPr marL="228600" indent="-2286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A </a:t>
            </a:r>
            <a:r>
              <a:rPr lang="en-US" sz="1400" dirty="0">
                <a:solidFill>
                  <a:srgbClr val="5A5A5A"/>
                </a:solidFill>
                <a:latin typeface="Arial" charset="0"/>
                <a:ea typeface="Arial" charset="0"/>
                <a:cs typeface="Arial" charset="0"/>
              </a:rPr>
              <a:t>suite of high level application </a:t>
            </a:r>
            <a:r>
              <a:rPr lang="en-US" sz="1400" b="1" dirty="0">
                <a:solidFill>
                  <a:srgbClr val="5A5A5A"/>
                </a:solidFill>
                <a:latin typeface="Arial" charset="0"/>
                <a:ea typeface="Arial" charset="0"/>
                <a:cs typeface="Arial" charset="0"/>
              </a:rPr>
              <a:t>abstractions</a:t>
            </a:r>
            <a:r>
              <a:rPr lang="en-US" sz="1400" dirty="0">
                <a:solidFill>
                  <a:srgbClr val="5A5A5A"/>
                </a:solidFill>
                <a:latin typeface="Arial" charset="0"/>
                <a:ea typeface="Arial" charset="0"/>
                <a:cs typeface="Arial" charset="0"/>
              </a:rPr>
              <a:t> for business networks</a:t>
            </a:r>
          </a:p>
          <a:p>
            <a:pPr marL="228600" indent="-228600">
              <a:spcBef>
                <a:spcPct val="5000"/>
              </a:spcBef>
              <a:spcAft>
                <a:spcPct val="5000"/>
              </a:spcAft>
              <a:buFont typeface="Arial" charset="0"/>
              <a:buChar char="–"/>
            </a:pPr>
            <a:r>
              <a:rPr lang="en-US" sz="1400" dirty="0">
                <a:solidFill>
                  <a:srgbClr val="5A5A5A"/>
                </a:solidFill>
                <a:latin typeface="Arial" charset="0"/>
                <a:ea typeface="Arial" charset="0"/>
                <a:cs typeface="Arial" charset="0"/>
              </a:rPr>
              <a:t>Emphasis on business-centric vocabulary for quick solution </a:t>
            </a:r>
            <a:r>
              <a:rPr lang="en-US" sz="1400" dirty="0" smtClean="0">
                <a:solidFill>
                  <a:srgbClr val="5A5A5A"/>
                </a:solidFill>
                <a:latin typeface="Arial" charset="0"/>
                <a:ea typeface="Arial" charset="0"/>
                <a:cs typeface="Arial" charset="0"/>
              </a:rPr>
              <a:t>creation</a:t>
            </a:r>
          </a:p>
          <a:p>
            <a:pPr marL="228600" indent="-2286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Reduce risk, and increase understanding and flexibility</a:t>
            </a:r>
          </a:p>
        </p:txBody>
      </p:sp>
      <p:sp>
        <p:nvSpPr>
          <p:cNvPr id="28" name="Rectangle 27"/>
          <p:cNvSpPr/>
          <p:nvPr/>
        </p:nvSpPr>
        <p:spPr>
          <a:xfrm>
            <a:off x="2213829" y="2706250"/>
            <a:ext cx="6794943" cy="1966692"/>
          </a:xfrm>
          <a:prstGeom prst="rect">
            <a:avLst/>
          </a:prstGeom>
        </p:spPr>
        <p:txBody>
          <a:bodyPr wrap="square">
            <a:spAutoFit/>
          </a:bodyPr>
          <a:lstStyle/>
          <a:p>
            <a:pPr marL="228600" lvl="0" indent="-2286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Features</a:t>
            </a:r>
            <a:endParaRPr lang="en-US" sz="1400" dirty="0">
              <a:solidFill>
                <a:srgbClr val="5A5A5A"/>
              </a:solidFill>
              <a:latin typeface="Arial" charset="0"/>
              <a:ea typeface="Arial" charset="0"/>
              <a:cs typeface="Arial" charset="0"/>
            </a:endParaRPr>
          </a:p>
          <a:p>
            <a:pPr marL="685800" lvl="1" indent="-228600">
              <a:spcBef>
                <a:spcPct val="5000"/>
              </a:spcBef>
              <a:spcAft>
                <a:spcPct val="5000"/>
              </a:spcAft>
              <a:buFont typeface="Arial" charset="0"/>
              <a:buChar char="–"/>
            </a:pPr>
            <a:r>
              <a:rPr lang="en-US" sz="1400" dirty="0">
                <a:solidFill>
                  <a:srgbClr val="5A5A5A"/>
                </a:solidFill>
                <a:latin typeface="Arial" charset="0"/>
                <a:ea typeface="Arial" charset="0"/>
                <a:cs typeface="Arial" charset="0"/>
              </a:rPr>
              <a:t>Model </a:t>
            </a:r>
            <a:r>
              <a:rPr lang="en-US" sz="1400" dirty="0" smtClean="0">
                <a:solidFill>
                  <a:srgbClr val="5A5A5A"/>
                </a:solidFill>
                <a:latin typeface="Arial" charset="0"/>
                <a:ea typeface="Arial" charset="0"/>
                <a:cs typeface="Arial" charset="0"/>
              </a:rPr>
              <a:t>your business </a:t>
            </a:r>
            <a:r>
              <a:rPr lang="en-US" sz="1400" dirty="0">
                <a:solidFill>
                  <a:srgbClr val="5A5A5A"/>
                </a:solidFill>
                <a:latin typeface="Arial" charset="0"/>
                <a:ea typeface="Arial" charset="0"/>
                <a:cs typeface="Arial" charset="0"/>
              </a:rPr>
              <a:t>networks, test and expose via APIs</a:t>
            </a:r>
          </a:p>
          <a:p>
            <a:pPr marL="685800" lvl="1" indent="-228600">
              <a:spcBef>
                <a:spcPct val="5000"/>
              </a:spcBef>
              <a:spcAft>
                <a:spcPct val="5000"/>
              </a:spcAft>
              <a:buFont typeface="Arial" charset="0"/>
              <a:buChar char="–"/>
            </a:pPr>
            <a:r>
              <a:rPr lang="en-US" sz="1400" dirty="0">
                <a:solidFill>
                  <a:srgbClr val="5A5A5A"/>
                </a:solidFill>
                <a:latin typeface="Arial" charset="0"/>
                <a:ea typeface="Arial" charset="0"/>
                <a:cs typeface="Arial" charset="0"/>
              </a:rPr>
              <a:t>Applications invoke APIs transactions to interact with business network</a:t>
            </a:r>
          </a:p>
          <a:p>
            <a:pPr marL="685800" lvl="1" indent="-228600">
              <a:spcBef>
                <a:spcPct val="5000"/>
              </a:spcBef>
              <a:spcAft>
                <a:spcPct val="5000"/>
              </a:spcAft>
              <a:buFont typeface="Arial" charset="0"/>
              <a:buChar char="–"/>
            </a:pPr>
            <a:r>
              <a:rPr lang="en-US" sz="1400" dirty="0">
                <a:solidFill>
                  <a:srgbClr val="5A5A5A"/>
                </a:solidFill>
                <a:latin typeface="Arial" charset="0"/>
                <a:ea typeface="Arial" charset="0"/>
                <a:cs typeface="Arial" charset="0"/>
              </a:rPr>
              <a:t>Integrate existing systems of record using </a:t>
            </a:r>
            <a:r>
              <a:rPr lang="en-US" sz="1400" dirty="0" smtClean="0">
                <a:solidFill>
                  <a:srgbClr val="5A5A5A"/>
                </a:solidFill>
                <a:latin typeface="Arial" charset="0"/>
                <a:ea typeface="Arial" charset="0"/>
                <a:cs typeface="Arial" charset="0"/>
              </a:rPr>
              <a:t>loopback/REST</a:t>
            </a:r>
          </a:p>
          <a:p>
            <a:pPr marL="685800" lvl="1" indent="-228600">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Fully open and part of Linux Foundation Hyperledger</a:t>
            </a:r>
          </a:p>
          <a:p>
            <a:pPr marL="228600" indent="-228600">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600" indent="-228600">
              <a:spcBef>
                <a:spcPct val="5000"/>
              </a:spcBef>
              <a:spcAft>
                <a:spcPct val="5000"/>
              </a:spcAft>
              <a:buFont typeface="Arial" charset="0"/>
              <a:buChar char="–"/>
            </a:pPr>
            <a:r>
              <a:rPr lang="en-US" sz="1400" dirty="0" smtClean="0">
                <a:solidFill>
                  <a:srgbClr val="5A5A5A"/>
                </a:solidFill>
                <a:latin typeface="Arial" charset="0"/>
                <a:ea typeface="Arial" charset="0"/>
                <a:cs typeface="Arial" charset="0"/>
              </a:rPr>
              <a:t>Try it in your web browser now:  </a:t>
            </a:r>
            <a:r>
              <a:rPr lang="en-US" sz="1400" dirty="0">
                <a:solidFill>
                  <a:srgbClr val="5A5A5A"/>
                </a:solidFill>
                <a:latin typeface="Arial" charset="0"/>
                <a:ea typeface="Arial" charset="0"/>
                <a:cs typeface="Arial" charset="0"/>
                <a:hlinkClick r:id="rId6"/>
              </a:rPr>
              <a:t>http://</a:t>
            </a:r>
            <a:r>
              <a:rPr lang="en-US" sz="1400" dirty="0" smtClean="0">
                <a:solidFill>
                  <a:srgbClr val="5A5A5A"/>
                </a:solidFill>
                <a:latin typeface="Arial" charset="0"/>
                <a:ea typeface="Arial" charset="0"/>
                <a:cs typeface="Arial" charset="0"/>
                <a:hlinkClick r:id="rId6"/>
              </a:rPr>
              <a:t>composer-playground.mybluemix.net/</a:t>
            </a:r>
            <a:endParaRPr lang="en-US" sz="1400" dirty="0" smtClean="0">
              <a:solidFill>
                <a:srgbClr val="5A5A5A"/>
              </a:solidFill>
              <a:latin typeface="Arial" charset="0"/>
              <a:ea typeface="Arial" charset="0"/>
              <a:cs typeface="Arial" charset="0"/>
            </a:endParaRPr>
          </a:p>
        </p:txBody>
      </p:sp>
      <p:pic>
        <p:nvPicPr>
          <p:cNvPr id="19" name="Picture 18"/>
          <p:cNvPicPr>
            <a:picLocks noChangeAspect="1"/>
          </p:cNvPicPr>
          <p:nvPr/>
        </p:nvPicPr>
        <p:blipFill>
          <a:blip r:embed="rId7"/>
          <a:stretch>
            <a:fillRect/>
          </a:stretch>
        </p:blipFill>
        <p:spPr>
          <a:xfrm>
            <a:off x="125730" y="2502860"/>
            <a:ext cx="2088099" cy="2088099"/>
          </a:xfrm>
          <a:prstGeom prst="rect">
            <a:avLst/>
          </a:prstGeom>
        </p:spPr>
      </p:pic>
      <p:sp>
        <p:nvSpPr>
          <p:cNvPr id="7" name="Rectangle 6"/>
          <p:cNvSpPr/>
          <p:nvPr/>
        </p:nvSpPr>
        <p:spPr>
          <a:xfrm>
            <a:off x="724122" y="1008155"/>
            <a:ext cx="4160241" cy="369332"/>
          </a:xfrm>
          <a:prstGeom prst="rect">
            <a:avLst/>
          </a:prstGeom>
        </p:spPr>
        <p:txBody>
          <a:bodyPr wrap="none">
            <a:spAutoFit/>
          </a:bodyPr>
          <a:lstStyle/>
          <a:p>
            <a:r>
              <a:rPr lang="en-US" b="0" dirty="0">
                <a:solidFill>
                  <a:schemeClr val="accent4">
                    <a:lumMod val="40000"/>
                    <a:lumOff val="60000"/>
                  </a:schemeClr>
                </a:solidFill>
                <a:latin typeface="Arial" charset="0"/>
                <a:ea typeface="Arial" charset="0"/>
                <a:cs typeface="Arial" charset="0"/>
                <a:hlinkClick r:id="rId8"/>
              </a:rPr>
              <a:t>https://</a:t>
            </a:r>
            <a:r>
              <a:rPr lang="en-US" b="0" dirty="0" err="1">
                <a:solidFill>
                  <a:schemeClr val="accent4">
                    <a:lumMod val="40000"/>
                    <a:lumOff val="60000"/>
                  </a:schemeClr>
                </a:solidFill>
                <a:latin typeface="Arial" charset="0"/>
                <a:ea typeface="Arial" charset="0"/>
                <a:cs typeface="Arial" charset="0"/>
                <a:hlinkClick r:id="rId8"/>
              </a:rPr>
              <a:t>hyperledger.github.io</a:t>
            </a:r>
            <a:r>
              <a:rPr lang="en-US" b="0" dirty="0">
                <a:solidFill>
                  <a:schemeClr val="accent4">
                    <a:lumMod val="40000"/>
                    <a:lumOff val="60000"/>
                  </a:schemeClr>
                </a:solidFill>
                <a:latin typeface="Arial" charset="0"/>
                <a:ea typeface="Arial" charset="0"/>
                <a:cs typeface="Arial" charset="0"/>
                <a:hlinkClick r:id="rId8"/>
              </a:rPr>
              <a:t>/composer/</a:t>
            </a:r>
            <a:endParaRPr lang="en-US" b="0" dirty="0">
              <a:solidFill>
                <a:schemeClr val="accent4">
                  <a:lumMod val="40000"/>
                  <a:lumOff val="60000"/>
                </a:schemeClr>
              </a:solidFill>
              <a:latin typeface="Arial" charset="0"/>
              <a:ea typeface="Arial" charset="0"/>
              <a:cs typeface="Arial" charset="0"/>
            </a:endParaRPr>
          </a:p>
        </p:txBody>
      </p:sp>
      <p:sp>
        <p:nvSpPr>
          <p:cNvPr id="8" name="Text Placeholder 7"/>
          <p:cNvSpPr>
            <a:spLocks noGrp="1"/>
          </p:cNvSpPr>
          <p:nvPr>
            <p:ph type="body" sz="quarter" idx="13"/>
          </p:nvPr>
        </p:nvSpPr>
        <p:spPr/>
        <p:txBody>
          <a:bodyPr/>
          <a:lstStyle/>
          <a:p>
            <a:r>
              <a:rPr lang="en-US" dirty="0" err="1">
                <a:solidFill>
                  <a:srgbClr val="0164FF"/>
                </a:solidFill>
                <a:latin typeface="Arial" charset="0"/>
                <a:ea typeface="Arial" charset="0"/>
                <a:cs typeface="Arial" charset="0"/>
              </a:rPr>
              <a:t>Hyperledger</a:t>
            </a:r>
            <a:r>
              <a:rPr lang="en-US" dirty="0">
                <a:solidFill>
                  <a:srgbClr val="0164FF"/>
                </a:solidFill>
                <a:latin typeface="Arial" charset="0"/>
                <a:ea typeface="Arial" charset="0"/>
                <a:cs typeface="Arial" charset="0"/>
              </a:rPr>
              <a:t> Composer: Accelerating time to value</a:t>
            </a:r>
            <a:endParaRPr lang="en-US" dirty="0"/>
          </a:p>
        </p:txBody>
      </p:sp>
    </p:spTree>
    <p:extLst>
      <p:ext uri="{BB962C8B-B14F-4D97-AF65-F5344CB8AC3E}">
        <p14:creationId xmlns:p14="http://schemas.microsoft.com/office/powerpoint/2010/main" val="1419741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solidFill>
                  <a:srgbClr val="0164FF"/>
                </a:solidFill>
                <a:latin typeface="Arial" charset="0"/>
                <a:ea typeface="Arial" charset="0"/>
                <a:cs typeface="Arial" charset="0"/>
              </a:rPr>
              <a:t>Benefits of </a:t>
            </a:r>
            <a:r>
              <a:rPr lang="en-US" dirty="0" err="1">
                <a:solidFill>
                  <a:srgbClr val="0164FF"/>
                </a:solidFill>
                <a:latin typeface="Arial" charset="0"/>
                <a:ea typeface="Arial" charset="0"/>
                <a:cs typeface="Arial" charset="0"/>
              </a:rPr>
              <a:t>Hyperledger</a:t>
            </a:r>
            <a:r>
              <a:rPr lang="en-US" dirty="0">
                <a:solidFill>
                  <a:srgbClr val="0164FF"/>
                </a:solidFill>
                <a:latin typeface="Arial" charset="0"/>
                <a:ea typeface="Arial" charset="0"/>
                <a:cs typeface="Arial" charset="0"/>
              </a:rPr>
              <a:t> Composer</a:t>
            </a:r>
          </a:p>
          <a:p>
            <a:endParaRPr lang="en-US" dirty="0"/>
          </a:p>
        </p:txBody>
      </p:sp>
      <p:graphicFrame>
        <p:nvGraphicFramePr>
          <p:cNvPr id="15" name="Group 36"/>
          <p:cNvGraphicFramePr>
            <a:graphicFrameLocks noGrp="1"/>
          </p:cNvGraphicFramePr>
          <p:nvPr>
            <p:extLst>
              <p:ext uri="{D42A27DB-BD31-4B8C-83A1-F6EECF244321}">
                <p14:modId xmlns:p14="http://schemas.microsoft.com/office/powerpoint/2010/main" val="113975841"/>
              </p:ext>
            </p:extLst>
          </p:nvPr>
        </p:nvGraphicFramePr>
        <p:xfrm>
          <a:off x="320585" y="1273880"/>
          <a:ext cx="8352000" cy="3086721"/>
        </p:xfrm>
        <a:graphic>
          <a:graphicData uri="http://schemas.openxmlformats.org/drawingml/2006/table">
            <a:tbl>
              <a:tblPr/>
              <a:tblGrid>
                <a:gridCol w="2088000"/>
                <a:gridCol w="2088000"/>
                <a:gridCol w="2088000"/>
                <a:gridCol w="2088000"/>
              </a:tblGrid>
              <a:tr h="1309688">
                <a:tc>
                  <a:txBody>
                    <a:bodyPr/>
                    <a:lstStyle/>
                    <a:p>
                      <a:pPr marL="0" marR="0" lvl="0" indent="0" algn="ctr" defTabSz="457200" rtl="0" eaLnBrk="1" fontAlgn="base" latinLnBrk="0" hangingPunct="1">
                        <a:lnSpc>
                          <a:spcPct val="100000"/>
                        </a:lnSpc>
                        <a:spcBef>
                          <a:spcPct val="20000"/>
                        </a:spcBef>
                        <a:spcAft>
                          <a:spcPct val="0"/>
                        </a:spcAft>
                        <a:buClrTx/>
                        <a:buSzTx/>
                        <a:buFont typeface="Arial" pitchFamily="34" charset="0"/>
                        <a:buNone/>
                        <a:tabLst/>
                      </a:pPr>
                      <a:endParaRPr kumimoji="0" lang="en-US" sz="1400" b="0" i="0" u="none" strike="noStrike" cap="none" normalizeH="0" baseline="0" dirty="0" smtClean="0">
                        <a:ln>
                          <a:noFill/>
                        </a:ln>
                        <a:solidFill>
                          <a:srgbClr val="FFFFFF"/>
                        </a:solidFill>
                        <a:effectLst/>
                        <a:latin typeface="Arial" charset="0"/>
                        <a:ea typeface="MS PGothic" pitchFamily="34" charset="-128"/>
                      </a:endParaRPr>
                    </a:p>
                  </a:txBody>
                  <a:tcPr anchor="ctr" horzOverflow="overflow">
                    <a:lnL>
                      <a:noFill/>
                    </a:lnL>
                    <a:lnR>
                      <a:noFill/>
                    </a:lnR>
                    <a:lnT>
                      <a:noFill/>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20000"/>
                        </a:spcBef>
                        <a:spcAft>
                          <a:spcPct val="0"/>
                        </a:spcAft>
                        <a:buClrTx/>
                        <a:buSzTx/>
                        <a:buFont typeface="Arial" pitchFamily="34" charset="0"/>
                        <a:buNone/>
                        <a:tabLst/>
                      </a:pPr>
                      <a:endParaRPr kumimoji="0" lang="en-US" sz="1400" b="0" i="0" u="none" strike="noStrike" cap="none" normalizeH="0" baseline="0" dirty="0" smtClean="0">
                        <a:ln>
                          <a:noFill/>
                        </a:ln>
                        <a:solidFill>
                          <a:srgbClr val="FFFFFF"/>
                        </a:solidFill>
                        <a:effectLst/>
                        <a:latin typeface="Arial" charset="0"/>
                        <a:ea typeface="MS PGothic" pitchFamily="34" charset="-128"/>
                      </a:endParaRPr>
                    </a:p>
                  </a:txBody>
                  <a:tcPr anchor="ctr" horzOverflow="overflow">
                    <a:lnL>
                      <a:noFill/>
                    </a:lnL>
                    <a:lnR>
                      <a:noFill/>
                    </a:lnR>
                    <a:lnT>
                      <a:noFill/>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20000"/>
                        </a:spcBef>
                        <a:spcAft>
                          <a:spcPct val="0"/>
                        </a:spcAft>
                        <a:buClrTx/>
                        <a:buSzTx/>
                        <a:buFont typeface="Arial" pitchFamily="34" charset="0"/>
                        <a:buNone/>
                        <a:tabLst/>
                      </a:pPr>
                      <a:endParaRPr kumimoji="0" lang="en-US" sz="1400" b="0" i="0" u="none" strike="noStrike" cap="none" normalizeH="0" baseline="0" dirty="0" smtClean="0">
                        <a:ln>
                          <a:noFill/>
                        </a:ln>
                        <a:solidFill>
                          <a:srgbClr val="FFFFFF"/>
                        </a:solidFill>
                        <a:effectLst/>
                        <a:latin typeface="Arial" charset="0"/>
                        <a:ea typeface="MS PGothic" pitchFamily="34" charset="-128"/>
                      </a:endParaRPr>
                    </a:p>
                  </a:txBody>
                  <a:tcPr anchor="ctr" horzOverflow="overflow">
                    <a:lnL>
                      <a:noFill/>
                    </a:lnL>
                    <a:lnR>
                      <a:noFill/>
                    </a:lnR>
                    <a:lnT>
                      <a:noFill/>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20000"/>
                        </a:spcBef>
                        <a:spcAft>
                          <a:spcPct val="0"/>
                        </a:spcAft>
                        <a:buClrTx/>
                        <a:buSzTx/>
                        <a:buFont typeface="Arial" pitchFamily="34" charset="0"/>
                        <a:buNone/>
                        <a:tabLst/>
                      </a:pPr>
                      <a:endParaRPr kumimoji="0" lang="en-US" sz="1400" b="0" i="0" u="none" strike="noStrike" cap="none" normalizeH="0" baseline="0" dirty="0" smtClean="0">
                        <a:ln>
                          <a:noFill/>
                        </a:ln>
                        <a:solidFill>
                          <a:srgbClr val="FFFFFF"/>
                        </a:solidFill>
                        <a:effectLst/>
                        <a:latin typeface="Arial" charset="0"/>
                        <a:ea typeface="MS PGothic" pitchFamily="34" charset="-128"/>
                      </a:endParaRPr>
                    </a:p>
                  </a:txBody>
                  <a:tcPr anchor="ctr" horzOverflow="overflow">
                    <a:lnL>
                      <a:noFill/>
                    </a:lnL>
                    <a:lnR>
                      <a:noFill/>
                    </a:lnR>
                    <a:lnT>
                      <a:noFill/>
                    </a:lnT>
                    <a:lnB>
                      <a:noFill/>
                    </a:lnB>
                    <a:lnTlToBr>
                      <a:noFill/>
                    </a:lnTlToBr>
                    <a:lnBlToTr>
                      <a:noFill/>
                    </a:lnBlToTr>
                    <a:noFill/>
                  </a:tcPr>
                </a:tc>
              </a:tr>
              <a:tr h="953120">
                <a:tc>
                  <a:txBody>
                    <a:bodyPr/>
                    <a:lstStyle/>
                    <a:p>
                      <a:pPr marL="0" marR="0" lvl="0" indent="0" algn="ctr" defTabSz="457200" rtl="0" eaLnBrk="1" fontAlgn="base" latinLnBrk="0" hangingPunct="1">
                        <a:lnSpc>
                          <a:spcPct val="100000"/>
                        </a:lnSpc>
                        <a:spcBef>
                          <a:spcPct val="20000"/>
                        </a:spcBef>
                        <a:spcAft>
                          <a:spcPct val="0"/>
                        </a:spcAft>
                        <a:buClrTx/>
                        <a:buSzTx/>
                        <a:buFont typeface="Arial" pitchFamily="34" charset="0"/>
                        <a:buNone/>
                        <a:tabLst/>
                        <a:defRPr/>
                      </a:pPr>
                      <a:r>
                        <a:rPr kumimoji="0" lang="en-US" sz="1400" b="1" i="0" u="none" strike="noStrike" cap="none" normalizeH="0" baseline="0" dirty="0" smtClean="0">
                          <a:ln>
                            <a:noFill/>
                          </a:ln>
                          <a:solidFill>
                            <a:schemeClr val="tx2"/>
                          </a:solidFill>
                          <a:effectLst/>
                          <a:latin typeface="Arial" charset="0"/>
                          <a:ea typeface="Arial" charset="0"/>
                          <a:cs typeface="Arial" charset="0"/>
                        </a:rPr>
                        <a:t>Increases understanding</a:t>
                      </a:r>
                    </a:p>
                  </a:txBody>
                  <a:tcPr anchor="ctr" horzOverflow="overflow">
                    <a:lnL>
                      <a:noFill/>
                    </a:lnL>
                    <a:lnR w="6350" cap="flat" cmpd="sng" algn="ctr">
                      <a:solidFill>
                        <a:schemeClr val="tx1"/>
                      </a:solidFill>
                      <a:prstDash val="sysDot"/>
                      <a:round/>
                      <a:headEnd type="none" w="med" len="med"/>
                      <a:tailEnd type="none" w="med" len="med"/>
                    </a:lnR>
                    <a:lnT>
                      <a:noFill/>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20000"/>
                        </a:spcBef>
                        <a:spcAft>
                          <a:spcPct val="0"/>
                        </a:spcAft>
                        <a:buClrTx/>
                        <a:buSzTx/>
                        <a:buFont typeface="Arial" pitchFamily="34" charset="0"/>
                        <a:buNone/>
                        <a:tabLst/>
                      </a:pPr>
                      <a:r>
                        <a:rPr kumimoji="0" lang="en-US" sz="1400" b="1" i="0" u="none" strike="noStrike" cap="none" normalizeH="0" baseline="0" dirty="0" smtClean="0">
                          <a:ln>
                            <a:noFill/>
                          </a:ln>
                          <a:solidFill>
                            <a:schemeClr val="tx2"/>
                          </a:solidFill>
                          <a:effectLst/>
                          <a:latin typeface="Arial" charset="0"/>
                          <a:ea typeface="Arial" charset="0"/>
                          <a:cs typeface="Arial" charset="0"/>
                        </a:rPr>
                        <a:t>Saves </a:t>
                      </a:r>
                      <a:br>
                        <a:rPr kumimoji="0" lang="en-US" sz="1400" b="1" i="0" u="none" strike="noStrike" cap="none" normalizeH="0" baseline="0" dirty="0" smtClean="0">
                          <a:ln>
                            <a:noFill/>
                          </a:ln>
                          <a:solidFill>
                            <a:schemeClr val="tx2"/>
                          </a:solidFill>
                          <a:effectLst/>
                          <a:latin typeface="Arial" charset="0"/>
                          <a:ea typeface="Arial" charset="0"/>
                          <a:cs typeface="Arial" charset="0"/>
                        </a:rPr>
                      </a:br>
                      <a:r>
                        <a:rPr kumimoji="0" lang="en-US" sz="1400" b="1" i="0" u="none" strike="noStrike" cap="none" normalizeH="0" baseline="0" dirty="0" smtClean="0">
                          <a:ln>
                            <a:noFill/>
                          </a:ln>
                          <a:solidFill>
                            <a:schemeClr val="tx2"/>
                          </a:solidFill>
                          <a:effectLst/>
                          <a:latin typeface="Arial" charset="0"/>
                          <a:ea typeface="Arial" charset="0"/>
                          <a:cs typeface="Arial" charset="0"/>
                        </a:rPr>
                        <a:t>time</a:t>
                      </a:r>
                    </a:p>
                  </a:txBody>
                  <a:tcPr anchor="ctr" horzOverflow="overflow">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a:noFill/>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20000"/>
                        </a:spcBef>
                        <a:spcAft>
                          <a:spcPct val="0"/>
                        </a:spcAft>
                        <a:buClrTx/>
                        <a:buSzTx/>
                        <a:buFont typeface="Arial" pitchFamily="34" charset="0"/>
                        <a:buNone/>
                        <a:tabLst/>
                        <a:defRPr/>
                      </a:pPr>
                      <a:r>
                        <a:rPr kumimoji="0" lang="en-US" sz="1400" b="1" i="0" u="none" strike="noStrike" cap="none" normalizeH="0" baseline="0" dirty="0" smtClean="0">
                          <a:ln>
                            <a:noFill/>
                          </a:ln>
                          <a:solidFill>
                            <a:schemeClr val="tx2"/>
                          </a:solidFill>
                          <a:effectLst/>
                          <a:latin typeface="Arial" charset="0"/>
                          <a:ea typeface="Arial" charset="0"/>
                          <a:cs typeface="Arial" charset="0"/>
                        </a:rPr>
                        <a:t>Reduces</a:t>
                      </a:r>
                      <a:br>
                        <a:rPr kumimoji="0" lang="en-US" sz="1400" b="1" i="0" u="none" strike="noStrike" cap="none" normalizeH="0" baseline="0" dirty="0" smtClean="0">
                          <a:ln>
                            <a:noFill/>
                          </a:ln>
                          <a:solidFill>
                            <a:schemeClr val="tx2"/>
                          </a:solidFill>
                          <a:effectLst/>
                          <a:latin typeface="Arial" charset="0"/>
                          <a:ea typeface="Arial" charset="0"/>
                          <a:cs typeface="Arial" charset="0"/>
                        </a:rPr>
                      </a:br>
                      <a:r>
                        <a:rPr kumimoji="0" lang="en-US" sz="1400" b="1" i="0" u="none" strike="noStrike" cap="none" normalizeH="0" baseline="0" dirty="0" smtClean="0">
                          <a:ln>
                            <a:noFill/>
                          </a:ln>
                          <a:solidFill>
                            <a:schemeClr val="tx2"/>
                          </a:solidFill>
                          <a:effectLst/>
                          <a:latin typeface="Arial" charset="0"/>
                          <a:ea typeface="Arial" charset="0"/>
                          <a:cs typeface="Arial" charset="0"/>
                        </a:rPr>
                        <a:t>risk</a:t>
                      </a:r>
                    </a:p>
                  </a:txBody>
                  <a:tcPr anchor="ctr" horzOverflow="overflow">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a:noFill/>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20000"/>
                        </a:spcBef>
                        <a:spcAft>
                          <a:spcPct val="0"/>
                        </a:spcAft>
                        <a:buClrTx/>
                        <a:buSzTx/>
                        <a:buFont typeface="Arial" pitchFamily="34" charset="0"/>
                        <a:buNone/>
                        <a:tabLst/>
                        <a:defRPr/>
                      </a:pPr>
                      <a:r>
                        <a:rPr kumimoji="0" lang="en-US" sz="1400" b="1" i="0" u="none" strike="noStrike" cap="none" normalizeH="0" baseline="0" dirty="0" smtClean="0">
                          <a:ln>
                            <a:noFill/>
                          </a:ln>
                          <a:solidFill>
                            <a:schemeClr val="tx2"/>
                          </a:solidFill>
                          <a:effectLst/>
                          <a:latin typeface="Arial" charset="0"/>
                          <a:ea typeface="Arial" charset="0"/>
                          <a:cs typeface="Arial" charset="0"/>
                        </a:rPr>
                        <a:t>Increases </a:t>
                      </a:r>
                      <a:br>
                        <a:rPr kumimoji="0" lang="en-US" sz="1400" b="1" i="0" u="none" strike="noStrike" cap="none" normalizeH="0" baseline="0" dirty="0" smtClean="0">
                          <a:ln>
                            <a:noFill/>
                          </a:ln>
                          <a:solidFill>
                            <a:schemeClr val="tx2"/>
                          </a:solidFill>
                          <a:effectLst/>
                          <a:latin typeface="Arial" charset="0"/>
                          <a:ea typeface="Arial" charset="0"/>
                          <a:cs typeface="Arial" charset="0"/>
                        </a:rPr>
                      </a:br>
                      <a:r>
                        <a:rPr kumimoji="0" lang="en-US" sz="1400" b="1" i="0" u="none" strike="noStrike" cap="none" normalizeH="0" baseline="0" dirty="0" smtClean="0">
                          <a:ln>
                            <a:noFill/>
                          </a:ln>
                          <a:solidFill>
                            <a:schemeClr val="tx2"/>
                          </a:solidFill>
                          <a:effectLst/>
                          <a:latin typeface="Arial" charset="0"/>
                          <a:ea typeface="Arial" charset="0"/>
                          <a:cs typeface="Arial" charset="0"/>
                        </a:rPr>
                        <a:t>flexibility</a:t>
                      </a:r>
                    </a:p>
                  </a:txBody>
                  <a:tcPr anchor="ctr" horzOverflow="overflow">
                    <a:lnL w="6350" cap="flat" cmpd="sng" algn="ctr">
                      <a:solidFill>
                        <a:schemeClr val="tx1"/>
                      </a:solidFill>
                      <a:prstDash val="sysDot"/>
                      <a:round/>
                      <a:headEnd type="none" w="med" len="med"/>
                      <a:tailEnd type="none" w="med" len="med"/>
                    </a:lnL>
                    <a:lnR>
                      <a:noFill/>
                    </a:lnR>
                    <a:lnT>
                      <a:noFill/>
                    </a:lnT>
                    <a:lnB>
                      <a:noFill/>
                    </a:lnB>
                    <a:lnTlToBr>
                      <a:noFill/>
                    </a:lnTlToBr>
                    <a:lnBlToTr>
                      <a:noFill/>
                    </a:lnBlToTr>
                    <a:noFill/>
                  </a:tcPr>
                </a:tc>
              </a:tr>
              <a:tr h="823913">
                <a:tc>
                  <a:txBody>
                    <a:bodyPr/>
                    <a:lstStyle/>
                    <a:p>
                      <a:pPr marL="120650" marR="0" lvl="0" indent="-6350" algn="ctr" defTabSz="457200" rtl="0" eaLnBrk="1" fontAlgn="base" latinLnBrk="0" hangingPunct="1">
                        <a:lnSpc>
                          <a:spcPct val="100000"/>
                        </a:lnSpc>
                        <a:spcBef>
                          <a:spcPct val="10000"/>
                        </a:spcBef>
                        <a:spcAft>
                          <a:spcPct val="20000"/>
                        </a:spcAft>
                        <a:buClrTx/>
                        <a:buSzTx/>
                        <a:buFont typeface="Arial" pitchFamily="34" charset="0"/>
                        <a:buNone/>
                        <a:tabLst/>
                        <a:defRPr/>
                      </a:pPr>
                      <a:r>
                        <a:rPr kumimoji="0" lang="en-US" sz="1400" b="0" i="0" u="none" strike="noStrike" cap="none" normalizeH="0" baseline="0" dirty="0" smtClean="0">
                          <a:ln>
                            <a:noFill/>
                          </a:ln>
                          <a:solidFill>
                            <a:schemeClr val="tx2"/>
                          </a:solidFill>
                          <a:effectLst/>
                          <a:latin typeface="Arial" charset="0"/>
                          <a:ea typeface="Arial" charset="0"/>
                          <a:cs typeface="Arial" charset="0"/>
                        </a:rPr>
                        <a:t>Bridges simply from business concepts to blockchain</a:t>
                      </a:r>
                    </a:p>
                  </a:txBody>
                  <a:tcPr horzOverflow="overflow">
                    <a:lnL>
                      <a:noFill/>
                    </a:lnL>
                    <a:lnR w="6350" cap="flat" cmpd="sng" algn="ctr">
                      <a:solidFill>
                        <a:schemeClr val="tx1"/>
                      </a:solidFill>
                      <a:prstDash val="sysDot"/>
                      <a:round/>
                      <a:headEnd type="none" w="med" len="med"/>
                      <a:tailEnd type="none" w="med" len="med"/>
                    </a:lnR>
                    <a:lnT>
                      <a:noFill/>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10000"/>
                        </a:spcBef>
                        <a:spcAft>
                          <a:spcPct val="20000"/>
                        </a:spcAft>
                        <a:buClrTx/>
                        <a:buSzTx/>
                        <a:buFont typeface="Arial" pitchFamily="34" charset="0"/>
                        <a:buNone/>
                        <a:tabLst/>
                      </a:pPr>
                      <a:r>
                        <a:rPr kumimoji="0" lang="en-US" sz="1400" b="0" i="0" u="none" strike="noStrike" cap="none" normalizeH="0" baseline="0" dirty="0" smtClean="0">
                          <a:ln>
                            <a:noFill/>
                          </a:ln>
                          <a:solidFill>
                            <a:schemeClr val="tx2"/>
                          </a:solidFill>
                          <a:effectLst/>
                          <a:latin typeface="Arial" charset="0"/>
                          <a:ea typeface="Arial" charset="0"/>
                          <a:cs typeface="Arial" charset="0"/>
                        </a:rPr>
                        <a:t>Develop blockchain applications more quickly and cheaply</a:t>
                      </a:r>
                    </a:p>
                  </a:txBody>
                  <a:tcPr horzOverflow="overflow">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a:noFill/>
                    </a:lnT>
                    <a:lnB>
                      <a:noFill/>
                    </a:lnB>
                    <a:lnTlToBr>
                      <a:noFill/>
                    </a:lnTlToBr>
                    <a:lnBlToTr>
                      <a:noFill/>
                    </a:lnBlToTr>
                    <a:noFill/>
                  </a:tcPr>
                </a:tc>
                <a:tc>
                  <a:txBody>
                    <a:bodyPr/>
                    <a:lstStyle/>
                    <a:p>
                      <a:pPr marL="120650" marR="0" lvl="0" indent="-6350" algn="ctr" defTabSz="457200" rtl="0" eaLnBrk="1" fontAlgn="base" latinLnBrk="0" hangingPunct="1">
                        <a:lnSpc>
                          <a:spcPct val="100000"/>
                        </a:lnSpc>
                        <a:spcBef>
                          <a:spcPct val="10000"/>
                        </a:spcBef>
                        <a:spcAft>
                          <a:spcPct val="20000"/>
                        </a:spcAft>
                        <a:buClrTx/>
                        <a:buSzTx/>
                        <a:buFont typeface="Arial" pitchFamily="34" charset="0"/>
                        <a:buNone/>
                        <a:tabLst/>
                        <a:defRPr/>
                      </a:pPr>
                      <a:r>
                        <a:rPr kumimoji="0" lang="en-US" sz="1400" b="0" i="0" u="none" strike="noStrike" cap="none" normalizeH="0" baseline="0" dirty="0" smtClean="0">
                          <a:ln>
                            <a:noFill/>
                          </a:ln>
                          <a:solidFill>
                            <a:schemeClr val="tx2"/>
                          </a:solidFill>
                          <a:effectLst/>
                          <a:latin typeface="Arial" charset="0"/>
                          <a:ea typeface="Arial" charset="0"/>
                          <a:cs typeface="Arial" charset="0"/>
                        </a:rPr>
                        <a:t>Well tested, efficient design conforms to best practice</a:t>
                      </a:r>
                    </a:p>
                  </a:txBody>
                  <a:tcPr horzOverflow="overflow">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a:noFill/>
                    </a:lnT>
                    <a:lnB>
                      <a:noFill/>
                    </a:lnB>
                    <a:lnTlToBr>
                      <a:noFill/>
                    </a:lnTlToBr>
                    <a:lnBlToTr>
                      <a:noFill/>
                    </a:lnBlToTr>
                    <a:noFill/>
                  </a:tcPr>
                </a:tc>
                <a:tc>
                  <a:txBody>
                    <a:bodyPr/>
                    <a:lstStyle/>
                    <a:p>
                      <a:pPr marL="120650" marR="0" lvl="0" indent="-6350" algn="ctr" defTabSz="457200" rtl="0" eaLnBrk="1" fontAlgn="base" latinLnBrk="0" hangingPunct="1">
                        <a:lnSpc>
                          <a:spcPct val="100000"/>
                        </a:lnSpc>
                        <a:spcBef>
                          <a:spcPct val="10000"/>
                        </a:spcBef>
                        <a:spcAft>
                          <a:spcPct val="20000"/>
                        </a:spcAft>
                        <a:buClrTx/>
                        <a:buSzTx/>
                        <a:buFont typeface="Arial" pitchFamily="34" charset="0"/>
                        <a:buNone/>
                        <a:tabLst/>
                        <a:defRPr/>
                      </a:pPr>
                      <a:r>
                        <a:rPr kumimoji="0" lang="en-US" sz="1400" b="0" i="0" u="none" strike="noStrike" cap="none" normalizeH="0" baseline="0" dirty="0" smtClean="0">
                          <a:ln>
                            <a:noFill/>
                          </a:ln>
                          <a:solidFill>
                            <a:schemeClr val="tx2"/>
                          </a:solidFill>
                          <a:effectLst/>
                          <a:latin typeface="Arial" charset="0"/>
                          <a:ea typeface="Arial" charset="0"/>
                          <a:cs typeface="Arial" charset="0"/>
                        </a:rPr>
                        <a:t>Higher level abstraction makes it easier to iterate</a:t>
                      </a:r>
                    </a:p>
                  </a:txBody>
                  <a:tcPr horzOverflow="overflow">
                    <a:lnL w="6350" cap="flat" cmpd="sng" algn="ctr">
                      <a:solidFill>
                        <a:schemeClr val="tx1"/>
                      </a:solidFill>
                      <a:prstDash val="sysDot"/>
                      <a:round/>
                      <a:headEnd type="none" w="med" len="med"/>
                      <a:tailEnd type="none" w="med" len="med"/>
                    </a:lnL>
                    <a:lnR>
                      <a:noFill/>
                    </a:lnR>
                    <a:lnT>
                      <a:noFill/>
                    </a:lnT>
                    <a:lnB>
                      <a:noFill/>
                    </a:lnB>
                    <a:lnTlToBr>
                      <a:noFill/>
                    </a:lnTlToBr>
                    <a:lnBlToTr>
                      <a:noFill/>
                    </a:lnBlToTr>
                    <a:noFill/>
                  </a:tcPr>
                </a:tc>
              </a:tr>
            </a:tbl>
          </a:graphicData>
        </a:graphic>
      </p:graphicFrame>
      <p:pic>
        <p:nvPicPr>
          <p:cNvPr id="16" name="Picture 15"/>
          <p:cNvPicPr>
            <a:picLocks noChangeAspect="1"/>
          </p:cNvPicPr>
          <p:nvPr/>
        </p:nvPicPr>
        <p:blipFill>
          <a:blip r:embed="rId3"/>
          <a:stretch>
            <a:fillRect/>
          </a:stretch>
        </p:blipFill>
        <p:spPr>
          <a:xfrm>
            <a:off x="4986760" y="1156162"/>
            <a:ext cx="1080000" cy="1080000"/>
          </a:xfrm>
          <a:prstGeom prst="rect">
            <a:avLst/>
          </a:prstGeom>
        </p:spPr>
      </p:pic>
      <p:pic>
        <p:nvPicPr>
          <p:cNvPr id="17" name="Picture 16"/>
          <p:cNvPicPr>
            <a:picLocks noChangeAspect="1"/>
          </p:cNvPicPr>
          <p:nvPr/>
        </p:nvPicPr>
        <p:blipFill>
          <a:blip r:embed="rId4"/>
          <a:stretch>
            <a:fillRect/>
          </a:stretch>
        </p:blipFill>
        <p:spPr>
          <a:xfrm>
            <a:off x="2896128" y="1156162"/>
            <a:ext cx="1080000" cy="1080000"/>
          </a:xfrm>
          <a:prstGeom prst="rect">
            <a:avLst/>
          </a:prstGeom>
        </p:spPr>
      </p:pic>
      <p:pic>
        <p:nvPicPr>
          <p:cNvPr id="18" name="Picture 17"/>
          <p:cNvPicPr>
            <a:picLocks noChangeAspect="1"/>
          </p:cNvPicPr>
          <p:nvPr/>
        </p:nvPicPr>
        <p:blipFill>
          <a:blip r:embed="rId5"/>
          <a:stretch>
            <a:fillRect/>
          </a:stretch>
        </p:blipFill>
        <p:spPr>
          <a:xfrm>
            <a:off x="805496" y="1156162"/>
            <a:ext cx="1080000" cy="1080000"/>
          </a:xfrm>
          <a:prstGeom prst="rect">
            <a:avLst/>
          </a:prstGeom>
        </p:spPr>
      </p:pic>
      <p:pic>
        <p:nvPicPr>
          <p:cNvPr id="19" name="Picture 18"/>
          <p:cNvPicPr>
            <a:picLocks noChangeAspect="1"/>
          </p:cNvPicPr>
          <p:nvPr/>
        </p:nvPicPr>
        <p:blipFill>
          <a:blip r:embed="rId6"/>
          <a:stretch>
            <a:fillRect/>
          </a:stretch>
        </p:blipFill>
        <p:spPr>
          <a:xfrm>
            <a:off x="7077392" y="1156162"/>
            <a:ext cx="1080000" cy="1080000"/>
          </a:xfrm>
          <a:prstGeom prst="rect">
            <a:avLst/>
          </a:prstGeom>
        </p:spPr>
      </p:pic>
    </p:spTree>
    <p:extLst>
      <p:ext uri="{BB962C8B-B14F-4D97-AF65-F5344CB8AC3E}">
        <p14:creationId xmlns:p14="http://schemas.microsoft.com/office/powerpoint/2010/main" val="6340700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able 11"/>
          <p:cNvGraphicFramePr>
            <a:graphicFrameLocks noGrp="1"/>
          </p:cNvGraphicFramePr>
          <p:nvPr>
            <p:extLst/>
          </p:nvPr>
        </p:nvGraphicFramePr>
        <p:xfrm>
          <a:off x="2522817" y="2951474"/>
          <a:ext cx="2014603" cy="1613443"/>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014603"/>
              </a:tblGrid>
              <a:tr h="1144655">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accent3">
                            <a:lumMod val="0"/>
                            <a:lumOff val="100000"/>
                          </a:schemeClr>
                        </a:gs>
                        <a:gs pos="35000">
                          <a:schemeClr val="accent3">
                            <a:lumMod val="0"/>
                            <a:lumOff val="100000"/>
                          </a:schemeClr>
                        </a:gs>
                        <a:gs pos="100000">
                          <a:srgbClr val="ECF9F9"/>
                        </a:gs>
                      </a:gsLst>
                      <a:path path="circle">
                        <a:fillToRect l="50000" t="-80000" r="50000" b="180000"/>
                      </a:path>
                      <a:tileRect/>
                    </a:gradFill>
                  </a:tcPr>
                </a:tc>
              </a:tr>
              <a:tr h="468788">
                <a:tc>
                  <a:txBody>
                    <a:bodyPr/>
                    <a:lstStyle/>
                    <a:p>
                      <a:pPr algn="ctr"/>
                      <a:r>
                        <a:rPr lang="en-US" sz="1400" b="0" i="0" dirty="0" smtClean="0">
                          <a:solidFill>
                            <a:schemeClr val="tx2">
                              <a:lumMod val="50000"/>
                            </a:schemeClr>
                          </a:solidFill>
                          <a:latin typeface="Arial" charset="0"/>
                          <a:ea typeface="Arial" charset="0"/>
                          <a:cs typeface="Arial" charset="0"/>
                        </a:rPr>
                        <a:t>CLI utilities</a:t>
                      </a:r>
                      <a:endParaRPr lang="en-US" sz="1400" b="0" i="0" dirty="0">
                        <a:solidFill>
                          <a:schemeClr val="tx2">
                            <a:lumMod val="50000"/>
                          </a:schemeClr>
                        </a:solidFill>
                        <a:latin typeface="Arial" charset="0"/>
                        <a:ea typeface="Arial" charset="0"/>
                        <a:cs typeface="Arial" charset="0"/>
                      </a:endParaRP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graphicFrame>
        <p:nvGraphicFramePr>
          <p:cNvPr id="13" name="Table 12"/>
          <p:cNvGraphicFramePr>
            <a:graphicFrameLocks noGrp="1"/>
          </p:cNvGraphicFramePr>
          <p:nvPr>
            <p:extLst/>
          </p:nvPr>
        </p:nvGraphicFramePr>
        <p:xfrm>
          <a:off x="375019" y="1204913"/>
          <a:ext cx="2014603" cy="1628828"/>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014603"/>
              </a:tblGrid>
              <a:tr h="1155570">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accent3">
                            <a:lumMod val="0"/>
                            <a:lumOff val="100000"/>
                          </a:schemeClr>
                        </a:gs>
                        <a:gs pos="35000">
                          <a:schemeClr val="accent3">
                            <a:lumMod val="0"/>
                            <a:lumOff val="100000"/>
                          </a:schemeClr>
                        </a:gs>
                        <a:gs pos="100000">
                          <a:srgbClr val="ECF9F9"/>
                        </a:gs>
                      </a:gsLst>
                      <a:path path="circle">
                        <a:fillToRect l="50000" t="-80000" r="50000" b="180000"/>
                      </a:path>
                      <a:tileRect/>
                    </a:gradFill>
                  </a:tcPr>
                </a:tc>
              </a:tr>
              <a:tr h="473258">
                <a:tc>
                  <a:txBody>
                    <a:bodyPr/>
                    <a:lstStyle/>
                    <a:p>
                      <a:pPr algn="ctr"/>
                      <a:r>
                        <a:rPr lang="en-US" sz="1400" b="0" i="0" dirty="0" smtClean="0">
                          <a:solidFill>
                            <a:schemeClr val="tx2">
                              <a:lumMod val="50000"/>
                            </a:schemeClr>
                          </a:solidFill>
                          <a:latin typeface="Arial" charset="0"/>
                          <a:ea typeface="Arial" charset="0"/>
                          <a:cs typeface="Arial" charset="0"/>
                        </a:rPr>
                        <a:t>Data</a:t>
                      </a:r>
                      <a:r>
                        <a:rPr lang="en-US" sz="1400" b="0" i="0" baseline="0" dirty="0" smtClean="0">
                          <a:solidFill>
                            <a:schemeClr val="tx2">
                              <a:lumMod val="50000"/>
                            </a:schemeClr>
                          </a:solidFill>
                          <a:latin typeface="Arial" charset="0"/>
                          <a:ea typeface="Arial" charset="0"/>
                          <a:cs typeface="Arial" charset="0"/>
                        </a:rPr>
                        <a:t> modelling</a:t>
                      </a:r>
                      <a:endParaRPr lang="en-US" sz="1400" b="0" i="0" dirty="0">
                        <a:solidFill>
                          <a:schemeClr val="tx2">
                            <a:lumMod val="50000"/>
                          </a:schemeClr>
                        </a:solidFill>
                        <a:latin typeface="Arial" charset="0"/>
                        <a:ea typeface="Arial" charset="0"/>
                        <a:cs typeface="Arial" charset="0"/>
                      </a:endParaRP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graphicFrame>
        <p:nvGraphicFramePr>
          <p:cNvPr id="14" name="Table 13"/>
          <p:cNvGraphicFramePr>
            <a:graphicFrameLocks noGrp="1"/>
          </p:cNvGraphicFramePr>
          <p:nvPr>
            <p:extLst/>
          </p:nvPr>
        </p:nvGraphicFramePr>
        <p:xfrm>
          <a:off x="2522817" y="1204913"/>
          <a:ext cx="2043830" cy="1628828"/>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043830"/>
              </a:tblGrid>
              <a:tr h="1110668">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accent3">
                            <a:lumMod val="0"/>
                            <a:lumOff val="100000"/>
                          </a:schemeClr>
                        </a:gs>
                        <a:gs pos="35000">
                          <a:schemeClr val="accent3">
                            <a:lumMod val="0"/>
                            <a:lumOff val="100000"/>
                          </a:schemeClr>
                        </a:gs>
                        <a:gs pos="100000">
                          <a:srgbClr val="ECF9F9"/>
                        </a:gs>
                      </a:gsLst>
                      <a:path path="circle">
                        <a:fillToRect l="50000" t="-80000" r="50000" b="180000"/>
                      </a:path>
                      <a:tileRect/>
                    </a:gradFill>
                  </a:tcPr>
                </a:tc>
              </a:tr>
              <a:tr h="502775">
                <a:tc>
                  <a:txBody>
                    <a:bodyPr/>
                    <a:lstStyle/>
                    <a:p>
                      <a:pPr algn="ctr"/>
                      <a:r>
                        <a:rPr lang="en-US" sz="1400" b="0" i="0" baseline="0" dirty="0" smtClean="0">
                          <a:solidFill>
                            <a:schemeClr val="tx2">
                              <a:lumMod val="50000"/>
                            </a:schemeClr>
                          </a:solidFill>
                          <a:latin typeface="Arial" charset="0"/>
                          <a:ea typeface="Arial" charset="0"/>
                          <a:cs typeface="Arial" charset="0"/>
                        </a:rPr>
                        <a:t>JavaScript</a:t>
                      </a:r>
                    </a:p>
                    <a:p>
                      <a:pPr algn="ctr"/>
                      <a:r>
                        <a:rPr lang="en-US" sz="1400" b="0" i="0" baseline="0" dirty="0" smtClean="0">
                          <a:solidFill>
                            <a:schemeClr val="tx2">
                              <a:lumMod val="50000"/>
                            </a:schemeClr>
                          </a:solidFill>
                          <a:latin typeface="Arial" charset="0"/>
                          <a:ea typeface="Arial" charset="0"/>
                          <a:cs typeface="Arial" charset="0"/>
                        </a:rPr>
                        <a:t>business logic</a:t>
                      </a:r>
                      <a:endParaRPr lang="en-US" sz="1400" b="0" i="0" dirty="0">
                        <a:solidFill>
                          <a:schemeClr val="tx2">
                            <a:lumMod val="50000"/>
                          </a:schemeClr>
                        </a:solidFill>
                        <a:latin typeface="Arial" charset="0"/>
                        <a:ea typeface="Arial" charset="0"/>
                        <a:cs typeface="Arial" charset="0"/>
                      </a:endParaRP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graphicFrame>
        <p:nvGraphicFramePr>
          <p:cNvPr id="15" name="Table 14"/>
          <p:cNvGraphicFramePr>
            <a:graphicFrameLocks noGrp="1"/>
          </p:cNvGraphicFramePr>
          <p:nvPr>
            <p:extLst/>
          </p:nvPr>
        </p:nvGraphicFramePr>
        <p:xfrm>
          <a:off x="4699842" y="1214985"/>
          <a:ext cx="2014603" cy="1628828"/>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014603"/>
              </a:tblGrid>
              <a:tr h="1155570">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accent3">
                            <a:lumMod val="0"/>
                            <a:lumOff val="100000"/>
                          </a:schemeClr>
                        </a:gs>
                        <a:gs pos="35000">
                          <a:schemeClr val="accent3">
                            <a:lumMod val="0"/>
                            <a:lumOff val="100000"/>
                          </a:schemeClr>
                        </a:gs>
                        <a:gs pos="100000">
                          <a:srgbClr val="ECF9F9"/>
                        </a:gs>
                      </a:gsLst>
                      <a:path path="circle">
                        <a:fillToRect l="50000" t="-80000" r="50000" b="180000"/>
                      </a:path>
                      <a:tileRect/>
                    </a:gradFill>
                  </a:tcPr>
                </a:tc>
              </a:tr>
              <a:tr h="473258">
                <a:tc>
                  <a:txBody>
                    <a:bodyPr/>
                    <a:lstStyle/>
                    <a:p>
                      <a:pPr algn="ctr"/>
                      <a:r>
                        <a:rPr lang="en-US" sz="1400" b="0" i="0" dirty="0" smtClean="0">
                          <a:solidFill>
                            <a:schemeClr val="tx2">
                              <a:lumMod val="50000"/>
                            </a:schemeClr>
                          </a:solidFill>
                          <a:latin typeface="Arial" charset="0"/>
                          <a:ea typeface="Arial" charset="0"/>
                          <a:cs typeface="Arial" charset="0"/>
                        </a:rPr>
                        <a:t>Web playground</a:t>
                      </a:r>
                      <a:endParaRPr lang="en-US" sz="1400" b="0" i="0" dirty="0">
                        <a:solidFill>
                          <a:schemeClr val="tx2">
                            <a:lumMod val="50000"/>
                          </a:schemeClr>
                        </a:solidFill>
                        <a:latin typeface="Arial" charset="0"/>
                        <a:ea typeface="Arial" charset="0"/>
                        <a:cs typeface="Arial" charset="0"/>
                      </a:endParaRP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graphicFrame>
        <p:nvGraphicFramePr>
          <p:cNvPr id="16" name="Table 15"/>
          <p:cNvGraphicFramePr>
            <a:graphicFrameLocks noGrp="1"/>
          </p:cNvGraphicFramePr>
          <p:nvPr>
            <p:extLst/>
          </p:nvPr>
        </p:nvGraphicFramePr>
        <p:xfrm>
          <a:off x="359266" y="2951474"/>
          <a:ext cx="2014603" cy="1613443"/>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014603"/>
              </a:tblGrid>
              <a:tr h="1144655">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accent3">
                            <a:lumMod val="0"/>
                            <a:lumOff val="100000"/>
                          </a:schemeClr>
                        </a:gs>
                        <a:gs pos="35000">
                          <a:schemeClr val="accent3">
                            <a:lumMod val="0"/>
                            <a:lumOff val="100000"/>
                          </a:schemeClr>
                        </a:gs>
                        <a:gs pos="100000">
                          <a:srgbClr val="ECF9F9"/>
                        </a:gs>
                      </a:gsLst>
                      <a:path path="circle">
                        <a:fillToRect l="50000" t="-80000" r="50000" b="180000"/>
                      </a:path>
                      <a:tileRect/>
                    </a:gradFill>
                  </a:tcPr>
                </a:tc>
              </a:tr>
              <a:tr h="468788">
                <a:tc>
                  <a:txBody>
                    <a:bodyPr/>
                    <a:lstStyle/>
                    <a:p>
                      <a:pPr algn="ctr"/>
                      <a:r>
                        <a:rPr lang="en-US" sz="1400" b="0" i="0" dirty="0" smtClean="0">
                          <a:solidFill>
                            <a:schemeClr val="tx2">
                              <a:lumMod val="50000"/>
                            </a:schemeClr>
                          </a:solidFill>
                          <a:latin typeface="Arial" charset="0"/>
                          <a:ea typeface="Arial" charset="0"/>
                          <a:cs typeface="Arial" charset="0"/>
                        </a:rPr>
                        <a:t>Editor support</a:t>
                      </a:r>
                      <a:endParaRPr lang="en-US" sz="1400" b="0" i="0" dirty="0">
                        <a:solidFill>
                          <a:schemeClr val="tx2">
                            <a:lumMod val="50000"/>
                          </a:schemeClr>
                        </a:solidFill>
                        <a:latin typeface="Arial" charset="0"/>
                        <a:ea typeface="Arial" charset="0"/>
                        <a:cs typeface="Arial" charset="0"/>
                      </a:endParaRP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graphicFrame>
        <p:nvGraphicFramePr>
          <p:cNvPr id="17" name="Table 16"/>
          <p:cNvGraphicFramePr>
            <a:graphicFrameLocks noGrp="1"/>
          </p:cNvGraphicFramePr>
          <p:nvPr>
            <p:extLst/>
          </p:nvPr>
        </p:nvGraphicFramePr>
        <p:xfrm>
          <a:off x="6847640" y="2951474"/>
          <a:ext cx="2014603" cy="1646793"/>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014603"/>
              </a:tblGrid>
              <a:tr h="1128633">
                <a:tc>
                  <a:txBody>
                    <a:bodyPr/>
                    <a:lstStyle/>
                    <a:p>
                      <a:endParaRPr lang="en-US" sz="2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accent3">
                            <a:lumMod val="0"/>
                            <a:lumOff val="100000"/>
                          </a:schemeClr>
                        </a:gs>
                        <a:gs pos="35000">
                          <a:schemeClr val="accent3">
                            <a:lumMod val="0"/>
                            <a:lumOff val="100000"/>
                          </a:schemeClr>
                        </a:gs>
                        <a:gs pos="100000">
                          <a:srgbClr val="ECF9F9"/>
                        </a:gs>
                      </a:gsLst>
                      <a:path path="circle">
                        <a:fillToRect l="50000" t="-80000" r="50000" b="180000"/>
                      </a:path>
                      <a:tileRect/>
                    </a:gradFill>
                  </a:tcPr>
                </a:tc>
              </a:tr>
              <a:tr h="484810">
                <a:tc>
                  <a:txBody>
                    <a:bodyPr/>
                    <a:lstStyle/>
                    <a:p>
                      <a:pPr algn="ctr"/>
                      <a:r>
                        <a:rPr lang="en-US" sz="1400" b="0" i="0" dirty="0" smtClean="0">
                          <a:solidFill>
                            <a:schemeClr val="tx2">
                              <a:lumMod val="50000"/>
                            </a:schemeClr>
                          </a:solidFill>
                          <a:latin typeface="Arial" charset="0"/>
                          <a:ea typeface="Arial" charset="0"/>
                          <a:cs typeface="Arial" charset="0"/>
                        </a:rPr>
                        <a:t>Existing systems and data</a:t>
                      </a:r>
                      <a:endParaRPr lang="en-US" sz="1400" b="0" i="0" dirty="0">
                        <a:solidFill>
                          <a:schemeClr val="tx2">
                            <a:lumMod val="50000"/>
                          </a:schemeClr>
                        </a:solidFill>
                        <a:latin typeface="Arial" charset="0"/>
                        <a:ea typeface="Arial" charset="0"/>
                        <a:cs typeface="Arial" charset="0"/>
                      </a:endParaRP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pic>
        <p:nvPicPr>
          <p:cNvPr id="29" name="Picture 2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67035" y="1347248"/>
            <a:ext cx="1259798" cy="862803"/>
          </a:xfrm>
          <a:prstGeom prst="rect">
            <a:avLst/>
          </a:prstGeom>
        </p:spPr>
      </p:pic>
      <p:sp>
        <p:nvSpPr>
          <p:cNvPr id="30" name="Rectangle 29"/>
          <p:cNvSpPr/>
          <p:nvPr/>
        </p:nvSpPr>
        <p:spPr>
          <a:xfrm>
            <a:off x="2658874" y="3375732"/>
            <a:ext cx="1670990" cy="379346"/>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bg2"/>
                </a:solidFill>
                <a:latin typeface="Courier New" charset="0"/>
                <a:ea typeface="Courier New" charset="0"/>
                <a:cs typeface="Courier New" charset="0"/>
              </a:rPr>
              <a:t>$ composer</a:t>
            </a:r>
            <a:endParaRPr lang="en-US" dirty="0">
              <a:solidFill>
                <a:schemeClr val="bg2"/>
              </a:solidFill>
              <a:latin typeface="Courier New" charset="0"/>
              <a:ea typeface="Courier New" charset="0"/>
              <a:cs typeface="Courier New" charset="0"/>
            </a:endParaRPr>
          </a:p>
        </p:txBody>
      </p:sp>
      <p:graphicFrame>
        <p:nvGraphicFramePr>
          <p:cNvPr id="32" name="Table 31"/>
          <p:cNvGraphicFramePr>
            <a:graphicFrameLocks noGrp="1"/>
          </p:cNvGraphicFramePr>
          <p:nvPr>
            <p:extLst/>
          </p:nvPr>
        </p:nvGraphicFramePr>
        <p:xfrm>
          <a:off x="6847640" y="1200630"/>
          <a:ext cx="2014603" cy="1633111"/>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014603"/>
              </a:tblGrid>
              <a:tr h="1158608">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accent3">
                            <a:lumMod val="0"/>
                            <a:lumOff val="100000"/>
                          </a:schemeClr>
                        </a:gs>
                        <a:gs pos="35000">
                          <a:schemeClr val="accent3">
                            <a:lumMod val="0"/>
                            <a:lumOff val="100000"/>
                          </a:schemeClr>
                        </a:gs>
                        <a:gs pos="100000">
                          <a:srgbClr val="ECF9F9"/>
                        </a:gs>
                      </a:gsLst>
                      <a:path path="circle">
                        <a:fillToRect l="50000" t="-80000" r="50000" b="180000"/>
                      </a:path>
                      <a:tileRect/>
                    </a:gradFill>
                  </a:tcPr>
                </a:tc>
              </a:tr>
              <a:tr h="474503">
                <a:tc>
                  <a:txBody>
                    <a:bodyPr/>
                    <a:lstStyle/>
                    <a:p>
                      <a:pPr algn="ctr"/>
                      <a:r>
                        <a:rPr lang="en-US" sz="1400" b="0" i="0" dirty="0" smtClean="0">
                          <a:solidFill>
                            <a:schemeClr val="tx2">
                              <a:lumMod val="50000"/>
                            </a:schemeClr>
                          </a:solidFill>
                          <a:latin typeface="Arial" charset="0"/>
                          <a:ea typeface="Arial" charset="0"/>
                          <a:cs typeface="Arial" charset="0"/>
                        </a:rPr>
                        <a:t>Client libraries</a:t>
                      </a:r>
                      <a:endParaRPr lang="en-US" sz="1400" b="0" i="0" dirty="0">
                        <a:solidFill>
                          <a:schemeClr val="tx2">
                            <a:lumMod val="50000"/>
                          </a:schemeClr>
                        </a:solidFill>
                        <a:latin typeface="Arial" charset="0"/>
                        <a:ea typeface="Arial" charset="0"/>
                        <a:cs typeface="Arial" charset="0"/>
                      </a:endParaRP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sp>
        <p:nvSpPr>
          <p:cNvPr id="33" name="Rectangle 32"/>
          <p:cNvSpPr/>
          <p:nvPr/>
        </p:nvSpPr>
        <p:spPr>
          <a:xfrm>
            <a:off x="6983697" y="1379234"/>
            <a:ext cx="1670990" cy="401888"/>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1200" dirty="0" smtClean="0">
                <a:solidFill>
                  <a:schemeClr val="bg2"/>
                </a:solidFill>
                <a:latin typeface="Courier New" charset="0"/>
                <a:ea typeface="Courier New" charset="0"/>
                <a:cs typeface="Courier New" charset="0"/>
              </a:rPr>
              <a:t>composer-client</a:t>
            </a:r>
          </a:p>
          <a:p>
            <a:r>
              <a:rPr lang="en-US" sz="1200" dirty="0">
                <a:solidFill>
                  <a:schemeClr val="bg2"/>
                </a:solidFill>
                <a:latin typeface="Courier New" charset="0"/>
                <a:ea typeface="Courier New" charset="0"/>
                <a:cs typeface="Courier New" charset="0"/>
              </a:rPr>
              <a:t>c</a:t>
            </a:r>
            <a:r>
              <a:rPr lang="en-US" sz="1200" dirty="0" smtClean="0">
                <a:solidFill>
                  <a:schemeClr val="bg2"/>
                </a:solidFill>
                <a:latin typeface="Courier New" charset="0"/>
                <a:ea typeface="Courier New" charset="0"/>
                <a:cs typeface="Courier New" charset="0"/>
              </a:rPr>
              <a:t>omposer-admin</a:t>
            </a:r>
            <a:endParaRPr lang="en-US" sz="1200" dirty="0">
              <a:solidFill>
                <a:schemeClr val="bg2"/>
              </a:solidFill>
              <a:latin typeface="Courier New" charset="0"/>
              <a:ea typeface="Courier New" charset="0"/>
              <a:cs typeface="Courier New" charset="0"/>
            </a:endParaRPr>
          </a:p>
        </p:txBody>
      </p:sp>
      <p:pic>
        <p:nvPicPr>
          <p:cNvPr id="35" name="Picture 3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132590" y="1416870"/>
            <a:ext cx="723558" cy="723558"/>
          </a:xfrm>
          <a:prstGeom prst="rect">
            <a:avLst/>
          </a:prstGeom>
        </p:spPr>
      </p:pic>
      <p:graphicFrame>
        <p:nvGraphicFramePr>
          <p:cNvPr id="36" name="Table 35"/>
          <p:cNvGraphicFramePr>
            <a:graphicFrameLocks noGrp="1"/>
          </p:cNvGraphicFramePr>
          <p:nvPr>
            <p:extLst/>
          </p:nvPr>
        </p:nvGraphicFramePr>
        <p:xfrm>
          <a:off x="4687308" y="2951474"/>
          <a:ext cx="2027137" cy="1646793"/>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027137"/>
              </a:tblGrid>
              <a:tr h="1168315">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accent3">
                            <a:lumMod val="0"/>
                            <a:lumOff val="100000"/>
                          </a:schemeClr>
                        </a:gs>
                        <a:gs pos="35000">
                          <a:schemeClr val="accent3">
                            <a:lumMod val="0"/>
                            <a:lumOff val="100000"/>
                          </a:schemeClr>
                        </a:gs>
                        <a:gs pos="100000">
                          <a:srgbClr val="ECF9F9"/>
                        </a:gs>
                      </a:gsLst>
                      <a:path path="circle">
                        <a:fillToRect l="50000" t="-80000" r="50000" b="180000"/>
                      </a:path>
                      <a:tileRect/>
                    </a:gradFill>
                  </a:tcPr>
                </a:tc>
              </a:tr>
              <a:tr h="478478">
                <a:tc>
                  <a:txBody>
                    <a:bodyPr/>
                    <a:lstStyle/>
                    <a:p>
                      <a:pPr algn="ctr"/>
                      <a:r>
                        <a:rPr lang="en-US" sz="1400" b="0" i="0" dirty="0" smtClean="0">
                          <a:solidFill>
                            <a:schemeClr val="tx2">
                              <a:lumMod val="50000"/>
                            </a:schemeClr>
                          </a:solidFill>
                          <a:latin typeface="Arial" charset="0"/>
                          <a:ea typeface="Arial" charset="0"/>
                          <a:cs typeface="Arial" charset="0"/>
                        </a:rPr>
                        <a:t>Code generation</a:t>
                      </a:r>
                      <a:endParaRPr lang="en-US" sz="1400" b="0" i="0" dirty="0">
                        <a:solidFill>
                          <a:schemeClr val="tx2">
                            <a:lumMod val="50000"/>
                          </a:schemeClr>
                        </a:solidFill>
                        <a:latin typeface="Arial" charset="0"/>
                        <a:ea typeface="Arial" charset="0"/>
                        <a:cs typeface="Arial" charset="0"/>
                      </a:endParaRP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pic>
        <p:nvPicPr>
          <p:cNvPr id="38" name="Picture 3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108116" y="3056520"/>
            <a:ext cx="1128883" cy="1128883"/>
          </a:xfrm>
          <a:prstGeom prst="rect">
            <a:avLst/>
          </a:prstGeom>
        </p:spPr>
      </p:pic>
      <p:pic>
        <p:nvPicPr>
          <p:cNvPr id="39" name="Picture 38"/>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59468" y="3290380"/>
            <a:ext cx="634523" cy="581223"/>
          </a:xfrm>
          <a:prstGeom prst="rect">
            <a:avLst/>
          </a:prstGeom>
        </p:spPr>
      </p:pic>
      <p:pic>
        <p:nvPicPr>
          <p:cNvPr id="40" name="Picture 39"/>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1439442" y="3188251"/>
            <a:ext cx="785480" cy="785480"/>
          </a:xfrm>
          <a:prstGeom prst="rect">
            <a:avLst/>
          </a:prstGeom>
        </p:spPr>
      </p:pic>
      <p:pic>
        <p:nvPicPr>
          <p:cNvPr id="41" name="Picture 40"/>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7375884" y="1919725"/>
            <a:ext cx="886615" cy="344894"/>
          </a:xfrm>
          <a:prstGeom prst="rect">
            <a:avLst/>
          </a:prstGeom>
        </p:spPr>
      </p:pic>
      <p:pic>
        <p:nvPicPr>
          <p:cNvPr id="42" name="Picture 41"/>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7064105" y="3134376"/>
            <a:ext cx="690112" cy="890245"/>
          </a:xfrm>
          <a:prstGeom prst="rect">
            <a:avLst/>
          </a:prstGeom>
        </p:spPr>
      </p:pic>
      <p:grpSp>
        <p:nvGrpSpPr>
          <p:cNvPr id="5" name="Group 4"/>
          <p:cNvGrpSpPr/>
          <p:nvPr/>
        </p:nvGrpSpPr>
        <p:grpSpPr>
          <a:xfrm>
            <a:off x="7908180" y="3130078"/>
            <a:ext cx="812739" cy="932700"/>
            <a:chOff x="7879605" y="3130078"/>
            <a:chExt cx="812739" cy="932700"/>
          </a:xfrm>
        </p:grpSpPr>
        <p:pic>
          <p:nvPicPr>
            <p:cNvPr id="43" name="Picture 42"/>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879605" y="3130078"/>
              <a:ext cx="812739" cy="812739"/>
            </a:xfrm>
            <a:prstGeom prst="rect">
              <a:avLst/>
            </a:prstGeom>
          </p:spPr>
        </p:pic>
        <p:sp>
          <p:nvSpPr>
            <p:cNvPr id="4" name="TextBox 3"/>
            <p:cNvSpPr txBox="1"/>
            <p:nvPr/>
          </p:nvSpPr>
          <p:spPr>
            <a:xfrm>
              <a:off x="7890687" y="3785779"/>
              <a:ext cx="790575" cy="276999"/>
            </a:xfrm>
            <a:prstGeom prst="rect">
              <a:avLst/>
            </a:prstGeom>
            <a:noFill/>
          </p:spPr>
          <p:txBody>
            <a:bodyPr wrap="square" rtlCol="0">
              <a:spAutoFit/>
            </a:bodyPr>
            <a:lstStyle/>
            <a:p>
              <a:pPr algn="ctr"/>
              <a:r>
                <a:rPr lang="en-US" sz="1200" dirty="0" smtClean="0">
                  <a:solidFill>
                    <a:schemeClr val="tx1">
                      <a:lumMod val="50000"/>
                      <a:lumOff val="50000"/>
                    </a:schemeClr>
                  </a:solidFill>
                  <a:latin typeface="Arial" charset="0"/>
                  <a:ea typeface="Arial" charset="0"/>
                  <a:cs typeface="Arial" charset="0"/>
                </a:rPr>
                <a:t>Swagger</a:t>
              </a:r>
              <a:endParaRPr lang="en-US" sz="1200" dirty="0">
                <a:solidFill>
                  <a:schemeClr val="tx1">
                    <a:lumMod val="50000"/>
                    <a:lumOff val="50000"/>
                  </a:schemeClr>
                </a:solidFill>
                <a:latin typeface="Arial" charset="0"/>
                <a:ea typeface="Arial" charset="0"/>
                <a:cs typeface="Arial" charset="0"/>
              </a:endParaRPr>
            </a:p>
          </p:txBody>
        </p:sp>
      </p:grpSp>
      <p:pic>
        <p:nvPicPr>
          <p:cNvPr id="6" name="Picture 5"/>
          <p:cNvPicPr>
            <a:picLocks noChangeAspect="1"/>
          </p:cNvPicPr>
          <p:nvPr/>
        </p:nvPicPr>
        <p:blipFill>
          <a:blip r:embed="rId11">
            <a:extLst>
              <a:ext uri="{28A0092B-C50C-407E-A947-70E740481C1C}">
                <a14:useLocalDpi xmlns:a14="http://schemas.microsoft.com/office/drawing/2010/main"/>
              </a:ext>
            </a:extLst>
          </a:blip>
          <a:stretch>
            <a:fillRect/>
          </a:stretch>
        </p:blipFill>
        <p:spPr>
          <a:xfrm>
            <a:off x="5094891" y="1260381"/>
            <a:ext cx="1141952" cy="1141952"/>
          </a:xfrm>
          <a:prstGeom prst="rect">
            <a:avLst/>
          </a:prstGeom>
        </p:spPr>
      </p:pic>
      <p:sp>
        <p:nvSpPr>
          <p:cNvPr id="31" name="Title 1"/>
          <p:cNvSpPr>
            <a:spLocks noGrp="1"/>
          </p:cNvSpPr>
          <p:nvPr>
            <p:ph type="body" sz="quarter" idx="13"/>
          </p:nvPr>
        </p:nvSpPr>
        <p:spPr/>
        <p:txBody>
          <a:bodyPr>
            <a:normAutofit fontScale="97500"/>
          </a:bodyPr>
          <a:lstStyle/>
          <a:p>
            <a:pPr>
              <a:lnSpc>
                <a:spcPct val="100000"/>
              </a:lnSpc>
              <a:spcBef>
                <a:spcPts val="1100"/>
              </a:spcBef>
            </a:pPr>
            <a:r>
              <a:rPr lang="en-US" dirty="0" smtClean="0">
                <a:solidFill>
                  <a:srgbClr val="0164FF"/>
                </a:solidFill>
                <a:latin typeface="Arial" charset="0"/>
                <a:ea typeface="Arial" charset="0"/>
                <a:cs typeface="Arial" charset="0"/>
              </a:rPr>
              <a:t>Extensive, Familiar, Open Development Toolset</a:t>
            </a:r>
            <a:endParaRPr lang="en-US" dirty="0">
              <a:solidFill>
                <a:srgbClr val="0164FF"/>
              </a:solidFill>
              <a:latin typeface="Arial" charset="0"/>
              <a:ea typeface="Arial" charset="0"/>
              <a:cs typeface="Arial" charset="0"/>
            </a:endParaRPr>
          </a:p>
        </p:txBody>
      </p:sp>
    </p:spTree>
    <p:extLst>
      <p:ext uri="{BB962C8B-B14F-4D97-AF65-F5344CB8AC3E}">
        <p14:creationId xmlns:p14="http://schemas.microsoft.com/office/powerpoint/2010/main" val="7189467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Title 1"/>
          <p:cNvSpPr>
            <a:spLocks noGrp="1"/>
          </p:cNvSpPr>
          <p:nvPr>
            <p:ph type="title"/>
          </p:nvPr>
        </p:nvSpPr>
        <p:spPr>
          <a:xfrm>
            <a:off x="393398" y="173965"/>
            <a:ext cx="4888961" cy="392415"/>
          </a:xfrm>
        </p:spPr>
        <p:txBody>
          <a:bodyPr>
            <a:noAutofit/>
          </a:bodyPr>
          <a:lstStyle/>
          <a:p>
            <a:pPr algn="l"/>
            <a:r>
              <a:rPr lang="en-US" sz="2400" smtClean="0">
                <a:solidFill>
                  <a:srgbClr val="0164FF"/>
                </a:solidFill>
                <a:latin typeface="Arial" charset="0"/>
                <a:ea typeface="Arial" charset="0"/>
                <a:cs typeface="Arial" charset="0"/>
              </a:rPr>
              <a:t>User Roles in a Blockchain Project</a:t>
            </a:r>
            <a:endParaRPr lang="en-US" sz="2400" dirty="0">
              <a:solidFill>
                <a:srgbClr val="0164FF"/>
              </a:solidFill>
              <a:latin typeface="Arial" charset="0"/>
              <a:ea typeface="Arial" charset="0"/>
              <a:cs typeface="Arial" charset="0"/>
            </a:endParaRPr>
          </a:p>
        </p:txBody>
      </p:sp>
      <p:grpSp>
        <p:nvGrpSpPr>
          <p:cNvPr id="4" name="Group 3"/>
          <p:cNvGrpSpPr/>
          <p:nvPr/>
        </p:nvGrpSpPr>
        <p:grpSpPr>
          <a:xfrm>
            <a:off x="1115054" y="653819"/>
            <a:ext cx="7379309" cy="2833826"/>
            <a:chOff x="1012903" y="664906"/>
            <a:chExt cx="7379309" cy="2833826"/>
          </a:xfrm>
        </p:grpSpPr>
        <p:sp>
          <p:nvSpPr>
            <p:cNvPr id="238" name="Rounded Rectangle 237"/>
            <p:cNvSpPr/>
            <p:nvPr/>
          </p:nvSpPr>
          <p:spPr>
            <a:xfrm>
              <a:off x="1012903" y="664906"/>
              <a:ext cx="7379309" cy="2833826"/>
            </a:xfrm>
            <a:prstGeom prst="roundRect">
              <a:avLst/>
            </a:prstGeom>
            <a:gradFill rotWithShape="1">
              <a:gsLst>
                <a:gs pos="0">
                  <a:srgbClr val="DCEBF6"/>
                </a:gs>
                <a:gs pos="99000">
                  <a:sysClr val="window" lastClr="FFFFFF"/>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342900">
                <a:defRPr/>
              </a:pPr>
              <a:endParaRPr lang="en-US" sz="1350" kern="0" dirty="0">
                <a:solidFill>
                  <a:prstClr val="white"/>
                </a:solidFill>
                <a:latin typeface="Arial" charset="0"/>
                <a:ea typeface=""/>
                <a:cs typeface=""/>
              </a:endParaRPr>
            </a:p>
          </p:txBody>
        </p:sp>
        <p:sp>
          <p:nvSpPr>
            <p:cNvPr id="216" name="Content Placeholder 4"/>
            <p:cNvSpPr>
              <a:spLocks/>
            </p:cNvSpPr>
            <p:nvPr/>
          </p:nvSpPr>
          <p:spPr bwMode="auto">
            <a:xfrm>
              <a:off x="2198803" y="805246"/>
              <a:ext cx="6080289" cy="2585323"/>
            </a:xfrm>
            <a:prstGeom prst="rect">
              <a:avLst/>
            </a:prstGeom>
            <a:noFill/>
            <a:ln w="9525">
              <a:noFill/>
              <a:miter lim="800000"/>
              <a:headEnd/>
              <a:tailEnd/>
            </a:ln>
          </p:spPr>
          <p:txBody>
            <a:bodyPr wrap="square" lIns="0" tIns="0" rIns="0" bIns="0">
              <a:spAutoFit/>
            </a:bodyPr>
            <a:lstStyle/>
            <a:p>
              <a:pPr marL="228594" indent="-228594" defTabSz="914378" fontAlgn="base">
                <a:spcBef>
                  <a:spcPct val="5000"/>
                </a:spcBef>
                <a:spcAft>
                  <a:spcPct val="5000"/>
                </a:spcAft>
                <a:buFont typeface="Arial" charset="0"/>
                <a:buChar char="–"/>
              </a:pPr>
              <a:r>
                <a:rPr lang="en-US" sz="1400" dirty="0">
                  <a:solidFill>
                    <a:srgbClr val="00B0F0"/>
                  </a:solidFill>
                  <a:latin typeface="Arial" charset="0"/>
                  <a:ea typeface="Arial" charset="0"/>
                  <a:cs typeface="Arial" charset="0"/>
                </a:rPr>
                <a:t>Network Service Provider</a:t>
              </a:r>
            </a:p>
            <a:p>
              <a:pPr marL="571494" lvl="1" indent="-228594" defTabSz="914378" fontAlgn="base">
                <a:spcBef>
                  <a:spcPct val="5000"/>
                </a:spcBef>
                <a:spcAft>
                  <a:spcPct val="5000"/>
                </a:spcAft>
                <a:buFont typeface="Arial" charset="0"/>
                <a:buChar char="–"/>
              </a:pPr>
              <a:r>
                <a:rPr lang="en-US" sz="1400" b="1" dirty="0">
                  <a:solidFill>
                    <a:srgbClr val="5A5A5A"/>
                  </a:solidFill>
                  <a:latin typeface="Arial" charset="0"/>
                  <a:ea typeface="Arial" charset="0"/>
                  <a:cs typeface="Arial" charset="0"/>
                </a:rPr>
                <a:t>Governs</a:t>
              </a:r>
              <a:r>
                <a:rPr lang="en-US" sz="1400" dirty="0">
                  <a:solidFill>
                    <a:srgbClr val="5A5A5A"/>
                  </a:solidFill>
                  <a:latin typeface="Arial" charset="0"/>
                  <a:ea typeface="Arial" charset="0"/>
                  <a:cs typeface="Arial" charset="0"/>
                </a:rPr>
                <a:t> the network: channels, membership etc.</a:t>
              </a:r>
            </a:p>
            <a:p>
              <a:pPr marL="571494" lvl="1" indent="-228594" defTabSz="914378"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A consortium of network members or designated authority</a:t>
              </a:r>
            </a:p>
            <a:p>
              <a:pPr marL="571494" lvl="1" indent="-228594" defTabSz="914378"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594" indent="-228594" defTabSz="914378" fontAlgn="base">
                <a:spcBef>
                  <a:spcPct val="5000"/>
                </a:spcBef>
                <a:spcAft>
                  <a:spcPct val="5000"/>
                </a:spcAft>
                <a:buFont typeface="Arial" charset="0"/>
                <a:buChar char="–"/>
              </a:pPr>
              <a:r>
                <a:rPr lang="en-US" sz="1400" dirty="0">
                  <a:solidFill>
                    <a:srgbClr val="00B050"/>
                  </a:solidFill>
                  <a:latin typeface="Arial" charset="0"/>
                  <a:ea typeface="Arial" charset="0"/>
                  <a:cs typeface="Arial" charset="0"/>
                </a:rPr>
                <a:t>Network Service Consumer</a:t>
              </a:r>
            </a:p>
            <a:p>
              <a:pPr marL="571494" lvl="1" indent="-228594" defTabSz="914378" fontAlgn="base">
                <a:spcBef>
                  <a:spcPct val="5000"/>
                </a:spcBef>
                <a:spcAft>
                  <a:spcPct val="5000"/>
                </a:spcAft>
                <a:buFont typeface="Arial" charset="0"/>
                <a:buChar char="–"/>
              </a:pPr>
              <a:r>
                <a:rPr lang="en-US" sz="1400" b="1" dirty="0">
                  <a:solidFill>
                    <a:srgbClr val="5A5A5A"/>
                  </a:solidFill>
                  <a:latin typeface="Arial" charset="0"/>
                  <a:ea typeface="Arial" charset="0"/>
                  <a:cs typeface="Arial" charset="0"/>
                </a:rPr>
                <a:t>Operates</a:t>
              </a:r>
              <a:r>
                <a:rPr lang="en-US" sz="1400" dirty="0">
                  <a:solidFill>
                    <a:srgbClr val="5A5A5A"/>
                  </a:solidFill>
                  <a:latin typeface="Arial" charset="0"/>
                  <a:ea typeface="Arial" charset="0"/>
                  <a:cs typeface="Arial" charset="0"/>
                </a:rPr>
                <a:t> </a:t>
              </a:r>
              <a:r>
                <a:rPr lang="en-US" sz="1400" dirty="0" smtClean="0">
                  <a:solidFill>
                    <a:srgbClr val="5A5A5A"/>
                  </a:solidFill>
                  <a:latin typeface="Arial" charset="0"/>
                  <a:ea typeface="Arial" charset="0"/>
                  <a:cs typeface="Arial" charset="0"/>
                </a:rPr>
                <a:t>a set of peers </a:t>
              </a:r>
              <a:r>
                <a:rPr lang="en-US" sz="1400" dirty="0">
                  <a:solidFill>
                    <a:srgbClr val="5A5A5A"/>
                  </a:solidFill>
                  <a:latin typeface="Arial" charset="0"/>
                  <a:ea typeface="Arial" charset="0"/>
                  <a:cs typeface="Arial" charset="0"/>
                </a:rPr>
                <a:t>and certificate </a:t>
              </a:r>
              <a:r>
                <a:rPr lang="en-US" sz="1400" dirty="0" smtClean="0">
                  <a:solidFill>
                    <a:srgbClr val="5A5A5A"/>
                  </a:solidFill>
                  <a:latin typeface="Arial" charset="0"/>
                  <a:ea typeface="Arial" charset="0"/>
                  <a:cs typeface="Arial" charset="0"/>
                </a:rPr>
                <a:t>authorities </a:t>
              </a:r>
              <a:r>
                <a:rPr lang="en-US" sz="1400" dirty="0">
                  <a:solidFill>
                    <a:srgbClr val="5A5A5A"/>
                  </a:solidFill>
                  <a:latin typeface="Arial" charset="0"/>
                  <a:ea typeface="Arial" charset="0"/>
                  <a:cs typeface="Arial" charset="0"/>
                </a:rPr>
                <a:t>on the network</a:t>
              </a:r>
            </a:p>
            <a:p>
              <a:pPr marL="571494" lvl="1" indent="-228594" defTabSz="914378"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Represents an organization on the business network</a:t>
              </a:r>
            </a:p>
            <a:p>
              <a:pPr marL="228594" indent="-228594" defTabSz="914378"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594" indent="-228594" defTabSz="914378" fontAlgn="base">
                <a:spcBef>
                  <a:spcPct val="5000"/>
                </a:spcBef>
                <a:spcAft>
                  <a:spcPct val="5000"/>
                </a:spcAft>
                <a:buFont typeface="Arial" charset="0"/>
                <a:buChar char="–"/>
              </a:pPr>
              <a:r>
                <a:rPr lang="en-US" sz="1400" dirty="0">
                  <a:solidFill>
                    <a:srgbClr val="FF866A"/>
                  </a:solidFill>
                  <a:latin typeface="Arial" charset="0"/>
                  <a:ea typeface="Arial" charset="0"/>
                  <a:cs typeface="Arial" charset="0"/>
                </a:rPr>
                <a:t>Business Service Provider</a:t>
              </a:r>
            </a:p>
            <a:p>
              <a:pPr marL="571494" lvl="1" indent="-228594" defTabSz="914378" fontAlgn="base">
                <a:spcBef>
                  <a:spcPct val="5000"/>
                </a:spcBef>
                <a:spcAft>
                  <a:spcPct val="5000"/>
                </a:spcAft>
                <a:buFont typeface="Arial" charset="0"/>
                <a:buChar char="–"/>
              </a:pPr>
              <a:r>
                <a:rPr lang="en-US" sz="1400" b="1" dirty="0">
                  <a:solidFill>
                    <a:srgbClr val="5A5A5A"/>
                  </a:solidFill>
                  <a:latin typeface="Arial" charset="0"/>
                  <a:ea typeface="Arial" charset="0"/>
                  <a:cs typeface="Arial" charset="0"/>
                </a:rPr>
                <a:t>Develops</a:t>
              </a:r>
              <a:r>
                <a:rPr lang="en-US" sz="1400" dirty="0">
                  <a:solidFill>
                    <a:srgbClr val="5A5A5A"/>
                  </a:solidFill>
                  <a:latin typeface="Arial" charset="0"/>
                  <a:ea typeface="Arial" charset="0"/>
                  <a:cs typeface="Arial" charset="0"/>
                </a:rPr>
                <a:t> blockchain business applications</a:t>
              </a:r>
            </a:p>
            <a:p>
              <a:pPr marL="571494" lvl="1" indent="-228594" defTabSz="914378"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Includes transaction, app server, integration and presentation logic</a:t>
              </a:r>
            </a:p>
          </p:txBody>
        </p:sp>
        <p:sp>
          <p:nvSpPr>
            <p:cNvPr id="221" name="TextBox 220"/>
            <p:cNvSpPr txBox="1"/>
            <p:nvPr/>
          </p:nvSpPr>
          <p:spPr>
            <a:xfrm>
              <a:off x="1566535" y="1145741"/>
              <a:ext cx="417324" cy="215444"/>
            </a:xfrm>
            <a:prstGeom prst="rect">
              <a:avLst/>
            </a:prstGeom>
            <a:noFill/>
          </p:spPr>
          <p:txBody>
            <a:bodyPr wrap="square" rtlCol="0">
              <a:spAutoFit/>
            </a:bodyPr>
            <a:lstStyle/>
            <a:p>
              <a:r>
                <a:rPr lang="en-US" sz="800" dirty="0">
                  <a:solidFill>
                    <a:srgbClr val="FFFFFF"/>
                  </a:solidFill>
                  <a:latin typeface="Arial" charset="0"/>
                  <a:ea typeface="Arial" charset="0"/>
                  <a:cs typeface="Arial" charset="0"/>
                </a:rPr>
                <a:t>NSP</a:t>
              </a:r>
            </a:p>
          </p:txBody>
        </p:sp>
      </p:grpSp>
      <p:grpSp>
        <p:nvGrpSpPr>
          <p:cNvPr id="20" name="Group 19"/>
          <p:cNvGrpSpPr/>
          <p:nvPr/>
        </p:nvGrpSpPr>
        <p:grpSpPr>
          <a:xfrm>
            <a:off x="1668686" y="1742494"/>
            <a:ext cx="424650" cy="638532"/>
            <a:chOff x="319290" y="1230853"/>
            <a:chExt cx="424650" cy="638532"/>
          </a:xfrm>
        </p:grpSpPr>
        <p:pic>
          <p:nvPicPr>
            <p:cNvPr id="21" name="Picture 20"/>
            <p:cNvPicPr>
              <a:picLocks noChangeAspect="1"/>
            </p:cNvPicPr>
            <p:nvPr/>
          </p:nvPicPr>
          <p:blipFill>
            <a:blip r:embed="rId3">
              <a:clrChange>
                <a:clrFrom>
                  <a:srgbClr val="B4D7F9"/>
                </a:clrFrom>
                <a:clrTo>
                  <a:srgbClr val="B4D7F9">
                    <a:alpha val="0"/>
                  </a:srgbClr>
                </a:clrTo>
              </a:clrChange>
              <a:duotone>
                <a:prstClr val="black"/>
                <a:srgbClr val="00B050">
                  <a:tint val="45000"/>
                  <a:satMod val="400000"/>
                </a:srgbClr>
              </a:duotone>
            </a:blip>
            <a:stretch>
              <a:fillRect/>
            </a:stretch>
          </p:blipFill>
          <p:spPr>
            <a:xfrm>
              <a:off x="319290" y="1230853"/>
              <a:ext cx="424650" cy="638532"/>
            </a:xfrm>
            <a:prstGeom prst="rect">
              <a:avLst/>
            </a:prstGeom>
            <a:effectLst/>
          </p:spPr>
        </p:pic>
        <p:sp>
          <p:nvSpPr>
            <p:cNvPr id="22" name="TextBox 21"/>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3" name="Group 2"/>
          <p:cNvGrpSpPr/>
          <p:nvPr/>
        </p:nvGrpSpPr>
        <p:grpSpPr>
          <a:xfrm>
            <a:off x="890439" y="3741686"/>
            <a:ext cx="8253561" cy="920456"/>
            <a:chOff x="153534" y="3673779"/>
            <a:chExt cx="8253561" cy="920456"/>
          </a:xfrm>
        </p:grpSpPr>
        <p:sp>
          <p:nvSpPr>
            <p:cNvPr id="240" name="Rounded Rectangle 239"/>
            <p:cNvSpPr/>
            <p:nvPr/>
          </p:nvSpPr>
          <p:spPr>
            <a:xfrm>
              <a:off x="153534" y="3673779"/>
              <a:ext cx="7972940" cy="920456"/>
            </a:xfrm>
            <a:prstGeom prst="roundRect">
              <a:avLst/>
            </a:prstGeom>
            <a:gradFill rotWithShape="1">
              <a:gsLst>
                <a:gs pos="0">
                  <a:srgbClr val="DCEBF6"/>
                </a:gs>
                <a:gs pos="99000">
                  <a:sysClr val="window" lastClr="FFFFFF"/>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342900">
                <a:defRPr/>
              </a:pPr>
              <a:endParaRPr lang="en-US" sz="1350" kern="0" dirty="0">
                <a:solidFill>
                  <a:prstClr val="white"/>
                </a:solidFill>
                <a:latin typeface="Arial" charset="0"/>
                <a:ea typeface=""/>
                <a:cs typeface=""/>
              </a:endParaRPr>
            </a:p>
          </p:txBody>
        </p:sp>
        <p:sp>
          <p:nvSpPr>
            <p:cNvPr id="228" name="Content Placeholder 4"/>
            <p:cNvSpPr>
              <a:spLocks/>
            </p:cNvSpPr>
            <p:nvPr/>
          </p:nvSpPr>
          <p:spPr bwMode="auto">
            <a:xfrm>
              <a:off x="878877" y="3823130"/>
              <a:ext cx="3563333" cy="572464"/>
            </a:xfrm>
            <a:prstGeom prst="rect">
              <a:avLst/>
            </a:prstGeom>
            <a:noFill/>
            <a:ln w="9525">
              <a:noFill/>
              <a:miter lim="800000"/>
              <a:headEnd/>
              <a:tailEnd/>
            </a:ln>
          </p:spPr>
          <p:txBody>
            <a:bodyPr wrap="square" lIns="0" tIns="0" rIns="0" bIns="0">
              <a:spAutoFit/>
            </a:bodyPr>
            <a:lstStyle/>
            <a:p>
              <a:pPr marL="228594" indent="-228594" defTabSz="914378" fontAlgn="base">
                <a:spcBef>
                  <a:spcPct val="5000"/>
                </a:spcBef>
                <a:spcAft>
                  <a:spcPct val="5000"/>
                </a:spcAft>
                <a:buFont typeface="Arial" charset="0"/>
                <a:buChar char="–"/>
              </a:pPr>
              <a:r>
                <a:rPr lang="en-US" sz="1200" dirty="0">
                  <a:solidFill>
                    <a:srgbClr val="FF0000"/>
                  </a:solidFill>
                  <a:latin typeface="Arial" charset="0"/>
                  <a:ea typeface="Arial" charset="0"/>
                  <a:cs typeface="Arial" charset="0"/>
                </a:rPr>
                <a:t>Business Service Consumer</a:t>
              </a:r>
            </a:p>
            <a:p>
              <a:pPr marL="571494" lvl="1" indent="-228594" defTabSz="914378" fontAlgn="base">
                <a:spcBef>
                  <a:spcPct val="5000"/>
                </a:spcBef>
                <a:spcAft>
                  <a:spcPct val="5000"/>
                </a:spcAft>
                <a:buFont typeface="Arial" charset="0"/>
                <a:buChar char="–"/>
              </a:pPr>
              <a:r>
                <a:rPr lang="en-US" sz="1200" dirty="0">
                  <a:solidFill>
                    <a:srgbClr val="5A5A5A"/>
                  </a:solidFill>
                  <a:latin typeface="Arial" charset="0"/>
                  <a:ea typeface="Arial" charset="0"/>
                  <a:cs typeface="Arial" charset="0"/>
                </a:rPr>
                <a:t>Hosts application and integration logic which invokes blockchain transactions</a:t>
              </a:r>
            </a:p>
          </p:txBody>
        </p:sp>
        <p:sp>
          <p:nvSpPr>
            <p:cNvPr id="235" name="Content Placeholder 4"/>
            <p:cNvSpPr>
              <a:spLocks/>
            </p:cNvSpPr>
            <p:nvPr/>
          </p:nvSpPr>
          <p:spPr bwMode="auto">
            <a:xfrm>
              <a:off x="5253298" y="3854697"/>
              <a:ext cx="3153797" cy="572464"/>
            </a:xfrm>
            <a:prstGeom prst="rect">
              <a:avLst/>
            </a:prstGeom>
            <a:noFill/>
            <a:ln w="9525">
              <a:noFill/>
              <a:miter lim="800000"/>
              <a:headEnd/>
              <a:tailEnd/>
            </a:ln>
          </p:spPr>
          <p:txBody>
            <a:bodyPr wrap="square" lIns="0" tIns="0" rIns="0" bIns="0">
              <a:spAutoFit/>
            </a:bodyPr>
            <a:lstStyle/>
            <a:p>
              <a:pPr marL="228594" indent="-228594" defTabSz="914378" fontAlgn="base">
                <a:spcBef>
                  <a:spcPct val="5000"/>
                </a:spcBef>
                <a:spcAft>
                  <a:spcPct val="5000"/>
                </a:spcAft>
                <a:buFont typeface="Arial" charset="0"/>
                <a:buChar char="–"/>
              </a:pPr>
              <a:r>
                <a:rPr lang="en-US" sz="1200" dirty="0">
                  <a:solidFill>
                    <a:srgbClr val="7030A0"/>
                  </a:solidFill>
                  <a:latin typeface="Arial" charset="0"/>
                  <a:ea typeface="Arial" charset="0"/>
                  <a:cs typeface="Arial" charset="0"/>
                </a:rPr>
                <a:t>End-user</a:t>
              </a:r>
            </a:p>
            <a:p>
              <a:pPr marL="571494" lvl="1" indent="-228594" defTabSz="914378" fontAlgn="base">
                <a:spcBef>
                  <a:spcPct val="5000"/>
                </a:spcBef>
                <a:spcAft>
                  <a:spcPct val="5000"/>
                </a:spcAft>
                <a:buFont typeface="Arial" charset="0"/>
                <a:buChar char="–"/>
              </a:pPr>
              <a:r>
                <a:rPr lang="en-US" sz="1200" dirty="0">
                  <a:solidFill>
                    <a:srgbClr val="5A5A5A"/>
                  </a:solidFill>
                  <a:latin typeface="Arial" charset="0"/>
                  <a:ea typeface="Arial" charset="0"/>
                  <a:cs typeface="Arial" charset="0"/>
                </a:rPr>
                <a:t>Runs presentation logic e.g. on mobile device or dashboard</a:t>
              </a:r>
            </a:p>
          </p:txBody>
        </p:sp>
      </p:grpSp>
      <p:sp>
        <p:nvSpPr>
          <p:cNvPr id="2" name="TextBox 1"/>
          <p:cNvSpPr txBox="1"/>
          <p:nvPr/>
        </p:nvSpPr>
        <p:spPr>
          <a:xfrm>
            <a:off x="5530255" y="4811493"/>
            <a:ext cx="3637599" cy="300082"/>
          </a:xfrm>
          <a:prstGeom prst="rect">
            <a:avLst/>
          </a:prstGeom>
          <a:noFill/>
        </p:spPr>
        <p:txBody>
          <a:bodyPr wrap="none" rtlCol="0">
            <a:spAutoFit/>
          </a:bodyPr>
          <a:lstStyle/>
          <a:p>
            <a:r>
              <a:rPr lang="en-US" sz="1350" dirty="0">
                <a:solidFill>
                  <a:schemeClr val="accent4"/>
                </a:solidFill>
              </a:rPr>
              <a:t>A single organization may play multiple </a:t>
            </a:r>
            <a:r>
              <a:rPr lang="en-US" sz="1350" dirty="0" smtClean="0">
                <a:solidFill>
                  <a:schemeClr val="accent4"/>
                </a:solidFill>
              </a:rPr>
              <a:t>roles</a:t>
            </a:r>
            <a:r>
              <a:rPr lang="en-US" sz="1350" dirty="0">
                <a:solidFill>
                  <a:schemeClr val="accent4"/>
                </a:solidFill>
              </a:rPr>
              <a:t>!</a:t>
            </a:r>
          </a:p>
        </p:txBody>
      </p:sp>
      <p:grpSp>
        <p:nvGrpSpPr>
          <p:cNvPr id="23" name="Group 22"/>
          <p:cNvGrpSpPr/>
          <p:nvPr/>
        </p:nvGrpSpPr>
        <p:grpSpPr>
          <a:xfrm>
            <a:off x="1668686" y="2675158"/>
            <a:ext cx="424650" cy="638532"/>
            <a:chOff x="319290" y="1230853"/>
            <a:chExt cx="424650" cy="638532"/>
          </a:xfrm>
        </p:grpSpPr>
        <p:pic>
          <p:nvPicPr>
            <p:cNvPr id="24" name="Picture 23"/>
            <p:cNvPicPr>
              <a:picLocks noChangeAspect="1"/>
            </p:cNvPicPr>
            <p:nvPr/>
          </p:nvPicPr>
          <p:blipFill>
            <a:blip r:embed="rId3">
              <a:clrChange>
                <a:clrFrom>
                  <a:srgbClr val="B4D7F9"/>
                </a:clrFrom>
                <a:clrTo>
                  <a:srgbClr val="B4D7F9">
                    <a:alpha val="0"/>
                  </a:srgbClr>
                </a:clrTo>
              </a:clrChange>
              <a:duotone>
                <a:prstClr val="black"/>
                <a:srgbClr val="FFFF00">
                  <a:tint val="45000"/>
                  <a:satMod val="400000"/>
                </a:srgbClr>
              </a:duotone>
            </a:blip>
            <a:stretch>
              <a:fillRect/>
            </a:stretch>
          </p:blipFill>
          <p:spPr>
            <a:xfrm>
              <a:off x="319290" y="1230853"/>
              <a:ext cx="424650" cy="638532"/>
            </a:xfrm>
            <a:prstGeom prst="rect">
              <a:avLst/>
            </a:prstGeom>
            <a:effectLst/>
          </p:spPr>
        </p:pic>
        <p:sp>
          <p:nvSpPr>
            <p:cNvPr id="25" name="TextBox 24"/>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17" name="Group 16"/>
          <p:cNvGrpSpPr/>
          <p:nvPr/>
        </p:nvGrpSpPr>
        <p:grpSpPr>
          <a:xfrm>
            <a:off x="1668686" y="794159"/>
            <a:ext cx="424650" cy="638532"/>
            <a:chOff x="319290" y="1230853"/>
            <a:chExt cx="424650" cy="638532"/>
          </a:xfrm>
        </p:grpSpPr>
        <p:pic>
          <p:nvPicPr>
            <p:cNvPr id="18" name="Picture 17"/>
            <p:cNvPicPr>
              <a:picLocks noChangeAspect="1"/>
            </p:cNvPicPr>
            <p:nvPr/>
          </p:nvPicPr>
          <p:blipFill>
            <a:blip r:embed="rId3">
              <a:clrChange>
                <a:clrFrom>
                  <a:srgbClr val="B4D7F9"/>
                </a:clrFrom>
                <a:clrTo>
                  <a:srgbClr val="B4D7F9">
                    <a:alpha val="0"/>
                  </a:srgbClr>
                </a:clrTo>
              </a:clrChange>
            </a:blip>
            <a:stretch>
              <a:fillRect/>
            </a:stretch>
          </p:blipFill>
          <p:spPr>
            <a:xfrm>
              <a:off x="319290" y="1230853"/>
              <a:ext cx="424650" cy="638532"/>
            </a:xfrm>
            <a:prstGeom prst="rect">
              <a:avLst/>
            </a:prstGeom>
            <a:effectLst/>
          </p:spPr>
        </p:pic>
        <p:sp>
          <p:nvSpPr>
            <p:cNvPr id="19" name="TextBox 18"/>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34" name="Group 33"/>
          <p:cNvGrpSpPr/>
          <p:nvPr/>
        </p:nvGrpSpPr>
        <p:grpSpPr>
          <a:xfrm>
            <a:off x="5497257" y="3856536"/>
            <a:ext cx="424650" cy="638532"/>
            <a:chOff x="319290" y="1230853"/>
            <a:chExt cx="424650" cy="638532"/>
          </a:xfrm>
        </p:grpSpPr>
        <p:pic>
          <p:nvPicPr>
            <p:cNvPr id="35" name="Picture 34"/>
            <p:cNvPicPr>
              <a:picLocks noChangeAspect="1"/>
            </p:cNvPicPr>
            <p:nvPr/>
          </p:nvPicPr>
          <p:blipFill>
            <a:blip r:embed="rId3">
              <a:clrChange>
                <a:clrFrom>
                  <a:srgbClr val="B4D7F9"/>
                </a:clrFrom>
                <a:clrTo>
                  <a:srgbClr val="B4D7F9">
                    <a:alpha val="0"/>
                  </a:srgbClr>
                </a:clrTo>
              </a:clrChange>
              <a:duotone>
                <a:prstClr val="black"/>
                <a:srgbClr val="7030A0">
                  <a:tint val="45000"/>
                  <a:satMod val="400000"/>
                </a:srgbClr>
              </a:duotone>
            </a:blip>
            <a:stretch>
              <a:fillRect/>
            </a:stretch>
          </p:blipFill>
          <p:spPr>
            <a:xfrm>
              <a:off x="319290" y="1230853"/>
              <a:ext cx="424650" cy="638532"/>
            </a:xfrm>
            <a:prstGeom prst="rect">
              <a:avLst/>
            </a:prstGeom>
            <a:effectLst/>
          </p:spPr>
        </p:pic>
        <p:sp>
          <p:nvSpPr>
            <p:cNvPr id="36" name="TextBox 35"/>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31" name="Group 30"/>
          <p:cNvGrpSpPr/>
          <p:nvPr/>
        </p:nvGrpSpPr>
        <p:grpSpPr>
          <a:xfrm>
            <a:off x="1100236" y="3867913"/>
            <a:ext cx="424650" cy="638532"/>
            <a:chOff x="319290" y="1230853"/>
            <a:chExt cx="424650" cy="638532"/>
          </a:xfrm>
        </p:grpSpPr>
        <p:pic>
          <p:nvPicPr>
            <p:cNvPr id="32" name="Picture 31"/>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319290" y="1230853"/>
              <a:ext cx="424650" cy="638532"/>
            </a:xfrm>
            <a:prstGeom prst="rect">
              <a:avLst/>
            </a:prstGeom>
            <a:effectLst/>
          </p:spPr>
        </p:pic>
        <p:sp>
          <p:nvSpPr>
            <p:cNvPr id="33" name="TextBox 32"/>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spTree>
    <p:extLst>
      <p:ext uri="{BB962C8B-B14F-4D97-AF65-F5344CB8AC3E}">
        <p14:creationId xmlns:p14="http://schemas.microsoft.com/office/powerpoint/2010/main" val="13879045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Title 1"/>
          <p:cNvSpPr>
            <a:spLocks noGrp="1"/>
          </p:cNvSpPr>
          <p:nvPr>
            <p:ph type="title"/>
          </p:nvPr>
        </p:nvSpPr>
        <p:spPr>
          <a:xfrm>
            <a:off x="393397" y="173965"/>
            <a:ext cx="6445709" cy="392415"/>
          </a:xfrm>
        </p:spPr>
        <p:txBody>
          <a:bodyPr>
            <a:noAutofit/>
          </a:bodyPr>
          <a:lstStyle/>
          <a:p>
            <a:pPr algn="l"/>
            <a:r>
              <a:rPr lang="en-US" sz="2400" dirty="0" smtClean="0">
                <a:solidFill>
                  <a:srgbClr val="0164FF"/>
                </a:solidFill>
                <a:latin typeface="Arial" charset="0"/>
                <a:ea typeface="Arial" charset="0"/>
                <a:cs typeface="Arial" charset="0"/>
              </a:rPr>
              <a:t>The Developer Role in a Blockchain Project</a:t>
            </a:r>
            <a:endParaRPr lang="en-US" sz="2400" dirty="0">
              <a:solidFill>
                <a:srgbClr val="0164FF"/>
              </a:solidFill>
              <a:latin typeface="Arial" charset="0"/>
              <a:ea typeface="Arial" charset="0"/>
              <a:cs typeface="Arial" charset="0"/>
            </a:endParaRPr>
          </a:p>
        </p:txBody>
      </p:sp>
      <p:grpSp>
        <p:nvGrpSpPr>
          <p:cNvPr id="4" name="Group 3"/>
          <p:cNvGrpSpPr/>
          <p:nvPr/>
        </p:nvGrpSpPr>
        <p:grpSpPr>
          <a:xfrm>
            <a:off x="1115054" y="653819"/>
            <a:ext cx="7379309" cy="2833826"/>
            <a:chOff x="1012903" y="664906"/>
            <a:chExt cx="7379309" cy="2833826"/>
          </a:xfrm>
        </p:grpSpPr>
        <p:sp>
          <p:nvSpPr>
            <p:cNvPr id="238" name="Rounded Rectangle 237"/>
            <p:cNvSpPr/>
            <p:nvPr/>
          </p:nvSpPr>
          <p:spPr>
            <a:xfrm>
              <a:off x="1012903" y="664906"/>
              <a:ext cx="7379309" cy="2833826"/>
            </a:xfrm>
            <a:prstGeom prst="roundRect">
              <a:avLst/>
            </a:prstGeom>
            <a:gradFill rotWithShape="1">
              <a:gsLst>
                <a:gs pos="0">
                  <a:srgbClr val="DCEBF6"/>
                </a:gs>
                <a:gs pos="99000">
                  <a:sysClr val="window" lastClr="FFFFFF"/>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342900">
                <a:defRPr/>
              </a:pPr>
              <a:endParaRPr lang="en-US" sz="1350" kern="0" dirty="0">
                <a:solidFill>
                  <a:prstClr val="white"/>
                </a:solidFill>
                <a:latin typeface="Arial" charset="0"/>
                <a:ea typeface=""/>
                <a:cs typeface=""/>
              </a:endParaRPr>
            </a:p>
          </p:txBody>
        </p:sp>
        <p:sp>
          <p:nvSpPr>
            <p:cNvPr id="216" name="Content Placeholder 4"/>
            <p:cNvSpPr>
              <a:spLocks/>
            </p:cNvSpPr>
            <p:nvPr/>
          </p:nvSpPr>
          <p:spPr bwMode="auto">
            <a:xfrm>
              <a:off x="2198803" y="805246"/>
              <a:ext cx="6080289" cy="2585323"/>
            </a:xfrm>
            <a:prstGeom prst="rect">
              <a:avLst/>
            </a:prstGeom>
            <a:noFill/>
            <a:ln w="9525">
              <a:noFill/>
              <a:miter lim="800000"/>
              <a:headEnd/>
              <a:tailEnd/>
            </a:ln>
          </p:spPr>
          <p:txBody>
            <a:bodyPr wrap="square" lIns="0" tIns="0" rIns="0" bIns="0">
              <a:spAutoFit/>
            </a:bodyPr>
            <a:lstStyle/>
            <a:p>
              <a:pPr marL="228594" indent="-228594" defTabSz="914378" fontAlgn="base">
                <a:spcBef>
                  <a:spcPct val="5000"/>
                </a:spcBef>
                <a:spcAft>
                  <a:spcPct val="5000"/>
                </a:spcAft>
                <a:buFont typeface="Arial" charset="0"/>
                <a:buChar char="–"/>
              </a:pPr>
              <a:r>
                <a:rPr lang="en-US" sz="1400" dirty="0">
                  <a:solidFill>
                    <a:srgbClr val="00B0F0"/>
                  </a:solidFill>
                  <a:latin typeface="Arial" charset="0"/>
                  <a:ea typeface="Arial" charset="0"/>
                  <a:cs typeface="Arial" charset="0"/>
                </a:rPr>
                <a:t>Network Service Provider</a:t>
              </a:r>
            </a:p>
            <a:p>
              <a:pPr marL="571494" lvl="1" indent="-228594" defTabSz="914378" fontAlgn="base">
                <a:spcBef>
                  <a:spcPct val="5000"/>
                </a:spcBef>
                <a:spcAft>
                  <a:spcPct val="5000"/>
                </a:spcAft>
                <a:buFont typeface="Arial" charset="0"/>
                <a:buChar char="–"/>
              </a:pPr>
              <a:r>
                <a:rPr lang="en-US" sz="1400" b="1" dirty="0">
                  <a:solidFill>
                    <a:srgbClr val="5A5A5A"/>
                  </a:solidFill>
                  <a:latin typeface="Arial" charset="0"/>
                  <a:ea typeface="Arial" charset="0"/>
                  <a:cs typeface="Arial" charset="0"/>
                </a:rPr>
                <a:t>Governs</a:t>
              </a:r>
              <a:r>
                <a:rPr lang="en-US" sz="1400" dirty="0">
                  <a:solidFill>
                    <a:srgbClr val="5A5A5A"/>
                  </a:solidFill>
                  <a:latin typeface="Arial" charset="0"/>
                  <a:ea typeface="Arial" charset="0"/>
                  <a:cs typeface="Arial" charset="0"/>
                </a:rPr>
                <a:t> the network: channels, membership etc.</a:t>
              </a:r>
            </a:p>
            <a:p>
              <a:pPr marL="571494" lvl="1" indent="-228594" defTabSz="914378"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A consortium of network members or designated authority</a:t>
              </a:r>
            </a:p>
            <a:p>
              <a:pPr marL="571494" lvl="1" indent="-228594" defTabSz="914378"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594" indent="-228594" defTabSz="914378" fontAlgn="base">
                <a:spcBef>
                  <a:spcPct val="5000"/>
                </a:spcBef>
                <a:spcAft>
                  <a:spcPct val="5000"/>
                </a:spcAft>
                <a:buFont typeface="Arial" charset="0"/>
                <a:buChar char="–"/>
              </a:pPr>
              <a:r>
                <a:rPr lang="en-US" sz="1400" dirty="0">
                  <a:solidFill>
                    <a:srgbClr val="00B050"/>
                  </a:solidFill>
                  <a:latin typeface="Arial" charset="0"/>
                  <a:ea typeface="Arial" charset="0"/>
                  <a:cs typeface="Arial" charset="0"/>
                </a:rPr>
                <a:t>Network Service Consumer</a:t>
              </a:r>
            </a:p>
            <a:p>
              <a:pPr marL="571494" lvl="1" indent="-228594" defTabSz="914378" fontAlgn="base">
                <a:spcBef>
                  <a:spcPct val="5000"/>
                </a:spcBef>
                <a:spcAft>
                  <a:spcPct val="5000"/>
                </a:spcAft>
                <a:buFont typeface="Arial" charset="0"/>
                <a:buChar char="–"/>
              </a:pPr>
              <a:r>
                <a:rPr lang="en-US" sz="1400" b="1" dirty="0">
                  <a:solidFill>
                    <a:srgbClr val="5A5A5A"/>
                  </a:solidFill>
                  <a:latin typeface="Arial" charset="0"/>
                  <a:ea typeface="Arial" charset="0"/>
                  <a:cs typeface="Arial" charset="0"/>
                </a:rPr>
                <a:t>Operates</a:t>
              </a:r>
              <a:r>
                <a:rPr lang="en-US" sz="1400" dirty="0">
                  <a:solidFill>
                    <a:srgbClr val="5A5A5A"/>
                  </a:solidFill>
                  <a:latin typeface="Arial" charset="0"/>
                  <a:ea typeface="Arial" charset="0"/>
                  <a:cs typeface="Arial" charset="0"/>
                </a:rPr>
                <a:t> </a:t>
              </a:r>
              <a:r>
                <a:rPr lang="en-US" sz="1400" dirty="0" smtClean="0">
                  <a:solidFill>
                    <a:srgbClr val="5A5A5A"/>
                  </a:solidFill>
                  <a:latin typeface="Arial" charset="0"/>
                  <a:ea typeface="Arial" charset="0"/>
                  <a:cs typeface="Arial" charset="0"/>
                </a:rPr>
                <a:t>a set of peers </a:t>
              </a:r>
              <a:r>
                <a:rPr lang="en-US" sz="1400" dirty="0">
                  <a:solidFill>
                    <a:srgbClr val="5A5A5A"/>
                  </a:solidFill>
                  <a:latin typeface="Arial" charset="0"/>
                  <a:ea typeface="Arial" charset="0"/>
                  <a:cs typeface="Arial" charset="0"/>
                </a:rPr>
                <a:t>and certificate </a:t>
              </a:r>
              <a:r>
                <a:rPr lang="en-US" sz="1400" dirty="0" smtClean="0">
                  <a:solidFill>
                    <a:srgbClr val="5A5A5A"/>
                  </a:solidFill>
                  <a:latin typeface="Arial" charset="0"/>
                  <a:ea typeface="Arial" charset="0"/>
                  <a:cs typeface="Arial" charset="0"/>
                </a:rPr>
                <a:t>authorities </a:t>
              </a:r>
              <a:r>
                <a:rPr lang="en-US" sz="1400" dirty="0">
                  <a:solidFill>
                    <a:srgbClr val="5A5A5A"/>
                  </a:solidFill>
                  <a:latin typeface="Arial" charset="0"/>
                  <a:ea typeface="Arial" charset="0"/>
                  <a:cs typeface="Arial" charset="0"/>
                </a:rPr>
                <a:t>on the network</a:t>
              </a:r>
            </a:p>
            <a:p>
              <a:pPr marL="571494" lvl="1" indent="-228594" defTabSz="914378"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Represents an organization on the business network</a:t>
              </a:r>
            </a:p>
            <a:p>
              <a:pPr marL="228594" indent="-228594" defTabSz="914378" fontAlgn="base">
                <a:spcBef>
                  <a:spcPct val="5000"/>
                </a:spcBef>
                <a:spcAft>
                  <a:spcPct val="5000"/>
                </a:spcAft>
                <a:buFont typeface="Arial" charset="0"/>
                <a:buChar char="–"/>
              </a:pPr>
              <a:endParaRPr lang="en-US" sz="1400" dirty="0">
                <a:solidFill>
                  <a:srgbClr val="5A5A5A"/>
                </a:solidFill>
                <a:latin typeface="Arial" charset="0"/>
                <a:ea typeface="Arial" charset="0"/>
                <a:cs typeface="Arial" charset="0"/>
              </a:endParaRPr>
            </a:p>
            <a:p>
              <a:pPr marL="228594" indent="-228594" defTabSz="914378" fontAlgn="base">
                <a:spcBef>
                  <a:spcPct val="5000"/>
                </a:spcBef>
                <a:spcAft>
                  <a:spcPct val="5000"/>
                </a:spcAft>
                <a:buFont typeface="Arial" charset="0"/>
                <a:buChar char="–"/>
              </a:pPr>
              <a:r>
                <a:rPr lang="en-US" sz="1400" dirty="0">
                  <a:solidFill>
                    <a:srgbClr val="FF866A"/>
                  </a:solidFill>
                  <a:latin typeface="Arial" charset="0"/>
                  <a:ea typeface="Arial" charset="0"/>
                  <a:cs typeface="Arial" charset="0"/>
                </a:rPr>
                <a:t>Business Service Provider</a:t>
              </a:r>
            </a:p>
            <a:p>
              <a:pPr marL="571494" lvl="1" indent="-228594" defTabSz="914378" fontAlgn="base">
                <a:spcBef>
                  <a:spcPct val="5000"/>
                </a:spcBef>
                <a:spcAft>
                  <a:spcPct val="5000"/>
                </a:spcAft>
                <a:buFont typeface="Arial" charset="0"/>
                <a:buChar char="–"/>
              </a:pPr>
              <a:r>
                <a:rPr lang="en-US" sz="1400" b="1" dirty="0">
                  <a:solidFill>
                    <a:srgbClr val="5A5A5A"/>
                  </a:solidFill>
                  <a:latin typeface="Arial" charset="0"/>
                  <a:ea typeface="Arial" charset="0"/>
                  <a:cs typeface="Arial" charset="0"/>
                </a:rPr>
                <a:t>Develops</a:t>
              </a:r>
              <a:r>
                <a:rPr lang="en-US" sz="1400" dirty="0">
                  <a:solidFill>
                    <a:srgbClr val="5A5A5A"/>
                  </a:solidFill>
                  <a:latin typeface="Arial" charset="0"/>
                  <a:ea typeface="Arial" charset="0"/>
                  <a:cs typeface="Arial" charset="0"/>
                </a:rPr>
                <a:t> blockchain business applications</a:t>
              </a:r>
            </a:p>
            <a:p>
              <a:pPr marL="571494" lvl="1" indent="-228594" defTabSz="914378" fontAlgn="base">
                <a:spcBef>
                  <a:spcPct val="5000"/>
                </a:spcBef>
                <a:spcAft>
                  <a:spcPct val="5000"/>
                </a:spcAft>
                <a:buFont typeface="Arial" charset="0"/>
                <a:buChar char="–"/>
              </a:pPr>
              <a:r>
                <a:rPr lang="en-US" sz="1400" dirty="0">
                  <a:solidFill>
                    <a:srgbClr val="5A5A5A"/>
                  </a:solidFill>
                  <a:latin typeface="Arial" charset="0"/>
                  <a:ea typeface="Arial" charset="0"/>
                  <a:cs typeface="Arial" charset="0"/>
                </a:rPr>
                <a:t>Includes transaction, app server, integration and presentation logic</a:t>
              </a:r>
            </a:p>
          </p:txBody>
        </p:sp>
        <p:sp>
          <p:nvSpPr>
            <p:cNvPr id="221" name="TextBox 220"/>
            <p:cNvSpPr txBox="1"/>
            <p:nvPr/>
          </p:nvSpPr>
          <p:spPr>
            <a:xfrm>
              <a:off x="1566535" y="1145741"/>
              <a:ext cx="417324" cy="215444"/>
            </a:xfrm>
            <a:prstGeom prst="rect">
              <a:avLst/>
            </a:prstGeom>
            <a:noFill/>
          </p:spPr>
          <p:txBody>
            <a:bodyPr wrap="square" rtlCol="0">
              <a:spAutoFit/>
            </a:bodyPr>
            <a:lstStyle/>
            <a:p>
              <a:r>
                <a:rPr lang="en-US" sz="800" dirty="0">
                  <a:solidFill>
                    <a:srgbClr val="FFFFFF"/>
                  </a:solidFill>
                  <a:latin typeface="Arial" charset="0"/>
                  <a:ea typeface="Arial" charset="0"/>
                  <a:cs typeface="Arial" charset="0"/>
                </a:rPr>
                <a:t>NSP</a:t>
              </a:r>
            </a:p>
          </p:txBody>
        </p:sp>
      </p:grpSp>
      <p:grpSp>
        <p:nvGrpSpPr>
          <p:cNvPr id="20" name="Group 19"/>
          <p:cNvGrpSpPr/>
          <p:nvPr/>
        </p:nvGrpSpPr>
        <p:grpSpPr>
          <a:xfrm>
            <a:off x="1668686" y="1742494"/>
            <a:ext cx="424650" cy="638532"/>
            <a:chOff x="319290" y="1230853"/>
            <a:chExt cx="424650" cy="638532"/>
          </a:xfrm>
        </p:grpSpPr>
        <p:pic>
          <p:nvPicPr>
            <p:cNvPr id="21" name="Picture 20"/>
            <p:cNvPicPr>
              <a:picLocks noChangeAspect="1"/>
            </p:cNvPicPr>
            <p:nvPr/>
          </p:nvPicPr>
          <p:blipFill>
            <a:blip r:embed="rId3">
              <a:clrChange>
                <a:clrFrom>
                  <a:srgbClr val="B4D7F9"/>
                </a:clrFrom>
                <a:clrTo>
                  <a:srgbClr val="B4D7F9">
                    <a:alpha val="0"/>
                  </a:srgbClr>
                </a:clrTo>
              </a:clrChange>
              <a:duotone>
                <a:prstClr val="black"/>
                <a:srgbClr val="00B050">
                  <a:tint val="45000"/>
                  <a:satMod val="400000"/>
                </a:srgbClr>
              </a:duotone>
            </a:blip>
            <a:stretch>
              <a:fillRect/>
            </a:stretch>
          </p:blipFill>
          <p:spPr>
            <a:xfrm>
              <a:off x="319290" y="1230853"/>
              <a:ext cx="424650" cy="638532"/>
            </a:xfrm>
            <a:prstGeom prst="rect">
              <a:avLst/>
            </a:prstGeom>
            <a:effectLst/>
          </p:spPr>
        </p:pic>
        <p:sp>
          <p:nvSpPr>
            <p:cNvPr id="22" name="TextBox 21"/>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3" name="Group 2"/>
          <p:cNvGrpSpPr/>
          <p:nvPr/>
        </p:nvGrpSpPr>
        <p:grpSpPr>
          <a:xfrm>
            <a:off x="890439" y="3741686"/>
            <a:ext cx="8253561" cy="920456"/>
            <a:chOff x="153534" y="3673779"/>
            <a:chExt cx="8253561" cy="920456"/>
          </a:xfrm>
        </p:grpSpPr>
        <p:sp>
          <p:nvSpPr>
            <p:cNvPr id="240" name="Rounded Rectangle 239"/>
            <p:cNvSpPr/>
            <p:nvPr/>
          </p:nvSpPr>
          <p:spPr>
            <a:xfrm>
              <a:off x="153534" y="3673779"/>
              <a:ext cx="7972940" cy="920456"/>
            </a:xfrm>
            <a:prstGeom prst="roundRect">
              <a:avLst/>
            </a:prstGeom>
            <a:gradFill rotWithShape="1">
              <a:gsLst>
                <a:gs pos="0">
                  <a:srgbClr val="DCEBF6"/>
                </a:gs>
                <a:gs pos="99000">
                  <a:sysClr val="window" lastClr="FFFFFF"/>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342900">
                <a:defRPr/>
              </a:pPr>
              <a:endParaRPr lang="en-US" sz="1350" kern="0" dirty="0">
                <a:solidFill>
                  <a:prstClr val="white"/>
                </a:solidFill>
                <a:latin typeface="Arial" charset="0"/>
                <a:ea typeface=""/>
                <a:cs typeface=""/>
              </a:endParaRPr>
            </a:p>
          </p:txBody>
        </p:sp>
        <p:sp>
          <p:nvSpPr>
            <p:cNvPr id="228" name="Content Placeholder 4"/>
            <p:cNvSpPr>
              <a:spLocks/>
            </p:cNvSpPr>
            <p:nvPr/>
          </p:nvSpPr>
          <p:spPr bwMode="auto">
            <a:xfrm>
              <a:off x="878877" y="3823130"/>
              <a:ext cx="3563333" cy="572464"/>
            </a:xfrm>
            <a:prstGeom prst="rect">
              <a:avLst/>
            </a:prstGeom>
            <a:noFill/>
            <a:ln w="9525">
              <a:noFill/>
              <a:miter lim="800000"/>
              <a:headEnd/>
              <a:tailEnd/>
            </a:ln>
          </p:spPr>
          <p:txBody>
            <a:bodyPr wrap="square" lIns="0" tIns="0" rIns="0" bIns="0">
              <a:spAutoFit/>
            </a:bodyPr>
            <a:lstStyle/>
            <a:p>
              <a:pPr marL="228594" indent="-228594" defTabSz="914378" fontAlgn="base">
                <a:spcBef>
                  <a:spcPct val="5000"/>
                </a:spcBef>
                <a:spcAft>
                  <a:spcPct val="5000"/>
                </a:spcAft>
                <a:buFont typeface="Arial" charset="0"/>
                <a:buChar char="–"/>
              </a:pPr>
              <a:r>
                <a:rPr lang="en-US" sz="1200" dirty="0">
                  <a:solidFill>
                    <a:srgbClr val="FF0000"/>
                  </a:solidFill>
                  <a:latin typeface="Arial" charset="0"/>
                  <a:ea typeface="Arial" charset="0"/>
                  <a:cs typeface="Arial" charset="0"/>
                </a:rPr>
                <a:t>Business Service Consumer</a:t>
              </a:r>
            </a:p>
            <a:p>
              <a:pPr marL="571494" lvl="1" indent="-228594" defTabSz="914378" fontAlgn="base">
                <a:spcBef>
                  <a:spcPct val="5000"/>
                </a:spcBef>
                <a:spcAft>
                  <a:spcPct val="5000"/>
                </a:spcAft>
                <a:buFont typeface="Arial" charset="0"/>
                <a:buChar char="–"/>
              </a:pPr>
              <a:r>
                <a:rPr lang="en-US" sz="1200" dirty="0">
                  <a:solidFill>
                    <a:srgbClr val="5A5A5A"/>
                  </a:solidFill>
                  <a:latin typeface="Arial" charset="0"/>
                  <a:ea typeface="Arial" charset="0"/>
                  <a:cs typeface="Arial" charset="0"/>
                </a:rPr>
                <a:t>Hosts application and integration logic which invokes blockchain transactions</a:t>
              </a:r>
            </a:p>
          </p:txBody>
        </p:sp>
        <p:sp>
          <p:nvSpPr>
            <p:cNvPr id="235" name="Content Placeholder 4"/>
            <p:cNvSpPr>
              <a:spLocks/>
            </p:cNvSpPr>
            <p:nvPr/>
          </p:nvSpPr>
          <p:spPr bwMode="auto">
            <a:xfrm>
              <a:off x="5253298" y="3854697"/>
              <a:ext cx="3153797" cy="572464"/>
            </a:xfrm>
            <a:prstGeom prst="rect">
              <a:avLst/>
            </a:prstGeom>
            <a:noFill/>
            <a:ln w="9525">
              <a:noFill/>
              <a:miter lim="800000"/>
              <a:headEnd/>
              <a:tailEnd/>
            </a:ln>
          </p:spPr>
          <p:txBody>
            <a:bodyPr wrap="square" lIns="0" tIns="0" rIns="0" bIns="0">
              <a:spAutoFit/>
            </a:bodyPr>
            <a:lstStyle/>
            <a:p>
              <a:pPr marL="228594" indent="-228594" defTabSz="914378" fontAlgn="base">
                <a:spcBef>
                  <a:spcPct val="5000"/>
                </a:spcBef>
                <a:spcAft>
                  <a:spcPct val="5000"/>
                </a:spcAft>
                <a:buFont typeface="Arial" charset="0"/>
                <a:buChar char="–"/>
              </a:pPr>
              <a:r>
                <a:rPr lang="en-US" sz="1200" dirty="0">
                  <a:solidFill>
                    <a:srgbClr val="7030A0"/>
                  </a:solidFill>
                  <a:latin typeface="Arial" charset="0"/>
                  <a:ea typeface="Arial" charset="0"/>
                  <a:cs typeface="Arial" charset="0"/>
                </a:rPr>
                <a:t>End-user</a:t>
              </a:r>
            </a:p>
            <a:p>
              <a:pPr marL="571494" lvl="1" indent="-228594" defTabSz="914378" fontAlgn="base">
                <a:spcBef>
                  <a:spcPct val="5000"/>
                </a:spcBef>
                <a:spcAft>
                  <a:spcPct val="5000"/>
                </a:spcAft>
                <a:buFont typeface="Arial" charset="0"/>
                <a:buChar char="–"/>
              </a:pPr>
              <a:r>
                <a:rPr lang="en-US" sz="1200" dirty="0">
                  <a:solidFill>
                    <a:srgbClr val="5A5A5A"/>
                  </a:solidFill>
                  <a:latin typeface="Arial" charset="0"/>
                  <a:ea typeface="Arial" charset="0"/>
                  <a:cs typeface="Arial" charset="0"/>
                </a:rPr>
                <a:t>Runs presentation logic e.g. on mobile device or dashboard</a:t>
              </a:r>
            </a:p>
          </p:txBody>
        </p:sp>
      </p:grpSp>
      <p:sp>
        <p:nvSpPr>
          <p:cNvPr id="2" name="TextBox 1"/>
          <p:cNvSpPr txBox="1"/>
          <p:nvPr/>
        </p:nvSpPr>
        <p:spPr>
          <a:xfrm>
            <a:off x="5530255" y="4811493"/>
            <a:ext cx="3637599" cy="300082"/>
          </a:xfrm>
          <a:prstGeom prst="rect">
            <a:avLst/>
          </a:prstGeom>
          <a:noFill/>
        </p:spPr>
        <p:txBody>
          <a:bodyPr wrap="none" rtlCol="0">
            <a:spAutoFit/>
          </a:bodyPr>
          <a:lstStyle/>
          <a:p>
            <a:r>
              <a:rPr lang="en-US" sz="1350" dirty="0">
                <a:solidFill>
                  <a:schemeClr val="accent4"/>
                </a:solidFill>
              </a:rPr>
              <a:t>A single organization may play multiple </a:t>
            </a:r>
            <a:r>
              <a:rPr lang="en-US" sz="1350" dirty="0" smtClean="0">
                <a:solidFill>
                  <a:schemeClr val="accent4"/>
                </a:solidFill>
              </a:rPr>
              <a:t>roles</a:t>
            </a:r>
            <a:r>
              <a:rPr lang="en-US" sz="1350" dirty="0">
                <a:solidFill>
                  <a:schemeClr val="accent4"/>
                </a:solidFill>
              </a:rPr>
              <a:t>!</a:t>
            </a:r>
          </a:p>
        </p:txBody>
      </p:sp>
      <p:grpSp>
        <p:nvGrpSpPr>
          <p:cNvPr id="23" name="Group 22"/>
          <p:cNvGrpSpPr/>
          <p:nvPr/>
        </p:nvGrpSpPr>
        <p:grpSpPr>
          <a:xfrm>
            <a:off x="1668686" y="2675158"/>
            <a:ext cx="424650" cy="638532"/>
            <a:chOff x="319290" y="1230853"/>
            <a:chExt cx="424650" cy="638532"/>
          </a:xfrm>
        </p:grpSpPr>
        <p:pic>
          <p:nvPicPr>
            <p:cNvPr id="24" name="Picture 23"/>
            <p:cNvPicPr>
              <a:picLocks noChangeAspect="1"/>
            </p:cNvPicPr>
            <p:nvPr/>
          </p:nvPicPr>
          <p:blipFill>
            <a:blip r:embed="rId3">
              <a:clrChange>
                <a:clrFrom>
                  <a:srgbClr val="B4D7F9"/>
                </a:clrFrom>
                <a:clrTo>
                  <a:srgbClr val="B4D7F9">
                    <a:alpha val="0"/>
                  </a:srgbClr>
                </a:clrTo>
              </a:clrChange>
              <a:duotone>
                <a:prstClr val="black"/>
                <a:srgbClr val="FFFF00">
                  <a:tint val="45000"/>
                  <a:satMod val="400000"/>
                </a:srgbClr>
              </a:duotone>
            </a:blip>
            <a:stretch>
              <a:fillRect/>
            </a:stretch>
          </p:blipFill>
          <p:spPr>
            <a:xfrm>
              <a:off x="319290" y="1230853"/>
              <a:ext cx="424650" cy="638532"/>
            </a:xfrm>
            <a:prstGeom prst="rect">
              <a:avLst/>
            </a:prstGeom>
            <a:effectLst/>
          </p:spPr>
        </p:pic>
        <p:sp>
          <p:nvSpPr>
            <p:cNvPr id="25" name="TextBox 24"/>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17" name="Group 16"/>
          <p:cNvGrpSpPr/>
          <p:nvPr/>
        </p:nvGrpSpPr>
        <p:grpSpPr>
          <a:xfrm>
            <a:off x="1668686" y="794159"/>
            <a:ext cx="424650" cy="638532"/>
            <a:chOff x="319290" y="1230853"/>
            <a:chExt cx="424650" cy="638532"/>
          </a:xfrm>
        </p:grpSpPr>
        <p:pic>
          <p:nvPicPr>
            <p:cNvPr id="18" name="Picture 17"/>
            <p:cNvPicPr>
              <a:picLocks noChangeAspect="1"/>
            </p:cNvPicPr>
            <p:nvPr/>
          </p:nvPicPr>
          <p:blipFill>
            <a:blip r:embed="rId3">
              <a:clrChange>
                <a:clrFrom>
                  <a:srgbClr val="B4D7F9"/>
                </a:clrFrom>
                <a:clrTo>
                  <a:srgbClr val="B4D7F9">
                    <a:alpha val="0"/>
                  </a:srgbClr>
                </a:clrTo>
              </a:clrChange>
            </a:blip>
            <a:stretch>
              <a:fillRect/>
            </a:stretch>
          </p:blipFill>
          <p:spPr>
            <a:xfrm>
              <a:off x="319290" y="1230853"/>
              <a:ext cx="424650" cy="638532"/>
            </a:xfrm>
            <a:prstGeom prst="rect">
              <a:avLst/>
            </a:prstGeom>
            <a:effectLst/>
          </p:spPr>
        </p:pic>
        <p:sp>
          <p:nvSpPr>
            <p:cNvPr id="19" name="TextBox 18"/>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34" name="Group 33"/>
          <p:cNvGrpSpPr/>
          <p:nvPr/>
        </p:nvGrpSpPr>
        <p:grpSpPr>
          <a:xfrm>
            <a:off x="5497257" y="3856536"/>
            <a:ext cx="424650" cy="638532"/>
            <a:chOff x="319290" y="1230853"/>
            <a:chExt cx="424650" cy="638532"/>
          </a:xfrm>
        </p:grpSpPr>
        <p:pic>
          <p:nvPicPr>
            <p:cNvPr id="35" name="Picture 34"/>
            <p:cNvPicPr>
              <a:picLocks noChangeAspect="1"/>
            </p:cNvPicPr>
            <p:nvPr/>
          </p:nvPicPr>
          <p:blipFill>
            <a:blip r:embed="rId3">
              <a:clrChange>
                <a:clrFrom>
                  <a:srgbClr val="B4D7F9"/>
                </a:clrFrom>
                <a:clrTo>
                  <a:srgbClr val="B4D7F9">
                    <a:alpha val="0"/>
                  </a:srgbClr>
                </a:clrTo>
              </a:clrChange>
              <a:duotone>
                <a:prstClr val="black"/>
                <a:srgbClr val="7030A0">
                  <a:tint val="45000"/>
                  <a:satMod val="400000"/>
                </a:srgbClr>
              </a:duotone>
            </a:blip>
            <a:stretch>
              <a:fillRect/>
            </a:stretch>
          </p:blipFill>
          <p:spPr>
            <a:xfrm>
              <a:off x="319290" y="1230853"/>
              <a:ext cx="424650" cy="638532"/>
            </a:xfrm>
            <a:prstGeom prst="rect">
              <a:avLst/>
            </a:prstGeom>
            <a:effectLst/>
          </p:spPr>
        </p:pic>
        <p:sp>
          <p:nvSpPr>
            <p:cNvPr id="36" name="TextBox 35"/>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grpSp>
        <p:nvGrpSpPr>
          <p:cNvPr id="31" name="Group 30"/>
          <p:cNvGrpSpPr/>
          <p:nvPr/>
        </p:nvGrpSpPr>
        <p:grpSpPr>
          <a:xfrm>
            <a:off x="1100236" y="3867913"/>
            <a:ext cx="424650" cy="638532"/>
            <a:chOff x="319290" y="1230853"/>
            <a:chExt cx="424650" cy="638532"/>
          </a:xfrm>
        </p:grpSpPr>
        <p:pic>
          <p:nvPicPr>
            <p:cNvPr id="32" name="Picture 31"/>
            <p:cNvPicPr>
              <a:picLocks noChangeAspect="1"/>
            </p:cNvPicPr>
            <p:nvPr/>
          </p:nvPicPr>
          <p:blipFill>
            <a:blip r:embed="rId3">
              <a:clrChange>
                <a:clrFrom>
                  <a:srgbClr val="B4D7F9"/>
                </a:clrFrom>
                <a:clrTo>
                  <a:srgbClr val="B4D7F9">
                    <a:alpha val="0"/>
                  </a:srgbClr>
                </a:clrTo>
              </a:clrChange>
              <a:duotone>
                <a:prstClr val="black"/>
                <a:srgbClr val="FF866A">
                  <a:tint val="45000"/>
                  <a:satMod val="400000"/>
                </a:srgbClr>
              </a:duotone>
            </a:blip>
            <a:stretch>
              <a:fillRect/>
            </a:stretch>
          </p:blipFill>
          <p:spPr>
            <a:xfrm>
              <a:off x="319290" y="1230853"/>
              <a:ext cx="424650" cy="638532"/>
            </a:xfrm>
            <a:prstGeom prst="rect">
              <a:avLst/>
            </a:prstGeom>
            <a:effectLst/>
          </p:spPr>
        </p:pic>
        <p:sp>
          <p:nvSpPr>
            <p:cNvPr id="33" name="TextBox 32"/>
            <p:cNvSpPr txBox="1"/>
            <p:nvPr/>
          </p:nvSpPr>
          <p:spPr>
            <a:xfrm>
              <a:off x="437780" y="1524985"/>
              <a:ext cx="184730" cy="307777"/>
            </a:xfrm>
            <a:prstGeom prst="rect">
              <a:avLst/>
            </a:prstGeom>
            <a:noFill/>
          </p:spPr>
          <p:txBody>
            <a:bodyPr wrap="none" rtlCol="0">
              <a:spAutoFit/>
            </a:bodyPr>
            <a:lstStyle/>
            <a:p>
              <a:pPr algn="ctr" defTabSz="457200" fontAlgn="auto">
                <a:spcBef>
                  <a:spcPts val="0"/>
                </a:spcBef>
                <a:spcAft>
                  <a:spcPts val="0"/>
                </a:spcAft>
              </a:pPr>
              <a:endParaRPr lang="en-US" sz="1400" b="0" dirty="0">
                <a:solidFill>
                  <a:prstClr val="white"/>
                </a:solidFill>
                <a:latin typeface="Arial" charset="0"/>
                <a:ea typeface="Arial" charset="0"/>
                <a:cs typeface="Arial" charset="0"/>
              </a:endParaRPr>
            </a:p>
          </p:txBody>
        </p:sp>
      </p:grpSp>
      <p:sp>
        <p:nvSpPr>
          <p:cNvPr id="27" name="Oval 26"/>
          <p:cNvSpPr/>
          <p:nvPr/>
        </p:nvSpPr>
        <p:spPr>
          <a:xfrm>
            <a:off x="725474" y="2563877"/>
            <a:ext cx="7995332" cy="1008077"/>
          </a:xfrm>
          <a:prstGeom prst="ellipse">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64238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439068" y="752863"/>
            <a:ext cx="2371954" cy="751611"/>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fontAlgn="auto">
              <a:lnSpc>
                <a:spcPct val="100000"/>
              </a:lnSpc>
              <a:spcAft>
                <a:spcPts val="0"/>
              </a:spcAft>
            </a:pPr>
            <a:r>
              <a:rPr lang="en-US" sz="1800" b="0" dirty="0">
                <a:solidFill>
                  <a:prstClr val="white"/>
                </a:solidFill>
                <a:latin typeface="Arial" charset="0"/>
                <a:ea typeface="Arial" charset="0"/>
                <a:cs typeface="Arial" charset="0"/>
              </a:rPr>
              <a:t>What </a:t>
            </a:r>
            <a:r>
              <a:rPr lang="en-US" sz="1800" b="0" dirty="0" smtClean="0">
                <a:solidFill>
                  <a:prstClr val="white"/>
                </a:solidFill>
                <a:latin typeface="Arial" charset="0"/>
                <a:ea typeface="Arial" charset="0"/>
                <a:cs typeface="Arial" charset="0"/>
              </a:rPr>
              <a:t>is </a:t>
            </a:r>
            <a:r>
              <a:rPr lang="en-US" sz="1800" b="0" dirty="0" err="1" smtClean="0">
                <a:solidFill>
                  <a:prstClr val="white"/>
                </a:solidFill>
                <a:latin typeface="Arial" charset="0"/>
                <a:ea typeface="Arial" charset="0"/>
                <a:cs typeface="Arial" charset="0"/>
              </a:rPr>
              <a:t>Hyperledger</a:t>
            </a:r>
            <a:r>
              <a:rPr lang="en-US" sz="1800" b="0" dirty="0" smtClean="0">
                <a:solidFill>
                  <a:prstClr val="white"/>
                </a:solidFill>
                <a:latin typeface="Arial" charset="0"/>
                <a:ea typeface="Arial" charset="0"/>
                <a:cs typeface="Arial" charset="0"/>
              </a:rPr>
              <a:t> Composer?</a:t>
            </a:r>
            <a:endParaRPr lang="en-US" sz="1800" b="0" dirty="0">
              <a:solidFill>
                <a:prstClr val="white"/>
              </a:solidFill>
              <a:latin typeface="Arial" charset="0"/>
              <a:ea typeface="Arial" charset="0"/>
              <a:cs typeface="Arial" charset="0"/>
            </a:endParaRPr>
          </a:p>
        </p:txBody>
      </p:sp>
      <p:grpSp>
        <p:nvGrpSpPr>
          <p:cNvPr id="32" name="Group 31"/>
          <p:cNvGrpSpPr/>
          <p:nvPr/>
        </p:nvGrpSpPr>
        <p:grpSpPr>
          <a:xfrm>
            <a:off x="1358704" y="2041357"/>
            <a:ext cx="911325" cy="911326"/>
            <a:chOff x="1484165" y="1988711"/>
            <a:chExt cx="911325" cy="911326"/>
          </a:xfrm>
        </p:grpSpPr>
        <p:sp>
          <p:nvSpPr>
            <p:cNvPr id="13" name="Oval 12"/>
            <p:cNvSpPr/>
            <p:nvPr/>
          </p:nvSpPr>
          <p:spPr>
            <a:xfrm>
              <a:off x="1484165" y="1988711"/>
              <a:ext cx="911325" cy="911326"/>
            </a:xfrm>
            <a:prstGeom prst="ellipse">
              <a:avLst/>
            </a:prstGeom>
            <a:solidFill>
              <a:schemeClr val="bg2"/>
            </a:solidFill>
            <a:ln>
              <a:noFill/>
            </a:ln>
          </p:spPr>
          <p:txBody>
            <a:bodyPr wrap="square" lIns="0" tIns="0" rIns="0" bIns="0" rtlCol="0" anchor="ctr">
              <a:noAutofit/>
            </a:bodyPr>
            <a:lstStyle/>
            <a:p>
              <a:pPr algn="ctr" defTabSz="457200" fontAlgn="auto">
                <a:spcBef>
                  <a:spcPts val="0"/>
                </a:spcBef>
                <a:spcAft>
                  <a:spcPts val="0"/>
                </a:spcAft>
              </a:pPr>
              <a:endParaRPr lang="en-US" sz="1200" b="0" dirty="0">
                <a:solidFill>
                  <a:srgbClr val="000000"/>
                </a:solidFill>
                <a:latin typeface="Arial"/>
                <a:ea typeface=""/>
                <a:cs typeface="Arial" charset="0"/>
              </a:endParaRPr>
            </a:p>
          </p:txBody>
        </p:sp>
        <p:grpSp>
          <p:nvGrpSpPr>
            <p:cNvPr id="14" name="Group 13"/>
            <p:cNvGrpSpPr>
              <a:grpSpLocks/>
            </p:cNvGrpSpPr>
            <p:nvPr/>
          </p:nvGrpSpPr>
          <p:grpSpPr bwMode="auto">
            <a:xfrm>
              <a:off x="1747739" y="2255461"/>
              <a:ext cx="384175" cy="377825"/>
              <a:chOff x="3658" y="706"/>
              <a:chExt cx="242" cy="238"/>
            </a:xfrm>
            <a:solidFill>
              <a:schemeClr val="tx2"/>
            </a:solidFill>
          </p:grpSpPr>
          <p:sp>
            <p:nvSpPr>
              <p:cNvPr id="15" name="Freeform 14"/>
              <p:cNvSpPr>
                <a:spLocks noEditPoints="1"/>
              </p:cNvSpPr>
              <p:nvPr/>
            </p:nvSpPr>
            <p:spPr bwMode="auto">
              <a:xfrm>
                <a:off x="3658" y="706"/>
                <a:ext cx="242" cy="164"/>
              </a:xfrm>
              <a:custGeom>
                <a:avLst/>
                <a:gdLst>
                  <a:gd name="T0" fmla="*/ 2 w 587"/>
                  <a:gd name="T1" fmla="*/ 27 h 395"/>
                  <a:gd name="T2" fmla="*/ 40 w 587"/>
                  <a:gd name="T3" fmla="*/ 27 h 395"/>
                  <a:gd name="T4" fmla="*/ 40 w 587"/>
                  <a:gd name="T5" fmla="*/ 2 h 395"/>
                  <a:gd name="T6" fmla="*/ 40 w 587"/>
                  <a:gd name="T7" fmla="*/ 2 h 395"/>
                  <a:gd name="T8" fmla="*/ 39 w 587"/>
                  <a:gd name="T9" fmla="*/ 2 h 395"/>
                  <a:gd name="T10" fmla="*/ 39 w 587"/>
                  <a:gd name="T11" fmla="*/ 2 h 395"/>
                  <a:gd name="T12" fmla="*/ 39 w 587"/>
                  <a:gd name="T13" fmla="*/ 2 h 395"/>
                  <a:gd name="T14" fmla="*/ 2 w 587"/>
                  <a:gd name="T15" fmla="*/ 2 h 395"/>
                  <a:gd name="T16" fmla="*/ 2 w 587"/>
                  <a:gd name="T17" fmla="*/ 2 h 395"/>
                  <a:gd name="T18" fmla="*/ 2 w 587"/>
                  <a:gd name="T19" fmla="*/ 2 h 395"/>
                  <a:gd name="T20" fmla="*/ 2 w 587"/>
                  <a:gd name="T21" fmla="*/ 2 h 395"/>
                  <a:gd name="T22" fmla="*/ 2 w 587"/>
                  <a:gd name="T23" fmla="*/ 2 h 395"/>
                  <a:gd name="T24" fmla="*/ 2 w 587"/>
                  <a:gd name="T25" fmla="*/ 27 h 395"/>
                  <a:gd name="T26" fmla="*/ 40 w 587"/>
                  <a:gd name="T27" fmla="*/ 28 h 395"/>
                  <a:gd name="T28" fmla="*/ 1 w 587"/>
                  <a:gd name="T29" fmla="*/ 28 h 395"/>
                  <a:gd name="T30" fmla="*/ 0 w 587"/>
                  <a:gd name="T31" fmla="*/ 28 h 395"/>
                  <a:gd name="T32" fmla="*/ 0 w 587"/>
                  <a:gd name="T33" fmla="*/ 28 h 395"/>
                  <a:gd name="T34" fmla="*/ 0 w 587"/>
                  <a:gd name="T35" fmla="*/ 28 h 395"/>
                  <a:gd name="T36" fmla="*/ 0 w 587"/>
                  <a:gd name="T37" fmla="*/ 27 h 395"/>
                  <a:gd name="T38" fmla="*/ 0 w 587"/>
                  <a:gd name="T39" fmla="*/ 2 h 395"/>
                  <a:gd name="T40" fmla="*/ 0 w 587"/>
                  <a:gd name="T41" fmla="*/ 2 h 395"/>
                  <a:gd name="T42" fmla="*/ 0 w 587"/>
                  <a:gd name="T43" fmla="*/ 2 h 395"/>
                  <a:gd name="T44" fmla="*/ 0 w 587"/>
                  <a:gd name="T45" fmla="*/ 1 h 395"/>
                  <a:gd name="T46" fmla="*/ 1 w 587"/>
                  <a:gd name="T47" fmla="*/ 1 h 395"/>
                  <a:gd name="T48" fmla="*/ 1 w 587"/>
                  <a:gd name="T49" fmla="*/ 0 h 395"/>
                  <a:gd name="T50" fmla="*/ 2 w 587"/>
                  <a:gd name="T51" fmla="*/ 0 h 395"/>
                  <a:gd name="T52" fmla="*/ 2 w 587"/>
                  <a:gd name="T53" fmla="*/ 0 h 395"/>
                  <a:gd name="T54" fmla="*/ 2 w 587"/>
                  <a:gd name="T55" fmla="*/ 0 h 395"/>
                  <a:gd name="T56" fmla="*/ 39 w 587"/>
                  <a:gd name="T57" fmla="*/ 0 h 395"/>
                  <a:gd name="T58" fmla="*/ 39 w 587"/>
                  <a:gd name="T59" fmla="*/ 0 h 395"/>
                  <a:gd name="T60" fmla="*/ 40 w 587"/>
                  <a:gd name="T61" fmla="*/ 0 h 395"/>
                  <a:gd name="T62" fmla="*/ 40 w 587"/>
                  <a:gd name="T63" fmla="*/ 0 h 395"/>
                  <a:gd name="T64" fmla="*/ 40 w 587"/>
                  <a:gd name="T65" fmla="*/ 1 h 395"/>
                  <a:gd name="T66" fmla="*/ 41 w 587"/>
                  <a:gd name="T67" fmla="*/ 1 h 395"/>
                  <a:gd name="T68" fmla="*/ 41 w 587"/>
                  <a:gd name="T69" fmla="*/ 2 h 395"/>
                  <a:gd name="T70" fmla="*/ 41 w 587"/>
                  <a:gd name="T71" fmla="*/ 2 h 395"/>
                  <a:gd name="T72" fmla="*/ 41 w 587"/>
                  <a:gd name="T73" fmla="*/ 2 h 395"/>
                  <a:gd name="T74" fmla="*/ 41 w 587"/>
                  <a:gd name="T75" fmla="*/ 27 h 395"/>
                  <a:gd name="T76" fmla="*/ 41 w 587"/>
                  <a:gd name="T77" fmla="*/ 28 h 395"/>
                  <a:gd name="T78" fmla="*/ 41 w 587"/>
                  <a:gd name="T79" fmla="*/ 28 h 395"/>
                  <a:gd name="T80" fmla="*/ 41 w 587"/>
                  <a:gd name="T81" fmla="*/ 28 h 395"/>
                  <a:gd name="T82" fmla="*/ 40 w 587"/>
                  <a:gd name="T83" fmla="*/ 28 h 39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587"/>
                  <a:gd name="T127" fmla="*/ 0 h 395"/>
                  <a:gd name="T128" fmla="*/ 587 w 587"/>
                  <a:gd name="T129" fmla="*/ 395 h 39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587" h="395">
                    <a:moveTo>
                      <a:pt x="23" y="372"/>
                    </a:moveTo>
                    <a:lnTo>
                      <a:pt x="564" y="372"/>
                    </a:lnTo>
                    <a:lnTo>
                      <a:pt x="564" y="36"/>
                    </a:lnTo>
                    <a:lnTo>
                      <a:pt x="563" y="31"/>
                    </a:lnTo>
                    <a:lnTo>
                      <a:pt x="560" y="26"/>
                    </a:lnTo>
                    <a:lnTo>
                      <a:pt x="556" y="24"/>
                    </a:lnTo>
                    <a:lnTo>
                      <a:pt x="550" y="23"/>
                    </a:lnTo>
                    <a:lnTo>
                      <a:pt x="37" y="23"/>
                    </a:lnTo>
                    <a:lnTo>
                      <a:pt x="32" y="24"/>
                    </a:lnTo>
                    <a:lnTo>
                      <a:pt x="28" y="26"/>
                    </a:lnTo>
                    <a:lnTo>
                      <a:pt x="24" y="31"/>
                    </a:lnTo>
                    <a:lnTo>
                      <a:pt x="23" y="36"/>
                    </a:lnTo>
                    <a:lnTo>
                      <a:pt x="23" y="372"/>
                    </a:lnTo>
                    <a:close/>
                    <a:moveTo>
                      <a:pt x="576" y="395"/>
                    </a:moveTo>
                    <a:lnTo>
                      <a:pt x="12" y="395"/>
                    </a:lnTo>
                    <a:lnTo>
                      <a:pt x="8" y="394"/>
                    </a:lnTo>
                    <a:lnTo>
                      <a:pt x="5" y="392"/>
                    </a:lnTo>
                    <a:lnTo>
                      <a:pt x="1" y="389"/>
                    </a:lnTo>
                    <a:lnTo>
                      <a:pt x="0" y="384"/>
                    </a:lnTo>
                    <a:lnTo>
                      <a:pt x="0" y="36"/>
                    </a:lnTo>
                    <a:lnTo>
                      <a:pt x="1" y="29"/>
                    </a:lnTo>
                    <a:lnTo>
                      <a:pt x="4" y="22"/>
                    </a:lnTo>
                    <a:lnTo>
                      <a:pt x="7" y="15"/>
                    </a:lnTo>
                    <a:lnTo>
                      <a:pt x="12" y="10"/>
                    </a:lnTo>
                    <a:lnTo>
                      <a:pt x="17" y="6"/>
                    </a:lnTo>
                    <a:lnTo>
                      <a:pt x="23" y="2"/>
                    </a:lnTo>
                    <a:lnTo>
                      <a:pt x="30" y="0"/>
                    </a:lnTo>
                    <a:lnTo>
                      <a:pt x="37" y="0"/>
                    </a:lnTo>
                    <a:lnTo>
                      <a:pt x="550" y="0"/>
                    </a:lnTo>
                    <a:lnTo>
                      <a:pt x="558" y="0"/>
                    </a:lnTo>
                    <a:lnTo>
                      <a:pt x="565" y="2"/>
                    </a:lnTo>
                    <a:lnTo>
                      <a:pt x="571" y="6"/>
                    </a:lnTo>
                    <a:lnTo>
                      <a:pt x="577" y="10"/>
                    </a:lnTo>
                    <a:lnTo>
                      <a:pt x="581" y="15"/>
                    </a:lnTo>
                    <a:lnTo>
                      <a:pt x="584" y="22"/>
                    </a:lnTo>
                    <a:lnTo>
                      <a:pt x="586" y="29"/>
                    </a:lnTo>
                    <a:lnTo>
                      <a:pt x="587" y="36"/>
                    </a:lnTo>
                    <a:lnTo>
                      <a:pt x="587" y="384"/>
                    </a:lnTo>
                    <a:lnTo>
                      <a:pt x="586" y="389"/>
                    </a:lnTo>
                    <a:lnTo>
                      <a:pt x="584" y="392"/>
                    </a:lnTo>
                    <a:lnTo>
                      <a:pt x="580" y="394"/>
                    </a:lnTo>
                    <a:lnTo>
                      <a:pt x="576" y="395"/>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6" name="Rectangle 15"/>
              <p:cNvSpPr>
                <a:spLocks noChangeArrowheads="1"/>
              </p:cNvSpPr>
              <p:nvPr/>
            </p:nvSpPr>
            <p:spPr bwMode="auto">
              <a:xfrm>
                <a:off x="3663" y="740"/>
                <a:ext cx="232" cy="9"/>
              </a:xfrm>
              <a:prstGeom prst="rect">
                <a:avLst/>
              </a:prstGeom>
              <a:solidFill>
                <a:srgbClr val="033BC9"/>
              </a:solidFill>
              <a:ln w="9525">
                <a:noFill/>
                <a:miter lim="800000"/>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7" name="Freeform 16"/>
              <p:cNvSpPr>
                <a:spLocks/>
              </p:cNvSpPr>
              <p:nvPr/>
            </p:nvSpPr>
            <p:spPr bwMode="auto">
              <a:xfrm>
                <a:off x="3873" y="724"/>
                <a:ext cx="10" cy="10"/>
              </a:xfrm>
              <a:custGeom>
                <a:avLst/>
                <a:gdLst>
                  <a:gd name="T0" fmla="*/ 2 w 25"/>
                  <a:gd name="T1" fmla="*/ 1 h 24"/>
                  <a:gd name="T2" fmla="*/ 2 w 25"/>
                  <a:gd name="T3" fmla="*/ 0 h 24"/>
                  <a:gd name="T4" fmla="*/ 2 w 25"/>
                  <a:gd name="T5" fmla="*/ 0 h 24"/>
                  <a:gd name="T6" fmla="*/ 1 w 25"/>
                  <a:gd name="T7" fmla="*/ 0 h 24"/>
                  <a:gd name="T8" fmla="*/ 1 w 25"/>
                  <a:gd name="T9" fmla="*/ 0 h 24"/>
                  <a:gd name="T10" fmla="*/ 0 w 25"/>
                  <a:gd name="T11" fmla="*/ 0 h 24"/>
                  <a:gd name="T12" fmla="*/ 0 w 25"/>
                  <a:gd name="T13" fmla="*/ 0 h 24"/>
                  <a:gd name="T14" fmla="*/ 0 w 25"/>
                  <a:gd name="T15" fmla="*/ 0 h 24"/>
                  <a:gd name="T16" fmla="*/ 0 w 25"/>
                  <a:gd name="T17" fmla="*/ 1 h 24"/>
                  <a:gd name="T18" fmla="*/ 0 w 25"/>
                  <a:gd name="T19" fmla="*/ 1 h 24"/>
                  <a:gd name="T20" fmla="*/ 0 w 25"/>
                  <a:gd name="T21" fmla="*/ 2 h 24"/>
                  <a:gd name="T22" fmla="*/ 0 w 25"/>
                  <a:gd name="T23" fmla="*/ 2 h 24"/>
                  <a:gd name="T24" fmla="*/ 1 w 25"/>
                  <a:gd name="T25" fmla="*/ 2 h 24"/>
                  <a:gd name="T26" fmla="*/ 1 w 25"/>
                  <a:gd name="T27" fmla="*/ 2 h 24"/>
                  <a:gd name="T28" fmla="*/ 2 w 25"/>
                  <a:gd name="T29" fmla="*/ 2 h 24"/>
                  <a:gd name="T30" fmla="*/ 2 w 25"/>
                  <a:gd name="T31" fmla="*/ 1 h 24"/>
                  <a:gd name="T32" fmla="*/ 2 w 25"/>
                  <a:gd name="T33" fmla="*/ 1 h 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
                  <a:gd name="T52" fmla="*/ 0 h 24"/>
                  <a:gd name="T53" fmla="*/ 25 w 25"/>
                  <a:gd name="T54" fmla="*/ 24 h 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 h="24">
                    <a:moveTo>
                      <a:pt x="25" y="12"/>
                    </a:moveTo>
                    <a:lnTo>
                      <a:pt x="24" y="8"/>
                    </a:lnTo>
                    <a:lnTo>
                      <a:pt x="22" y="4"/>
                    </a:lnTo>
                    <a:lnTo>
                      <a:pt x="18" y="0"/>
                    </a:lnTo>
                    <a:lnTo>
                      <a:pt x="13" y="0"/>
                    </a:lnTo>
                    <a:lnTo>
                      <a:pt x="8" y="0"/>
                    </a:lnTo>
                    <a:lnTo>
                      <a:pt x="4" y="4"/>
                    </a:lnTo>
                    <a:lnTo>
                      <a:pt x="1" y="8"/>
                    </a:lnTo>
                    <a:lnTo>
                      <a:pt x="0" y="12"/>
                    </a:lnTo>
                    <a:lnTo>
                      <a:pt x="1" y="17"/>
                    </a:lnTo>
                    <a:lnTo>
                      <a:pt x="4" y="21"/>
                    </a:lnTo>
                    <a:lnTo>
                      <a:pt x="8" y="23"/>
                    </a:lnTo>
                    <a:lnTo>
                      <a:pt x="13" y="24"/>
                    </a:lnTo>
                    <a:lnTo>
                      <a:pt x="18" y="23"/>
                    </a:lnTo>
                    <a:lnTo>
                      <a:pt x="22" y="21"/>
                    </a:lnTo>
                    <a:lnTo>
                      <a:pt x="24" y="17"/>
                    </a:lnTo>
                    <a:lnTo>
                      <a:pt x="25" y="12"/>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8" name="Freeform 17"/>
              <p:cNvSpPr>
                <a:spLocks/>
              </p:cNvSpPr>
              <p:nvPr/>
            </p:nvSpPr>
            <p:spPr bwMode="auto">
              <a:xfrm>
                <a:off x="3850" y="724"/>
                <a:ext cx="10" cy="10"/>
              </a:xfrm>
              <a:custGeom>
                <a:avLst/>
                <a:gdLst>
                  <a:gd name="T0" fmla="*/ 2 w 24"/>
                  <a:gd name="T1" fmla="*/ 1 h 24"/>
                  <a:gd name="T2" fmla="*/ 2 w 24"/>
                  <a:gd name="T3" fmla="*/ 0 h 24"/>
                  <a:gd name="T4" fmla="*/ 2 w 24"/>
                  <a:gd name="T5" fmla="*/ 0 h 24"/>
                  <a:gd name="T6" fmla="*/ 1 w 24"/>
                  <a:gd name="T7" fmla="*/ 0 h 24"/>
                  <a:gd name="T8" fmla="*/ 1 w 24"/>
                  <a:gd name="T9" fmla="*/ 0 h 24"/>
                  <a:gd name="T10" fmla="*/ 0 w 24"/>
                  <a:gd name="T11" fmla="*/ 0 h 24"/>
                  <a:gd name="T12" fmla="*/ 0 w 24"/>
                  <a:gd name="T13" fmla="*/ 0 h 24"/>
                  <a:gd name="T14" fmla="*/ 0 w 24"/>
                  <a:gd name="T15" fmla="*/ 0 h 24"/>
                  <a:gd name="T16" fmla="*/ 0 w 24"/>
                  <a:gd name="T17" fmla="*/ 1 h 24"/>
                  <a:gd name="T18" fmla="*/ 0 w 24"/>
                  <a:gd name="T19" fmla="*/ 1 h 24"/>
                  <a:gd name="T20" fmla="*/ 0 w 24"/>
                  <a:gd name="T21" fmla="*/ 2 h 24"/>
                  <a:gd name="T22" fmla="*/ 0 w 24"/>
                  <a:gd name="T23" fmla="*/ 2 h 24"/>
                  <a:gd name="T24" fmla="*/ 1 w 24"/>
                  <a:gd name="T25" fmla="*/ 2 h 24"/>
                  <a:gd name="T26" fmla="*/ 1 w 24"/>
                  <a:gd name="T27" fmla="*/ 2 h 24"/>
                  <a:gd name="T28" fmla="*/ 2 w 24"/>
                  <a:gd name="T29" fmla="*/ 2 h 24"/>
                  <a:gd name="T30" fmla="*/ 2 w 24"/>
                  <a:gd name="T31" fmla="*/ 1 h 24"/>
                  <a:gd name="T32" fmla="*/ 2 w 24"/>
                  <a:gd name="T33" fmla="*/ 1 h 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
                  <a:gd name="T52" fmla="*/ 0 h 24"/>
                  <a:gd name="T53" fmla="*/ 24 w 24"/>
                  <a:gd name="T54" fmla="*/ 24 h 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 h="24">
                    <a:moveTo>
                      <a:pt x="24" y="12"/>
                    </a:moveTo>
                    <a:lnTo>
                      <a:pt x="23" y="8"/>
                    </a:lnTo>
                    <a:lnTo>
                      <a:pt x="21" y="4"/>
                    </a:lnTo>
                    <a:lnTo>
                      <a:pt x="16" y="0"/>
                    </a:lnTo>
                    <a:lnTo>
                      <a:pt x="12" y="0"/>
                    </a:lnTo>
                    <a:lnTo>
                      <a:pt x="7" y="0"/>
                    </a:lnTo>
                    <a:lnTo>
                      <a:pt x="3" y="4"/>
                    </a:lnTo>
                    <a:lnTo>
                      <a:pt x="1" y="8"/>
                    </a:lnTo>
                    <a:lnTo>
                      <a:pt x="0" y="12"/>
                    </a:lnTo>
                    <a:lnTo>
                      <a:pt x="1" y="17"/>
                    </a:lnTo>
                    <a:lnTo>
                      <a:pt x="3" y="21"/>
                    </a:lnTo>
                    <a:lnTo>
                      <a:pt x="7" y="23"/>
                    </a:lnTo>
                    <a:lnTo>
                      <a:pt x="12" y="24"/>
                    </a:lnTo>
                    <a:lnTo>
                      <a:pt x="16" y="23"/>
                    </a:lnTo>
                    <a:lnTo>
                      <a:pt x="21" y="21"/>
                    </a:lnTo>
                    <a:lnTo>
                      <a:pt x="23" y="17"/>
                    </a:lnTo>
                    <a:lnTo>
                      <a:pt x="24" y="12"/>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19" name="Freeform 18"/>
              <p:cNvSpPr>
                <a:spLocks/>
              </p:cNvSpPr>
              <p:nvPr/>
            </p:nvSpPr>
            <p:spPr bwMode="auto">
              <a:xfrm>
                <a:off x="3828" y="724"/>
                <a:ext cx="11" cy="10"/>
              </a:xfrm>
              <a:custGeom>
                <a:avLst/>
                <a:gdLst>
                  <a:gd name="T0" fmla="*/ 2 w 25"/>
                  <a:gd name="T1" fmla="*/ 1 h 24"/>
                  <a:gd name="T2" fmla="*/ 2 w 25"/>
                  <a:gd name="T3" fmla="*/ 0 h 24"/>
                  <a:gd name="T4" fmla="*/ 2 w 25"/>
                  <a:gd name="T5" fmla="*/ 0 h 24"/>
                  <a:gd name="T6" fmla="*/ 1 w 25"/>
                  <a:gd name="T7" fmla="*/ 0 h 24"/>
                  <a:gd name="T8" fmla="*/ 1 w 25"/>
                  <a:gd name="T9" fmla="*/ 0 h 24"/>
                  <a:gd name="T10" fmla="*/ 0 w 25"/>
                  <a:gd name="T11" fmla="*/ 0 h 24"/>
                  <a:gd name="T12" fmla="*/ 0 w 25"/>
                  <a:gd name="T13" fmla="*/ 0 h 24"/>
                  <a:gd name="T14" fmla="*/ 0 w 25"/>
                  <a:gd name="T15" fmla="*/ 0 h 24"/>
                  <a:gd name="T16" fmla="*/ 0 w 25"/>
                  <a:gd name="T17" fmla="*/ 1 h 24"/>
                  <a:gd name="T18" fmla="*/ 0 w 25"/>
                  <a:gd name="T19" fmla="*/ 1 h 24"/>
                  <a:gd name="T20" fmla="*/ 0 w 25"/>
                  <a:gd name="T21" fmla="*/ 2 h 24"/>
                  <a:gd name="T22" fmla="*/ 0 w 25"/>
                  <a:gd name="T23" fmla="*/ 2 h 24"/>
                  <a:gd name="T24" fmla="*/ 1 w 25"/>
                  <a:gd name="T25" fmla="*/ 2 h 24"/>
                  <a:gd name="T26" fmla="*/ 1 w 25"/>
                  <a:gd name="T27" fmla="*/ 2 h 24"/>
                  <a:gd name="T28" fmla="*/ 2 w 25"/>
                  <a:gd name="T29" fmla="*/ 2 h 24"/>
                  <a:gd name="T30" fmla="*/ 2 w 25"/>
                  <a:gd name="T31" fmla="*/ 1 h 24"/>
                  <a:gd name="T32" fmla="*/ 2 w 25"/>
                  <a:gd name="T33" fmla="*/ 1 h 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
                  <a:gd name="T52" fmla="*/ 0 h 24"/>
                  <a:gd name="T53" fmla="*/ 25 w 25"/>
                  <a:gd name="T54" fmla="*/ 24 h 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 h="24">
                    <a:moveTo>
                      <a:pt x="25" y="12"/>
                    </a:moveTo>
                    <a:lnTo>
                      <a:pt x="24" y="8"/>
                    </a:lnTo>
                    <a:lnTo>
                      <a:pt x="21" y="4"/>
                    </a:lnTo>
                    <a:lnTo>
                      <a:pt x="17" y="0"/>
                    </a:lnTo>
                    <a:lnTo>
                      <a:pt x="13" y="0"/>
                    </a:lnTo>
                    <a:lnTo>
                      <a:pt x="7" y="0"/>
                    </a:lnTo>
                    <a:lnTo>
                      <a:pt x="3" y="4"/>
                    </a:lnTo>
                    <a:lnTo>
                      <a:pt x="1" y="8"/>
                    </a:lnTo>
                    <a:lnTo>
                      <a:pt x="0" y="12"/>
                    </a:lnTo>
                    <a:lnTo>
                      <a:pt x="1" y="17"/>
                    </a:lnTo>
                    <a:lnTo>
                      <a:pt x="3" y="21"/>
                    </a:lnTo>
                    <a:lnTo>
                      <a:pt x="7" y="23"/>
                    </a:lnTo>
                    <a:lnTo>
                      <a:pt x="13" y="24"/>
                    </a:lnTo>
                    <a:lnTo>
                      <a:pt x="17" y="23"/>
                    </a:lnTo>
                    <a:lnTo>
                      <a:pt x="21" y="21"/>
                    </a:lnTo>
                    <a:lnTo>
                      <a:pt x="24" y="17"/>
                    </a:lnTo>
                    <a:lnTo>
                      <a:pt x="25" y="12"/>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0" name="Freeform 19"/>
              <p:cNvSpPr>
                <a:spLocks/>
              </p:cNvSpPr>
              <p:nvPr/>
            </p:nvSpPr>
            <p:spPr bwMode="auto">
              <a:xfrm>
                <a:off x="3684" y="788"/>
                <a:ext cx="54" cy="9"/>
              </a:xfrm>
              <a:custGeom>
                <a:avLst/>
                <a:gdLst>
                  <a:gd name="T0" fmla="*/ 8 w 131"/>
                  <a:gd name="T1" fmla="*/ 1 h 24"/>
                  <a:gd name="T2" fmla="*/ 1 w 131"/>
                  <a:gd name="T3" fmla="*/ 1 h 24"/>
                  <a:gd name="T4" fmla="*/ 0 w 131"/>
                  <a:gd name="T5" fmla="*/ 1 h 24"/>
                  <a:gd name="T6" fmla="*/ 0 w 131"/>
                  <a:gd name="T7" fmla="*/ 1 h 24"/>
                  <a:gd name="T8" fmla="*/ 0 w 131"/>
                  <a:gd name="T9" fmla="*/ 1 h 24"/>
                  <a:gd name="T10" fmla="*/ 0 w 131"/>
                  <a:gd name="T11" fmla="*/ 1 h 24"/>
                  <a:gd name="T12" fmla="*/ 0 w 131"/>
                  <a:gd name="T13" fmla="*/ 0 h 24"/>
                  <a:gd name="T14" fmla="*/ 0 w 131"/>
                  <a:gd name="T15" fmla="*/ 0 h 24"/>
                  <a:gd name="T16" fmla="*/ 0 w 131"/>
                  <a:gd name="T17" fmla="*/ 0 h 24"/>
                  <a:gd name="T18" fmla="*/ 1 w 131"/>
                  <a:gd name="T19" fmla="*/ 0 h 24"/>
                  <a:gd name="T20" fmla="*/ 8 w 131"/>
                  <a:gd name="T21" fmla="*/ 0 h 24"/>
                  <a:gd name="T22" fmla="*/ 9 w 131"/>
                  <a:gd name="T23" fmla="*/ 0 h 24"/>
                  <a:gd name="T24" fmla="*/ 9 w 131"/>
                  <a:gd name="T25" fmla="*/ 0 h 24"/>
                  <a:gd name="T26" fmla="*/ 9 w 131"/>
                  <a:gd name="T27" fmla="*/ 0 h 24"/>
                  <a:gd name="T28" fmla="*/ 9 w 131"/>
                  <a:gd name="T29" fmla="*/ 1 h 24"/>
                  <a:gd name="T30" fmla="*/ 9 w 131"/>
                  <a:gd name="T31" fmla="*/ 1 h 24"/>
                  <a:gd name="T32" fmla="*/ 9 w 131"/>
                  <a:gd name="T33" fmla="*/ 1 h 24"/>
                  <a:gd name="T34" fmla="*/ 9 w 131"/>
                  <a:gd name="T35" fmla="*/ 1 h 24"/>
                  <a:gd name="T36" fmla="*/ 8 w 131"/>
                  <a:gd name="T37" fmla="*/ 1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1"/>
                  <a:gd name="T58" fmla="*/ 0 h 24"/>
                  <a:gd name="T59" fmla="*/ 131 w 131"/>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1" h="24">
                    <a:moveTo>
                      <a:pt x="120" y="24"/>
                    </a:moveTo>
                    <a:lnTo>
                      <a:pt x="12" y="24"/>
                    </a:lnTo>
                    <a:lnTo>
                      <a:pt x="7" y="22"/>
                    </a:lnTo>
                    <a:lnTo>
                      <a:pt x="3" y="19"/>
                    </a:lnTo>
                    <a:lnTo>
                      <a:pt x="1" y="16"/>
                    </a:lnTo>
                    <a:lnTo>
                      <a:pt x="0" y="12"/>
                    </a:lnTo>
                    <a:lnTo>
                      <a:pt x="1" y="7"/>
                    </a:lnTo>
                    <a:lnTo>
                      <a:pt x="3" y="4"/>
                    </a:lnTo>
                    <a:lnTo>
                      <a:pt x="7" y="0"/>
                    </a:lnTo>
                    <a:lnTo>
                      <a:pt x="12" y="0"/>
                    </a:lnTo>
                    <a:lnTo>
                      <a:pt x="120" y="0"/>
                    </a:lnTo>
                    <a:lnTo>
                      <a:pt x="124" y="0"/>
                    </a:lnTo>
                    <a:lnTo>
                      <a:pt x="128" y="4"/>
                    </a:lnTo>
                    <a:lnTo>
                      <a:pt x="130" y="7"/>
                    </a:lnTo>
                    <a:lnTo>
                      <a:pt x="131" y="12"/>
                    </a:lnTo>
                    <a:lnTo>
                      <a:pt x="130" y="16"/>
                    </a:lnTo>
                    <a:lnTo>
                      <a:pt x="128" y="19"/>
                    </a:lnTo>
                    <a:lnTo>
                      <a:pt x="124" y="22"/>
                    </a:lnTo>
                    <a:lnTo>
                      <a:pt x="120" y="2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1" name="Freeform 20"/>
              <p:cNvSpPr>
                <a:spLocks/>
              </p:cNvSpPr>
              <p:nvPr/>
            </p:nvSpPr>
            <p:spPr bwMode="auto">
              <a:xfrm>
                <a:off x="3684" y="764"/>
                <a:ext cx="54" cy="9"/>
              </a:xfrm>
              <a:custGeom>
                <a:avLst/>
                <a:gdLst>
                  <a:gd name="T0" fmla="*/ 8 w 131"/>
                  <a:gd name="T1" fmla="*/ 2 h 23"/>
                  <a:gd name="T2" fmla="*/ 1 w 131"/>
                  <a:gd name="T3" fmla="*/ 2 h 23"/>
                  <a:gd name="T4" fmla="*/ 0 w 131"/>
                  <a:gd name="T5" fmla="*/ 2 h 23"/>
                  <a:gd name="T6" fmla="*/ 0 w 131"/>
                  <a:gd name="T7" fmla="*/ 1 h 23"/>
                  <a:gd name="T8" fmla="*/ 0 w 131"/>
                  <a:gd name="T9" fmla="*/ 1 h 23"/>
                  <a:gd name="T10" fmla="*/ 0 w 131"/>
                  <a:gd name="T11" fmla="*/ 1 h 23"/>
                  <a:gd name="T12" fmla="*/ 0 w 131"/>
                  <a:gd name="T13" fmla="*/ 0 h 23"/>
                  <a:gd name="T14" fmla="*/ 0 w 131"/>
                  <a:gd name="T15" fmla="*/ 0 h 23"/>
                  <a:gd name="T16" fmla="*/ 0 w 131"/>
                  <a:gd name="T17" fmla="*/ 0 h 23"/>
                  <a:gd name="T18" fmla="*/ 1 w 131"/>
                  <a:gd name="T19" fmla="*/ 0 h 23"/>
                  <a:gd name="T20" fmla="*/ 8 w 131"/>
                  <a:gd name="T21" fmla="*/ 0 h 23"/>
                  <a:gd name="T22" fmla="*/ 9 w 131"/>
                  <a:gd name="T23" fmla="*/ 0 h 23"/>
                  <a:gd name="T24" fmla="*/ 9 w 131"/>
                  <a:gd name="T25" fmla="*/ 0 h 23"/>
                  <a:gd name="T26" fmla="*/ 9 w 131"/>
                  <a:gd name="T27" fmla="*/ 0 h 23"/>
                  <a:gd name="T28" fmla="*/ 9 w 131"/>
                  <a:gd name="T29" fmla="*/ 1 h 23"/>
                  <a:gd name="T30" fmla="*/ 9 w 131"/>
                  <a:gd name="T31" fmla="*/ 1 h 23"/>
                  <a:gd name="T32" fmla="*/ 9 w 131"/>
                  <a:gd name="T33" fmla="*/ 1 h 23"/>
                  <a:gd name="T34" fmla="*/ 9 w 131"/>
                  <a:gd name="T35" fmla="*/ 2 h 23"/>
                  <a:gd name="T36" fmla="*/ 8 w 131"/>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1"/>
                  <a:gd name="T58" fmla="*/ 0 h 23"/>
                  <a:gd name="T59" fmla="*/ 131 w 131"/>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1" h="23">
                    <a:moveTo>
                      <a:pt x="120" y="23"/>
                    </a:moveTo>
                    <a:lnTo>
                      <a:pt x="12" y="23"/>
                    </a:lnTo>
                    <a:lnTo>
                      <a:pt x="7" y="22"/>
                    </a:lnTo>
                    <a:lnTo>
                      <a:pt x="3" y="20"/>
                    </a:lnTo>
                    <a:lnTo>
                      <a:pt x="1" y="17"/>
                    </a:lnTo>
                    <a:lnTo>
                      <a:pt x="0" y="11"/>
                    </a:lnTo>
                    <a:lnTo>
                      <a:pt x="1" y="7"/>
                    </a:lnTo>
                    <a:lnTo>
                      <a:pt x="3" y="4"/>
                    </a:lnTo>
                    <a:lnTo>
                      <a:pt x="7" y="1"/>
                    </a:lnTo>
                    <a:lnTo>
                      <a:pt x="12" y="0"/>
                    </a:lnTo>
                    <a:lnTo>
                      <a:pt x="120" y="0"/>
                    </a:lnTo>
                    <a:lnTo>
                      <a:pt x="124" y="1"/>
                    </a:lnTo>
                    <a:lnTo>
                      <a:pt x="128" y="4"/>
                    </a:lnTo>
                    <a:lnTo>
                      <a:pt x="130" y="7"/>
                    </a:lnTo>
                    <a:lnTo>
                      <a:pt x="131" y="11"/>
                    </a:lnTo>
                    <a:lnTo>
                      <a:pt x="130" y="17"/>
                    </a:lnTo>
                    <a:lnTo>
                      <a:pt x="128" y="20"/>
                    </a:lnTo>
                    <a:lnTo>
                      <a:pt x="124" y="22"/>
                    </a:lnTo>
                    <a:lnTo>
                      <a:pt x="120"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2" name="Freeform 21"/>
              <p:cNvSpPr>
                <a:spLocks/>
              </p:cNvSpPr>
              <p:nvPr/>
            </p:nvSpPr>
            <p:spPr bwMode="auto">
              <a:xfrm>
                <a:off x="3684" y="812"/>
                <a:ext cx="54" cy="10"/>
              </a:xfrm>
              <a:custGeom>
                <a:avLst/>
                <a:gdLst>
                  <a:gd name="T0" fmla="*/ 8 w 131"/>
                  <a:gd name="T1" fmla="*/ 2 h 23"/>
                  <a:gd name="T2" fmla="*/ 1 w 131"/>
                  <a:gd name="T3" fmla="*/ 2 h 23"/>
                  <a:gd name="T4" fmla="*/ 0 w 131"/>
                  <a:gd name="T5" fmla="*/ 2 h 23"/>
                  <a:gd name="T6" fmla="*/ 0 w 131"/>
                  <a:gd name="T7" fmla="*/ 2 h 23"/>
                  <a:gd name="T8" fmla="*/ 0 w 131"/>
                  <a:gd name="T9" fmla="*/ 1 h 23"/>
                  <a:gd name="T10" fmla="*/ 0 w 131"/>
                  <a:gd name="T11" fmla="*/ 1 h 23"/>
                  <a:gd name="T12" fmla="*/ 0 w 131"/>
                  <a:gd name="T13" fmla="*/ 0 h 23"/>
                  <a:gd name="T14" fmla="*/ 0 w 131"/>
                  <a:gd name="T15" fmla="*/ 0 h 23"/>
                  <a:gd name="T16" fmla="*/ 0 w 131"/>
                  <a:gd name="T17" fmla="*/ 0 h 23"/>
                  <a:gd name="T18" fmla="*/ 1 w 131"/>
                  <a:gd name="T19" fmla="*/ 0 h 23"/>
                  <a:gd name="T20" fmla="*/ 8 w 131"/>
                  <a:gd name="T21" fmla="*/ 0 h 23"/>
                  <a:gd name="T22" fmla="*/ 9 w 131"/>
                  <a:gd name="T23" fmla="*/ 0 h 23"/>
                  <a:gd name="T24" fmla="*/ 9 w 131"/>
                  <a:gd name="T25" fmla="*/ 0 h 23"/>
                  <a:gd name="T26" fmla="*/ 9 w 131"/>
                  <a:gd name="T27" fmla="*/ 0 h 23"/>
                  <a:gd name="T28" fmla="*/ 9 w 131"/>
                  <a:gd name="T29" fmla="*/ 1 h 23"/>
                  <a:gd name="T30" fmla="*/ 9 w 131"/>
                  <a:gd name="T31" fmla="*/ 1 h 23"/>
                  <a:gd name="T32" fmla="*/ 9 w 131"/>
                  <a:gd name="T33" fmla="*/ 2 h 23"/>
                  <a:gd name="T34" fmla="*/ 9 w 131"/>
                  <a:gd name="T35" fmla="*/ 2 h 23"/>
                  <a:gd name="T36" fmla="*/ 8 w 131"/>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1"/>
                  <a:gd name="T58" fmla="*/ 0 h 23"/>
                  <a:gd name="T59" fmla="*/ 131 w 131"/>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1" h="23">
                    <a:moveTo>
                      <a:pt x="120" y="23"/>
                    </a:moveTo>
                    <a:lnTo>
                      <a:pt x="12" y="23"/>
                    </a:lnTo>
                    <a:lnTo>
                      <a:pt x="7" y="22"/>
                    </a:lnTo>
                    <a:lnTo>
                      <a:pt x="3" y="20"/>
                    </a:lnTo>
                    <a:lnTo>
                      <a:pt x="1" y="16"/>
                    </a:lnTo>
                    <a:lnTo>
                      <a:pt x="0" y="12"/>
                    </a:lnTo>
                    <a:lnTo>
                      <a:pt x="1" y="7"/>
                    </a:lnTo>
                    <a:lnTo>
                      <a:pt x="3" y="3"/>
                    </a:lnTo>
                    <a:lnTo>
                      <a:pt x="7" y="1"/>
                    </a:lnTo>
                    <a:lnTo>
                      <a:pt x="12" y="0"/>
                    </a:lnTo>
                    <a:lnTo>
                      <a:pt x="120" y="0"/>
                    </a:lnTo>
                    <a:lnTo>
                      <a:pt x="124" y="1"/>
                    </a:lnTo>
                    <a:lnTo>
                      <a:pt x="128" y="3"/>
                    </a:lnTo>
                    <a:lnTo>
                      <a:pt x="130" y="7"/>
                    </a:lnTo>
                    <a:lnTo>
                      <a:pt x="131" y="12"/>
                    </a:lnTo>
                    <a:lnTo>
                      <a:pt x="130" y="16"/>
                    </a:lnTo>
                    <a:lnTo>
                      <a:pt x="128" y="20"/>
                    </a:lnTo>
                    <a:lnTo>
                      <a:pt x="124" y="22"/>
                    </a:lnTo>
                    <a:lnTo>
                      <a:pt x="120"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3" name="Freeform 22"/>
              <p:cNvSpPr>
                <a:spLocks/>
              </p:cNvSpPr>
              <p:nvPr/>
            </p:nvSpPr>
            <p:spPr bwMode="auto">
              <a:xfrm>
                <a:off x="3658" y="886"/>
                <a:ext cx="242" cy="9"/>
              </a:xfrm>
              <a:custGeom>
                <a:avLst/>
                <a:gdLst>
                  <a:gd name="T0" fmla="*/ 40 w 587"/>
                  <a:gd name="T1" fmla="*/ 2 h 23"/>
                  <a:gd name="T2" fmla="*/ 1 w 587"/>
                  <a:gd name="T3" fmla="*/ 2 h 23"/>
                  <a:gd name="T4" fmla="*/ 0 w 587"/>
                  <a:gd name="T5" fmla="*/ 2 h 23"/>
                  <a:gd name="T6" fmla="*/ 0 w 587"/>
                  <a:gd name="T7" fmla="*/ 1 h 23"/>
                  <a:gd name="T8" fmla="*/ 0 w 587"/>
                  <a:gd name="T9" fmla="*/ 1 h 23"/>
                  <a:gd name="T10" fmla="*/ 0 w 587"/>
                  <a:gd name="T11" fmla="*/ 1 h 23"/>
                  <a:gd name="T12" fmla="*/ 0 w 587"/>
                  <a:gd name="T13" fmla="*/ 0 h 23"/>
                  <a:gd name="T14" fmla="*/ 0 w 587"/>
                  <a:gd name="T15" fmla="*/ 0 h 23"/>
                  <a:gd name="T16" fmla="*/ 0 w 587"/>
                  <a:gd name="T17" fmla="*/ 0 h 23"/>
                  <a:gd name="T18" fmla="*/ 1 w 587"/>
                  <a:gd name="T19" fmla="*/ 0 h 23"/>
                  <a:gd name="T20" fmla="*/ 40 w 587"/>
                  <a:gd name="T21" fmla="*/ 0 h 23"/>
                  <a:gd name="T22" fmla="*/ 41 w 587"/>
                  <a:gd name="T23" fmla="*/ 0 h 23"/>
                  <a:gd name="T24" fmla="*/ 41 w 587"/>
                  <a:gd name="T25" fmla="*/ 0 h 23"/>
                  <a:gd name="T26" fmla="*/ 41 w 587"/>
                  <a:gd name="T27" fmla="*/ 0 h 23"/>
                  <a:gd name="T28" fmla="*/ 41 w 587"/>
                  <a:gd name="T29" fmla="*/ 1 h 23"/>
                  <a:gd name="T30" fmla="*/ 41 w 587"/>
                  <a:gd name="T31" fmla="*/ 1 h 23"/>
                  <a:gd name="T32" fmla="*/ 41 w 587"/>
                  <a:gd name="T33" fmla="*/ 1 h 23"/>
                  <a:gd name="T34" fmla="*/ 41 w 587"/>
                  <a:gd name="T35" fmla="*/ 2 h 23"/>
                  <a:gd name="T36" fmla="*/ 40 w 587"/>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7"/>
                  <a:gd name="T58" fmla="*/ 0 h 23"/>
                  <a:gd name="T59" fmla="*/ 587 w 587"/>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7" h="23">
                    <a:moveTo>
                      <a:pt x="576" y="23"/>
                    </a:moveTo>
                    <a:lnTo>
                      <a:pt x="12" y="23"/>
                    </a:lnTo>
                    <a:lnTo>
                      <a:pt x="8" y="22"/>
                    </a:lnTo>
                    <a:lnTo>
                      <a:pt x="5" y="19"/>
                    </a:lnTo>
                    <a:lnTo>
                      <a:pt x="1" y="16"/>
                    </a:lnTo>
                    <a:lnTo>
                      <a:pt x="0" y="12"/>
                    </a:lnTo>
                    <a:lnTo>
                      <a:pt x="1" y="6"/>
                    </a:lnTo>
                    <a:lnTo>
                      <a:pt x="5" y="3"/>
                    </a:lnTo>
                    <a:lnTo>
                      <a:pt x="8" y="0"/>
                    </a:lnTo>
                    <a:lnTo>
                      <a:pt x="12" y="0"/>
                    </a:lnTo>
                    <a:lnTo>
                      <a:pt x="576" y="0"/>
                    </a:lnTo>
                    <a:lnTo>
                      <a:pt x="580" y="0"/>
                    </a:lnTo>
                    <a:lnTo>
                      <a:pt x="584" y="3"/>
                    </a:lnTo>
                    <a:lnTo>
                      <a:pt x="586" y="6"/>
                    </a:lnTo>
                    <a:lnTo>
                      <a:pt x="587" y="12"/>
                    </a:lnTo>
                    <a:lnTo>
                      <a:pt x="586" y="16"/>
                    </a:lnTo>
                    <a:lnTo>
                      <a:pt x="584" y="19"/>
                    </a:lnTo>
                    <a:lnTo>
                      <a:pt x="580" y="22"/>
                    </a:lnTo>
                    <a:lnTo>
                      <a:pt x="576"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4" name="Freeform 23"/>
              <p:cNvSpPr>
                <a:spLocks/>
              </p:cNvSpPr>
              <p:nvPr/>
            </p:nvSpPr>
            <p:spPr bwMode="auto">
              <a:xfrm>
                <a:off x="3658" y="934"/>
                <a:ext cx="242" cy="10"/>
              </a:xfrm>
              <a:custGeom>
                <a:avLst/>
                <a:gdLst>
                  <a:gd name="T0" fmla="*/ 40 w 587"/>
                  <a:gd name="T1" fmla="*/ 2 h 24"/>
                  <a:gd name="T2" fmla="*/ 1 w 587"/>
                  <a:gd name="T3" fmla="*/ 2 h 24"/>
                  <a:gd name="T4" fmla="*/ 0 w 587"/>
                  <a:gd name="T5" fmla="*/ 2 h 24"/>
                  <a:gd name="T6" fmla="*/ 0 w 587"/>
                  <a:gd name="T7" fmla="*/ 1 h 24"/>
                  <a:gd name="T8" fmla="*/ 0 w 587"/>
                  <a:gd name="T9" fmla="*/ 1 h 24"/>
                  <a:gd name="T10" fmla="*/ 0 w 587"/>
                  <a:gd name="T11" fmla="*/ 1 h 24"/>
                  <a:gd name="T12" fmla="*/ 0 w 587"/>
                  <a:gd name="T13" fmla="*/ 0 h 24"/>
                  <a:gd name="T14" fmla="*/ 0 w 587"/>
                  <a:gd name="T15" fmla="*/ 0 h 24"/>
                  <a:gd name="T16" fmla="*/ 0 w 587"/>
                  <a:gd name="T17" fmla="*/ 0 h 24"/>
                  <a:gd name="T18" fmla="*/ 1 w 587"/>
                  <a:gd name="T19" fmla="*/ 0 h 24"/>
                  <a:gd name="T20" fmla="*/ 40 w 587"/>
                  <a:gd name="T21" fmla="*/ 0 h 24"/>
                  <a:gd name="T22" fmla="*/ 41 w 587"/>
                  <a:gd name="T23" fmla="*/ 0 h 24"/>
                  <a:gd name="T24" fmla="*/ 41 w 587"/>
                  <a:gd name="T25" fmla="*/ 0 h 24"/>
                  <a:gd name="T26" fmla="*/ 41 w 587"/>
                  <a:gd name="T27" fmla="*/ 0 h 24"/>
                  <a:gd name="T28" fmla="*/ 41 w 587"/>
                  <a:gd name="T29" fmla="*/ 1 h 24"/>
                  <a:gd name="T30" fmla="*/ 41 w 587"/>
                  <a:gd name="T31" fmla="*/ 1 h 24"/>
                  <a:gd name="T32" fmla="*/ 41 w 587"/>
                  <a:gd name="T33" fmla="*/ 1 h 24"/>
                  <a:gd name="T34" fmla="*/ 41 w 587"/>
                  <a:gd name="T35" fmla="*/ 2 h 24"/>
                  <a:gd name="T36" fmla="*/ 40 w 587"/>
                  <a:gd name="T37" fmla="*/ 2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7"/>
                  <a:gd name="T58" fmla="*/ 0 h 24"/>
                  <a:gd name="T59" fmla="*/ 587 w 587"/>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7" h="24">
                    <a:moveTo>
                      <a:pt x="576" y="24"/>
                    </a:moveTo>
                    <a:lnTo>
                      <a:pt x="12" y="24"/>
                    </a:lnTo>
                    <a:lnTo>
                      <a:pt x="8" y="22"/>
                    </a:lnTo>
                    <a:lnTo>
                      <a:pt x="5" y="20"/>
                    </a:lnTo>
                    <a:lnTo>
                      <a:pt x="1" y="16"/>
                    </a:lnTo>
                    <a:lnTo>
                      <a:pt x="0" y="12"/>
                    </a:lnTo>
                    <a:lnTo>
                      <a:pt x="1" y="8"/>
                    </a:lnTo>
                    <a:lnTo>
                      <a:pt x="5" y="4"/>
                    </a:lnTo>
                    <a:lnTo>
                      <a:pt x="8" y="2"/>
                    </a:lnTo>
                    <a:lnTo>
                      <a:pt x="12" y="0"/>
                    </a:lnTo>
                    <a:lnTo>
                      <a:pt x="576" y="0"/>
                    </a:lnTo>
                    <a:lnTo>
                      <a:pt x="580" y="2"/>
                    </a:lnTo>
                    <a:lnTo>
                      <a:pt x="584" y="4"/>
                    </a:lnTo>
                    <a:lnTo>
                      <a:pt x="586" y="8"/>
                    </a:lnTo>
                    <a:lnTo>
                      <a:pt x="587" y="12"/>
                    </a:lnTo>
                    <a:lnTo>
                      <a:pt x="586" y="16"/>
                    </a:lnTo>
                    <a:lnTo>
                      <a:pt x="584" y="20"/>
                    </a:lnTo>
                    <a:lnTo>
                      <a:pt x="580" y="22"/>
                    </a:lnTo>
                    <a:lnTo>
                      <a:pt x="576" y="2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25" name="Freeform 24"/>
              <p:cNvSpPr>
                <a:spLocks/>
              </p:cNvSpPr>
              <p:nvPr/>
            </p:nvSpPr>
            <p:spPr bwMode="auto">
              <a:xfrm>
                <a:off x="3658" y="910"/>
                <a:ext cx="242" cy="9"/>
              </a:xfrm>
              <a:custGeom>
                <a:avLst/>
                <a:gdLst>
                  <a:gd name="T0" fmla="*/ 40 w 587"/>
                  <a:gd name="T1" fmla="*/ 2 h 23"/>
                  <a:gd name="T2" fmla="*/ 1 w 587"/>
                  <a:gd name="T3" fmla="*/ 2 h 23"/>
                  <a:gd name="T4" fmla="*/ 0 w 587"/>
                  <a:gd name="T5" fmla="*/ 2 h 23"/>
                  <a:gd name="T6" fmla="*/ 0 w 587"/>
                  <a:gd name="T7" fmla="*/ 1 h 23"/>
                  <a:gd name="T8" fmla="*/ 0 w 587"/>
                  <a:gd name="T9" fmla="*/ 1 h 23"/>
                  <a:gd name="T10" fmla="*/ 0 w 587"/>
                  <a:gd name="T11" fmla="*/ 1 h 23"/>
                  <a:gd name="T12" fmla="*/ 0 w 587"/>
                  <a:gd name="T13" fmla="*/ 0 h 23"/>
                  <a:gd name="T14" fmla="*/ 0 w 587"/>
                  <a:gd name="T15" fmla="*/ 0 h 23"/>
                  <a:gd name="T16" fmla="*/ 0 w 587"/>
                  <a:gd name="T17" fmla="*/ 0 h 23"/>
                  <a:gd name="T18" fmla="*/ 1 w 587"/>
                  <a:gd name="T19" fmla="*/ 0 h 23"/>
                  <a:gd name="T20" fmla="*/ 40 w 587"/>
                  <a:gd name="T21" fmla="*/ 0 h 23"/>
                  <a:gd name="T22" fmla="*/ 41 w 587"/>
                  <a:gd name="T23" fmla="*/ 0 h 23"/>
                  <a:gd name="T24" fmla="*/ 41 w 587"/>
                  <a:gd name="T25" fmla="*/ 0 h 23"/>
                  <a:gd name="T26" fmla="*/ 41 w 587"/>
                  <a:gd name="T27" fmla="*/ 0 h 23"/>
                  <a:gd name="T28" fmla="*/ 41 w 587"/>
                  <a:gd name="T29" fmla="*/ 1 h 23"/>
                  <a:gd name="T30" fmla="*/ 41 w 587"/>
                  <a:gd name="T31" fmla="*/ 1 h 23"/>
                  <a:gd name="T32" fmla="*/ 41 w 587"/>
                  <a:gd name="T33" fmla="*/ 1 h 23"/>
                  <a:gd name="T34" fmla="*/ 41 w 587"/>
                  <a:gd name="T35" fmla="*/ 2 h 23"/>
                  <a:gd name="T36" fmla="*/ 40 w 587"/>
                  <a:gd name="T37" fmla="*/ 2 h 2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7"/>
                  <a:gd name="T58" fmla="*/ 0 h 23"/>
                  <a:gd name="T59" fmla="*/ 587 w 587"/>
                  <a:gd name="T60" fmla="*/ 23 h 2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7" h="23">
                    <a:moveTo>
                      <a:pt x="576" y="23"/>
                    </a:moveTo>
                    <a:lnTo>
                      <a:pt x="12" y="23"/>
                    </a:lnTo>
                    <a:lnTo>
                      <a:pt x="8" y="22"/>
                    </a:lnTo>
                    <a:lnTo>
                      <a:pt x="5" y="20"/>
                    </a:lnTo>
                    <a:lnTo>
                      <a:pt x="1" y="16"/>
                    </a:lnTo>
                    <a:lnTo>
                      <a:pt x="0" y="11"/>
                    </a:lnTo>
                    <a:lnTo>
                      <a:pt x="1" y="7"/>
                    </a:lnTo>
                    <a:lnTo>
                      <a:pt x="5" y="3"/>
                    </a:lnTo>
                    <a:lnTo>
                      <a:pt x="8" y="1"/>
                    </a:lnTo>
                    <a:lnTo>
                      <a:pt x="12" y="0"/>
                    </a:lnTo>
                    <a:lnTo>
                      <a:pt x="576" y="0"/>
                    </a:lnTo>
                    <a:lnTo>
                      <a:pt x="580" y="1"/>
                    </a:lnTo>
                    <a:lnTo>
                      <a:pt x="584" y="3"/>
                    </a:lnTo>
                    <a:lnTo>
                      <a:pt x="586" y="7"/>
                    </a:lnTo>
                    <a:lnTo>
                      <a:pt x="587" y="11"/>
                    </a:lnTo>
                    <a:lnTo>
                      <a:pt x="586" y="16"/>
                    </a:lnTo>
                    <a:lnTo>
                      <a:pt x="584" y="20"/>
                    </a:lnTo>
                    <a:lnTo>
                      <a:pt x="580" y="22"/>
                    </a:lnTo>
                    <a:lnTo>
                      <a:pt x="576" y="23"/>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grpSp>
      </p:grpSp>
      <p:grpSp>
        <p:nvGrpSpPr>
          <p:cNvPr id="48" name="Group 47"/>
          <p:cNvGrpSpPr/>
          <p:nvPr/>
        </p:nvGrpSpPr>
        <p:grpSpPr>
          <a:xfrm>
            <a:off x="1356403" y="677396"/>
            <a:ext cx="911325" cy="911326"/>
            <a:chOff x="2661700" y="2683706"/>
            <a:chExt cx="911325" cy="911326"/>
          </a:xfrm>
          <a:solidFill>
            <a:schemeClr val="bg1"/>
          </a:solidFill>
        </p:grpSpPr>
        <p:sp>
          <p:nvSpPr>
            <p:cNvPr id="49" name="Oval 48"/>
            <p:cNvSpPr/>
            <p:nvPr/>
          </p:nvSpPr>
          <p:spPr>
            <a:xfrm>
              <a:off x="2661700" y="2683706"/>
              <a:ext cx="911325" cy="911326"/>
            </a:xfrm>
            <a:prstGeom prst="ellipse">
              <a:avLst/>
            </a:prstGeom>
            <a:solidFill>
              <a:srgbClr val="FFFFFF"/>
            </a:solidFill>
            <a:ln>
              <a:noFill/>
            </a:ln>
          </p:spPr>
          <p:txBody>
            <a:bodyPr wrap="square" lIns="0" tIns="0" rIns="0" bIns="0" rtlCol="0" anchor="ctr">
              <a:noAutofit/>
            </a:bodyPr>
            <a:lstStyle/>
            <a:p>
              <a:pPr algn="ctr" defTabSz="457200" fontAlgn="auto">
                <a:spcBef>
                  <a:spcPts val="0"/>
                </a:spcBef>
                <a:spcAft>
                  <a:spcPts val="0"/>
                </a:spcAft>
              </a:pPr>
              <a:endParaRPr lang="en-US" sz="1200" b="0" dirty="0">
                <a:solidFill>
                  <a:srgbClr val="000000"/>
                </a:solidFill>
                <a:latin typeface="Arial"/>
                <a:ea typeface=""/>
                <a:cs typeface="Arial" charset="0"/>
              </a:endParaRPr>
            </a:p>
          </p:txBody>
        </p:sp>
        <p:grpSp>
          <p:nvGrpSpPr>
            <p:cNvPr id="50" name="Group 25"/>
            <p:cNvGrpSpPr>
              <a:grpSpLocks/>
            </p:cNvGrpSpPr>
            <p:nvPr/>
          </p:nvGrpSpPr>
          <p:grpSpPr bwMode="auto">
            <a:xfrm>
              <a:off x="2968872" y="2868374"/>
              <a:ext cx="296979" cy="541989"/>
              <a:chOff x="3589" y="1491"/>
              <a:chExt cx="227" cy="414"/>
            </a:xfrm>
            <a:grpFill/>
          </p:grpSpPr>
          <p:sp>
            <p:nvSpPr>
              <p:cNvPr id="51" name="Freeform 28"/>
              <p:cNvSpPr>
                <a:spLocks/>
              </p:cNvSpPr>
              <p:nvPr/>
            </p:nvSpPr>
            <p:spPr bwMode="auto">
              <a:xfrm>
                <a:off x="3675" y="1849"/>
                <a:ext cx="56" cy="56"/>
              </a:xfrm>
              <a:custGeom>
                <a:avLst/>
                <a:gdLst>
                  <a:gd name="T0" fmla="*/ 14 w 111"/>
                  <a:gd name="T1" fmla="*/ 7 h 112"/>
                  <a:gd name="T2" fmla="*/ 14 w 111"/>
                  <a:gd name="T3" fmla="*/ 7 h 112"/>
                  <a:gd name="T4" fmla="*/ 14 w 111"/>
                  <a:gd name="T5" fmla="*/ 6 h 112"/>
                  <a:gd name="T6" fmla="*/ 14 w 111"/>
                  <a:gd name="T7" fmla="*/ 5 h 112"/>
                  <a:gd name="T8" fmla="*/ 14 w 111"/>
                  <a:gd name="T9" fmla="*/ 5 h 112"/>
                  <a:gd name="T10" fmla="*/ 13 w 111"/>
                  <a:gd name="T11" fmla="*/ 4 h 112"/>
                  <a:gd name="T12" fmla="*/ 12 w 111"/>
                  <a:gd name="T13" fmla="*/ 3 h 112"/>
                  <a:gd name="T14" fmla="*/ 11 w 111"/>
                  <a:gd name="T15" fmla="*/ 2 h 112"/>
                  <a:gd name="T16" fmla="*/ 10 w 111"/>
                  <a:gd name="T17" fmla="*/ 1 h 112"/>
                  <a:gd name="T18" fmla="*/ 9 w 111"/>
                  <a:gd name="T19" fmla="*/ 1 h 112"/>
                  <a:gd name="T20" fmla="*/ 9 w 111"/>
                  <a:gd name="T21" fmla="*/ 1 h 112"/>
                  <a:gd name="T22" fmla="*/ 8 w 111"/>
                  <a:gd name="T23" fmla="*/ 1 h 112"/>
                  <a:gd name="T24" fmla="*/ 7 w 111"/>
                  <a:gd name="T25" fmla="*/ 0 h 112"/>
                  <a:gd name="T26" fmla="*/ 7 w 111"/>
                  <a:gd name="T27" fmla="*/ 1 h 112"/>
                  <a:gd name="T28" fmla="*/ 6 w 111"/>
                  <a:gd name="T29" fmla="*/ 1 h 112"/>
                  <a:gd name="T30" fmla="*/ 5 w 111"/>
                  <a:gd name="T31" fmla="*/ 1 h 112"/>
                  <a:gd name="T32" fmla="*/ 5 w 111"/>
                  <a:gd name="T33" fmla="*/ 1 h 112"/>
                  <a:gd name="T34" fmla="*/ 3 w 111"/>
                  <a:gd name="T35" fmla="*/ 2 h 112"/>
                  <a:gd name="T36" fmla="*/ 2 w 111"/>
                  <a:gd name="T37" fmla="*/ 3 h 112"/>
                  <a:gd name="T38" fmla="*/ 2 w 111"/>
                  <a:gd name="T39" fmla="*/ 4 h 112"/>
                  <a:gd name="T40" fmla="*/ 1 w 111"/>
                  <a:gd name="T41" fmla="*/ 5 h 112"/>
                  <a:gd name="T42" fmla="*/ 1 w 111"/>
                  <a:gd name="T43" fmla="*/ 5 h 112"/>
                  <a:gd name="T44" fmla="*/ 1 w 111"/>
                  <a:gd name="T45" fmla="*/ 6 h 112"/>
                  <a:gd name="T46" fmla="*/ 0 w 111"/>
                  <a:gd name="T47" fmla="*/ 7 h 112"/>
                  <a:gd name="T48" fmla="*/ 0 w 111"/>
                  <a:gd name="T49" fmla="*/ 7 h 112"/>
                  <a:gd name="T50" fmla="*/ 0 w 111"/>
                  <a:gd name="T51" fmla="*/ 7 h 112"/>
                  <a:gd name="T52" fmla="*/ 1 w 111"/>
                  <a:gd name="T53" fmla="*/ 9 h 112"/>
                  <a:gd name="T54" fmla="*/ 1 w 111"/>
                  <a:gd name="T55" fmla="*/ 9 h 112"/>
                  <a:gd name="T56" fmla="*/ 1 w 111"/>
                  <a:gd name="T57" fmla="*/ 10 h 112"/>
                  <a:gd name="T58" fmla="*/ 2 w 111"/>
                  <a:gd name="T59" fmla="*/ 11 h 112"/>
                  <a:gd name="T60" fmla="*/ 2 w 111"/>
                  <a:gd name="T61" fmla="*/ 12 h 112"/>
                  <a:gd name="T62" fmla="*/ 3 w 111"/>
                  <a:gd name="T63" fmla="*/ 13 h 112"/>
                  <a:gd name="T64" fmla="*/ 5 w 111"/>
                  <a:gd name="T65" fmla="*/ 14 h 112"/>
                  <a:gd name="T66" fmla="*/ 5 w 111"/>
                  <a:gd name="T67" fmla="*/ 14 h 112"/>
                  <a:gd name="T68" fmla="*/ 6 w 111"/>
                  <a:gd name="T69" fmla="*/ 14 h 112"/>
                  <a:gd name="T70" fmla="*/ 7 w 111"/>
                  <a:gd name="T71" fmla="*/ 14 h 112"/>
                  <a:gd name="T72" fmla="*/ 7 w 111"/>
                  <a:gd name="T73" fmla="*/ 14 h 112"/>
                  <a:gd name="T74" fmla="*/ 8 w 111"/>
                  <a:gd name="T75" fmla="*/ 14 h 112"/>
                  <a:gd name="T76" fmla="*/ 9 w 111"/>
                  <a:gd name="T77" fmla="*/ 14 h 112"/>
                  <a:gd name="T78" fmla="*/ 9 w 111"/>
                  <a:gd name="T79" fmla="*/ 14 h 112"/>
                  <a:gd name="T80" fmla="*/ 10 w 111"/>
                  <a:gd name="T81" fmla="*/ 14 h 112"/>
                  <a:gd name="T82" fmla="*/ 11 w 111"/>
                  <a:gd name="T83" fmla="*/ 13 h 112"/>
                  <a:gd name="T84" fmla="*/ 12 w 111"/>
                  <a:gd name="T85" fmla="*/ 12 h 112"/>
                  <a:gd name="T86" fmla="*/ 13 w 111"/>
                  <a:gd name="T87" fmla="*/ 11 h 112"/>
                  <a:gd name="T88" fmla="*/ 14 w 111"/>
                  <a:gd name="T89" fmla="*/ 10 h 112"/>
                  <a:gd name="T90" fmla="*/ 14 w 111"/>
                  <a:gd name="T91" fmla="*/ 9 h 112"/>
                  <a:gd name="T92" fmla="*/ 14 w 111"/>
                  <a:gd name="T93" fmla="*/ 9 h 112"/>
                  <a:gd name="T94" fmla="*/ 14 w 111"/>
                  <a:gd name="T95" fmla="*/ 7 h 112"/>
                  <a:gd name="T96" fmla="*/ 14 w 111"/>
                  <a:gd name="T97" fmla="*/ 7 h 11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11"/>
                  <a:gd name="T148" fmla="*/ 0 h 112"/>
                  <a:gd name="T149" fmla="*/ 111 w 111"/>
                  <a:gd name="T150" fmla="*/ 112 h 11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11" h="112">
                    <a:moveTo>
                      <a:pt x="111" y="56"/>
                    </a:moveTo>
                    <a:lnTo>
                      <a:pt x="111" y="50"/>
                    </a:lnTo>
                    <a:lnTo>
                      <a:pt x="110" y="45"/>
                    </a:lnTo>
                    <a:lnTo>
                      <a:pt x="109" y="40"/>
                    </a:lnTo>
                    <a:lnTo>
                      <a:pt x="107" y="34"/>
                    </a:lnTo>
                    <a:lnTo>
                      <a:pt x="102" y="25"/>
                    </a:lnTo>
                    <a:lnTo>
                      <a:pt x="94" y="17"/>
                    </a:lnTo>
                    <a:lnTo>
                      <a:pt x="87" y="9"/>
                    </a:lnTo>
                    <a:lnTo>
                      <a:pt x="77" y="5"/>
                    </a:lnTo>
                    <a:lnTo>
                      <a:pt x="72" y="3"/>
                    </a:lnTo>
                    <a:lnTo>
                      <a:pt x="67" y="1"/>
                    </a:lnTo>
                    <a:lnTo>
                      <a:pt x="61" y="1"/>
                    </a:lnTo>
                    <a:lnTo>
                      <a:pt x="55" y="0"/>
                    </a:lnTo>
                    <a:lnTo>
                      <a:pt x="49" y="1"/>
                    </a:lnTo>
                    <a:lnTo>
                      <a:pt x="44" y="1"/>
                    </a:lnTo>
                    <a:lnTo>
                      <a:pt x="39" y="3"/>
                    </a:lnTo>
                    <a:lnTo>
                      <a:pt x="33" y="5"/>
                    </a:lnTo>
                    <a:lnTo>
                      <a:pt x="24" y="9"/>
                    </a:lnTo>
                    <a:lnTo>
                      <a:pt x="16" y="17"/>
                    </a:lnTo>
                    <a:lnTo>
                      <a:pt x="9" y="25"/>
                    </a:lnTo>
                    <a:lnTo>
                      <a:pt x="4" y="34"/>
                    </a:lnTo>
                    <a:lnTo>
                      <a:pt x="2" y="40"/>
                    </a:lnTo>
                    <a:lnTo>
                      <a:pt x="1" y="45"/>
                    </a:lnTo>
                    <a:lnTo>
                      <a:pt x="0" y="50"/>
                    </a:lnTo>
                    <a:lnTo>
                      <a:pt x="0" y="56"/>
                    </a:lnTo>
                    <a:lnTo>
                      <a:pt x="0" y="62"/>
                    </a:lnTo>
                    <a:lnTo>
                      <a:pt x="1" y="67"/>
                    </a:lnTo>
                    <a:lnTo>
                      <a:pt x="2" y="72"/>
                    </a:lnTo>
                    <a:lnTo>
                      <a:pt x="4" y="77"/>
                    </a:lnTo>
                    <a:lnTo>
                      <a:pt x="9" y="87"/>
                    </a:lnTo>
                    <a:lnTo>
                      <a:pt x="16" y="95"/>
                    </a:lnTo>
                    <a:lnTo>
                      <a:pt x="24" y="102"/>
                    </a:lnTo>
                    <a:lnTo>
                      <a:pt x="33" y="108"/>
                    </a:lnTo>
                    <a:lnTo>
                      <a:pt x="39" y="109"/>
                    </a:lnTo>
                    <a:lnTo>
                      <a:pt x="44" y="111"/>
                    </a:lnTo>
                    <a:lnTo>
                      <a:pt x="49" y="112"/>
                    </a:lnTo>
                    <a:lnTo>
                      <a:pt x="55" y="112"/>
                    </a:lnTo>
                    <a:lnTo>
                      <a:pt x="61" y="112"/>
                    </a:lnTo>
                    <a:lnTo>
                      <a:pt x="67" y="111"/>
                    </a:lnTo>
                    <a:lnTo>
                      <a:pt x="72" y="109"/>
                    </a:lnTo>
                    <a:lnTo>
                      <a:pt x="77" y="108"/>
                    </a:lnTo>
                    <a:lnTo>
                      <a:pt x="87" y="102"/>
                    </a:lnTo>
                    <a:lnTo>
                      <a:pt x="94" y="95"/>
                    </a:lnTo>
                    <a:lnTo>
                      <a:pt x="102" y="87"/>
                    </a:lnTo>
                    <a:lnTo>
                      <a:pt x="107" y="77"/>
                    </a:lnTo>
                    <a:lnTo>
                      <a:pt x="109" y="72"/>
                    </a:lnTo>
                    <a:lnTo>
                      <a:pt x="110" y="67"/>
                    </a:lnTo>
                    <a:lnTo>
                      <a:pt x="111" y="62"/>
                    </a:lnTo>
                    <a:lnTo>
                      <a:pt x="111" y="56"/>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52" name="Freeform 29"/>
              <p:cNvSpPr>
                <a:spLocks/>
              </p:cNvSpPr>
              <p:nvPr/>
            </p:nvSpPr>
            <p:spPr bwMode="auto">
              <a:xfrm>
                <a:off x="3589" y="1491"/>
                <a:ext cx="227" cy="298"/>
              </a:xfrm>
              <a:custGeom>
                <a:avLst/>
                <a:gdLst>
                  <a:gd name="T0" fmla="*/ 27 w 455"/>
                  <a:gd name="T1" fmla="*/ 75 h 596"/>
                  <a:gd name="T2" fmla="*/ 26 w 455"/>
                  <a:gd name="T3" fmla="*/ 74 h 596"/>
                  <a:gd name="T4" fmla="*/ 25 w 455"/>
                  <a:gd name="T5" fmla="*/ 72 h 596"/>
                  <a:gd name="T6" fmla="*/ 26 w 455"/>
                  <a:gd name="T7" fmla="*/ 65 h 596"/>
                  <a:gd name="T8" fmla="*/ 28 w 455"/>
                  <a:gd name="T9" fmla="*/ 58 h 596"/>
                  <a:gd name="T10" fmla="*/ 31 w 455"/>
                  <a:gd name="T11" fmla="*/ 53 h 596"/>
                  <a:gd name="T12" fmla="*/ 35 w 455"/>
                  <a:gd name="T13" fmla="*/ 49 h 596"/>
                  <a:gd name="T14" fmla="*/ 42 w 455"/>
                  <a:gd name="T15" fmla="*/ 44 h 596"/>
                  <a:gd name="T16" fmla="*/ 46 w 455"/>
                  <a:gd name="T17" fmla="*/ 40 h 596"/>
                  <a:gd name="T18" fmla="*/ 49 w 455"/>
                  <a:gd name="T19" fmla="*/ 37 h 596"/>
                  <a:gd name="T20" fmla="*/ 50 w 455"/>
                  <a:gd name="T21" fmla="*/ 34 h 596"/>
                  <a:gd name="T22" fmla="*/ 51 w 455"/>
                  <a:gd name="T23" fmla="*/ 28 h 596"/>
                  <a:gd name="T24" fmla="*/ 51 w 455"/>
                  <a:gd name="T25" fmla="*/ 21 h 596"/>
                  <a:gd name="T26" fmla="*/ 49 w 455"/>
                  <a:gd name="T27" fmla="*/ 15 h 596"/>
                  <a:gd name="T28" fmla="*/ 45 w 455"/>
                  <a:gd name="T29" fmla="*/ 10 h 596"/>
                  <a:gd name="T30" fmla="*/ 40 w 455"/>
                  <a:gd name="T31" fmla="*/ 7 h 596"/>
                  <a:gd name="T32" fmla="*/ 33 w 455"/>
                  <a:gd name="T33" fmla="*/ 5 h 596"/>
                  <a:gd name="T34" fmla="*/ 26 w 455"/>
                  <a:gd name="T35" fmla="*/ 5 h 596"/>
                  <a:gd name="T36" fmla="*/ 19 w 455"/>
                  <a:gd name="T37" fmla="*/ 7 h 596"/>
                  <a:gd name="T38" fmla="*/ 13 w 455"/>
                  <a:gd name="T39" fmla="*/ 10 h 596"/>
                  <a:gd name="T40" fmla="*/ 9 w 455"/>
                  <a:gd name="T41" fmla="*/ 15 h 596"/>
                  <a:gd name="T42" fmla="*/ 6 w 455"/>
                  <a:gd name="T43" fmla="*/ 21 h 596"/>
                  <a:gd name="T44" fmla="*/ 5 w 455"/>
                  <a:gd name="T45" fmla="*/ 28 h 596"/>
                  <a:gd name="T46" fmla="*/ 4 w 455"/>
                  <a:gd name="T47" fmla="*/ 29 h 596"/>
                  <a:gd name="T48" fmla="*/ 3 w 455"/>
                  <a:gd name="T49" fmla="*/ 30 h 596"/>
                  <a:gd name="T50" fmla="*/ 2 w 455"/>
                  <a:gd name="T51" fmla="*/ 30 h 596"/>
                  <a:gd name="T52" fmla="*/ 0 w 455"/>
                  <a:gd name="T53" fmla="*/ 30 h 596"/>
                  <a:gd name="T54" fmla="*/ 0 w 455"/>
                  <a:gd name="T55" fmla="*/ 29 h 596"/>
                  <a:gd name="T56" fmla="*/ 0 w 455"/>
                  <a:gd name="T57" fmla="*/ 25 h 596"/>
                  <a:gd name="T58" fmla="*/ 0 w 455"/>
                  <a:gd name="T59" fmla="*/ 21 h 596"/>
                  <a:gd name="T60" fmla="*/ 2 w 455"/>
                  <a:gd name="T61" fmla="*/ 18 h 596"/>
                  <a:gd name="T62" fmla="*/ 4 w 455"/>
                  <a:gd name="T63" fmla="*/ 13 h 596"/>
                  <a:gd name="T64" fmla="*/ 8 w 455"/>
                  <a:gd name="T65" fmla="*/ 9 h 596"/>
                  <a:gd name="T66" fmla="*/ 13 w 455"/>
                  <a:gd name="T67" fmla="*/ 5 h 596"/>
                  <a:gd name="T68" fmla="*/ 17 w 455"/>
                  <a:gd name="T69" fmla="*/ 2 h 596"/>
                  <a:gd name="T70" fmla="*/ 21 w 455"/>
                  <a:gd name="T71" fmla="*/ 1 h 596"/>
                  <a:gd name="T72" fmla="*/ 25 w 455"/>
                  <a:gd name="T73" fmla="*/ 1 h 596"/>
                  <a:gd name="T74" fmla="*/ 31 w 455"/>
                  <a:gd name="T75" fmla="*/ 1 h 596"/>
                  <a:gd name="T76" fmla="*/ 39 w 455"/>
                  <a:gd name="T77" fmla="*/ 2 h 596"/>
                  <a:gd name="T78" fmla="*/ 46 w 455"/>
                  <a:gd name="T79" fmla="*/ 5 h 596"/>
                  <a:gd name="T80" fmla="*/ 52 w 455"/>
                  <a:gd name="T81" fmla="*/ 11 h 596"/>
                  <a:gd name="T82" fmla="*/ 54 w 455"/>
                  <a:gd name="T83" fmla="*/ 14 h 596"/>
                  <a:gd name="T84" fmla="*/ 55 w 455"/>
                  <a:gd name="T85" fmla="*/ 18 h 596"/>
                  <a:gd name="T86" fmla="*/ 56 w 455"/>
                  <a:gd name="T87" fmla="*/ 21 h 596"/>
                  <a:gd name="T88" fmla="*/ 56 w 455"/>
                  <a:gd name="T89" fmla="*/ 26 h 596"/>
                  <a:gd name="T90" fmla="*/ 56 w 455"/>
                  <a:gd name="T91" fmla="*/ 33 h 596"/>
                  <a:gd name="T92" fmla="*/ 54 w 455"/>
                  <a:gd name="T93" fmla="*/ 38 h 596"/>
                  <a:gd name="T94" fmla="*/ 51 w 455"/>
                  <a:gd name="T95" fmla="*/ 42 h 596"/>
                  <a:gd name="T96" fmla="*/ 48 w 455"/>
                  <a:gd name="T97" fmla="*/ 46 h 596"/>
                  <a:gd name="T98" fmla="*/ 40 w 455"/>
                  <a:gd name="T99" fmla="*/ 51 h 596"/>
                  <a:gd name="T100" fmla="*/ 36 w 455"/>
                  <a:gd name="T101" fmla="*/ 55 h 596"/>
                  <a:gd name="T102" fmla="*/ 33 w 455"/>
                  <a:gd name="T103" fmla="*/ 59 h 596"/>
                  <a:gd name="T104" fmla="*/ 32 w 455"/>
                  <a:gd name="T105" fmla="*/ 63 h 596"/>
                  <a:gd name="T106" fmla="*/ 31 w 455"/>
                  <a:gd name="T107" fmla="*/ 70 h 596"/>
                  <a:gd name="T108" fmla="*/ 30 w 455"/>
                  <a:gd name="T109" fmla="*/ 73 h 596"/>
                  <a:gd name="T110" fmla="*/ 29 w 455"/>
                  <a:gd name="T111" fmla="*/ 75 h 596"/>
                  <a:gd name="T112" fmla="*/ 28 w 455"/>
                  <a:gd name="T113" fmla="*/ 75 h 59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455"/>
                  <a:gd name="T172" fmla="*/ 0 h 596"/>
                  <a:gd name="T173" fmla="*/ 455 w 455"/>
                  <a:gd name="T174" fmla="*/ 596 h 59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455" h="596">
                    <a:moveTo>
                      <a:pt x="227" y="596"/>
                    </a:moveTo>
                    <a:lnTo>
                      <a:pt x="223" y="596"/>
                    </a:lnTo>
                    <a:lnTo>
                      <a:pt x="219" y="594"/>
                    </a:lnTo>
                    <a:lnTo>
                      <a:pt x="216" y="593"/>
                    </a:lnTo>
                    <a:lnTo>
                      <a:pt x="213" y="590"/>
                    </a:lnTo>
                    <a:lnTo>
                      <a:pt x="211" y="587"/>
                    </a:lnTo>
                    <a:lnTo>
                      <a:pt x="209" y="584"/>
                    </a:lnTo>
                    <a:lnTo>
                      <a:pt x="208" y="580"/>
                    </a:lnTo>
                    <a:lnTo>
                      <a:pt x="207" y="575"/>
                    </a:lnTo>
                    <a:lnTo>
                      <a:pt x="208" y="553"/>
                    </a:lnTo>
                    <a:lnTo>
                      <a:pt x="210" y="533"/>
                    </a:lnTo>
                    <a:lnTo>
                      <a:pt x="213" y="515"/>
                    </a:lnTo>
                    <a:lnTo>
                      <a:pt x="217" y="497"/>
                    </a:lnTo>
                    <a:lnTo>
                      <a:pt x="222" y="481"/>
                    </a:lnTo>
                    <a:lnTo>
                      <a:pt x="229" y="466"/>
                    </a:lnTo>
                    <a:lnTo>
                      <a:pt x="236" y="453"/>
                    </a:lnTo>
                    <a:lnTo>
                      <a:pt x="244" y="440"/>
                    </a:lnTo>
                    <a:lnTo>
                      <a:pt x="253" y="429"/>
                    </a:lnTo>
                    <a:lnTo>
                      <a:pt x="262" y="418"/>
                    </a:lnTo>
                    <a:lnTo>
                      <a:pt x="271" y="409"/>
                    </a:lnTo>
                    <a:lnTo>
                      <a:pt x="281" y="399"/>
                    </a:lnTo>
                    <a:lnTo>
                      <a:pt x="301" y="383"/>
                    </a:lnTo>
                    <a:lnTo>
                      <a:pt x="322" y="367"/>
                    </a:lnTo>
                    <a:lnTo>
                      <a:pt x="340" y="353"/>
                    </a:lnTo>
                    <a:lnTo>
                      <a:pt x="357" y="340"/>
                    </a:lnTo>
                    <a:lnTo>
                      <a:pt x="365" y="332"/>
                    </a:lnTo>
                    <a:lnTo>
                      <a:pt x="373" y="325"/>
                    </a:lnTo>
                    <a:lnTo>
                      <a:pt x="379" y="317"/>
                    </a:lnTo>
                    <a:lnTo>
                      <a:pt x="387" y="308"/>
                    </a:lnTo>
                    <a:lnTo>
                      <a:pt x="392" y="299"/>
                    </a:lnTo>
                    <a:lnTo>
                      <a:pt x="398" y="288"/>
                    </a:lnTo>
                    <a:lnTo>
                      <a:pt x="402" y="278"/>
                    </a:lnTo>
                    <a:lnTo>
                      <a:pt x="407" y="266"/>
                    </a:lnTo>
                    <a:lnTo>
                      <a:pt x="410" y="253"/>
                    </a:lnTo>
                    <a:lnTo>
                      <a:pt x="412" y="239"/>
                    </a:lnTo>
                    <a:lnTo>
                      <a:pt x="414" y="224"/>
                    </a:lnTo>
                    <a:lnTo>
                      <a:pt x="414" y="208"/>
                    </a:lnTo>
                    <a:lnTo>
                      <a:pt x="413" y="190"/>
                    </a:lnTo>
                    <a:lnTo>
                      <a:pt x="411" y="172"/>
                    </a:lnTo>
                    <a:lnTo>
                      <a:pt x="407" y="156"/>
                    </a:lnTo>
                    <a:lnTo>
                      <a:pt x="400" y="141"/>
                    </a:lnTo>
                    <a:lnTo>
                      <a:pt x="393" y="126"/>
                    </a:lnTo>
                    <a:lnTo>
                      <a:pt x="384" y="111"/>
                    </a:lnTo>
                    <a:lnTo>
                      <a:pt x="373" y="99"/>
                    </a:lnTo>
                    <a:lnTo>
                      <a:pt x="362" y="87"/>
                    </a:lnTo>
                    <a:lnTo>
                      <a:pt x="349" y="77"/>
                    </a:lnTo>
                    <a:lnTo>
                      <a:pt x="334" y="67"/>
                    </a:lnTo>
                    <a:lnTo>
                      <a:pt x="320" y="60"/>
                    </a:lnTo>
                    <a:lnTo>
                      <a:pt x="303" y="53"/>
                    </a:lnTo>
                    <a:lnTo>
                      <a:pt x="285" y="47"/>
                    </a:lnTo>
                    <a:lnTo>
                      <a:pt x="267" y="44"/>
                    </a:lnTo>
                    <a:lnTo>
                      <a:pt x="247" y="41"/>
                    </a:lnTo>
                    <a:lnTo>
                      <a:pt x="227" y="41"/>
                    </a:lnTo>
                    <a:lnTo>
                      <a:pt x="209" y="42"/>
                    </a:lnTo>
                    <a:lnTo>
                      <a:pt x="190" y="44"/>
                    </a:lnTo>
                    <a:lnTo>
                      <a:pt x="172" y="49"/>
                    </a:lnTo>
                    <a:lnTo>
                      <a:pt x="154" y="56"/>
                    </a:lnTo>
                    <a:lnTo>
                      <a:pt x="138" y="63"/>
                    </a:lnTo>
                    <a:lnTo>
                      <a:pt x="123" y="73"/>
                    </a:lnTo>
                    <a:lnTo>
                      <a:pt x="108" y="83"/>
                    </a:lnTo>
                    <a:lnTo>
                      <a:pt x="95" y="96"/>
                    </a:lnTo>
                    <a:lnTo>
                      <a:pt x="83" y="109"/>
                    </a:lnTo>
                    <a:lnTo>
                      <a:pt x="72" y="123"/>
                    </a:lnTo>
                    <a:lnTo>
                      <a:pt x="63" y="139"/>
                    </a:lnTo>
                    <a:lnTo>
                      <a:pt x="56" y="155"/>
                    </a:lnTo>
                    <a:lnTo>
                      <a:pt x="49" y="172"/>
                    </a:lnTo>
                    <a:lnTo>
                      <a:pt x="44" y="190"/>
                    </a:lnTo>
                    <a:lnTo>
                      <a:pt x="41" y="209"/>
                    </a:lnTo>
                    <a:lnTo>
                      <a:pt x="41" y="228"/>
                    </a:lnTo>
                    <a:lnTo>
                      <a:pt x="40" y="232"/>
                    </a:lnTo>
                    <a:lnTo>
                      <a:pt x="39" y="236"/>
                    </a:lnTo>
                    <a:lnTo>
                      <a:pt x="37" y="239"/>
                    </a:lnTo>
                    <a:lnTo>
                      <a:pt x="35" y="242"/>
                    </a:lnTo>
                    <a:lnTo>
                      <a:pt x="32" y="244"/>
                    </a:lnTo>
                    <a:lnTo>
                      <a:pt x="28" y="246"/>
                    </a:lnTo>
                    <a:lnTo>
                      <a:pt x="24" y="247"/>
                    </a:lnTo>
                    <a:lnTo>
                      <a:pt x="20" y="247"/>
                    </a:lnTo>
                    <a:lnTo>
                      <a:pt x="16" y="247"/>
                    </a:lnTo>
                    <a:lnTo>
                      <a:pt x="13" y="246"/>
                    </a:lnTo>
                    <a:lnTo>
                      <a:pt x="9" y="244"/>
                    </a:lnTo>
                    <a:lnTo>
                      <a:pt x="5" y="242"/>
                    </a:lnTo>
                    <a:lnTo>
                      <a:pt x="3" y="239"/>
                    </a:lnTo>
                    <a:lnTo>
                      <a:pt x="1" y="236"/>
                    </a:lnTo>
                    <a:lnTo>
                      <a:pt x="0" y="232"/>
                    </a:lnTo>
                    <a:lnTo>
                      <a:pt x="0" y="228"/>
                    </a:lnTo>
                    <a:lnTo>
                      <a:pt x="0" y="216"/>
                    </a:lnTo>
                    <a:lnTo>
                      <a:pt x="1" y="205"/>
                    </a:lnTo>
                    <a:lnTo>
                      <a:pt x="2" y="193"/>
                    </a:lnTo>
                    <a:lnTo>
                      <a:pt x="4" y="181"/>
                    </a:lnTo>
                    <a:lnTo>
                      <a:pt x="6" y="171"/>
                    </a:lnTo>
                    <a:lnTo>
                      <a:pt x="10" y="159"/>
                    </a:lnTo>
                    <a:lnTo>
                      <a:pt x="14" y="149"/>
                    </a:lnTo>
                    <a:lnTo>
                      <a:pt x="18" y="139"/>
                    </a:lnTo>
                    <a:lnTo>
                      <a:pt x="22" y="129"/>
                    </a:lnTo>
                    <a:lnTo>
                      <a:pt x="27" y="120"/>
                    </a:lnTo>
                    <a:lnTo>
                      <a:pt x="33" y="109"/>
                    </a:lnTo>
                    <a:lnTo>
                      <a:pt x="39" y="101"/>
                    </a:lnTo>
                    <a:lnTo>
                      <a:pt x="51" y="83"/>
                    </a:lnTo>
                    <a:lnTo>
                      <a:pt x="66" y="66"/>
                    </a:lnTo>
                    <a:lnTo>
                      <a:pt x="83" y="52"/>
                    </a:lnTo>
                    <a:lnTo>
                      <a:pt x="100" y="39"/>
                    </a:lnTo>
                    <a:lnTo>
                      <a:pt x="109" y="33"/>
                    </a:lnTo>
                    <a:lnTo>
                      <a:pt x="119" y="27"/>
                    </a:lnTo>
                    <a:lnTo>
                      <a:pt x="129" y="22"/>
                    </a:lnTo>
                    <a:lnTo>
                      <a:pt x="138" y="18"/>
                    </a:lnTo>
                    <a:lnTo>
                      <a:pt x="149" y="14"/>
                    </a:lnTo>
                    <a:lnTo>
                      <a:pt x="159" y="11"/>
                    </a:lnTo>
                    <a:lnTo>
                      <a:pt x="171" y="8"/>
                    </a:lnTo>
                    <a:lnTo>
                      <a:pt x="181" y="4"/>
                    </a:lnTo>
                    <a:lnTo>
                      <a:pt x="193" y="2"/>
                    </a:lnTo>
                    <a:lnTo>
                      <a:pt x="204" y="1"/>
                    </a:lnTo>
                    <a:lnTo>
                      <a:pt x="216" y="0"/>
                    </a:lnTo>
                    <a:lnTo>
                      <a:pt x="227" y="0"/>
                    </a:lnTo>
                    <a:lnTo>
                      <a:pt x="252" y="1"/>
                    </a:lnTo>
                    <a:lnTo>
                      <a:pt x="275" y="4"/>
                    </a:lnTo>
                    <a:lnTo>
                      <a:pt x="298" y="9"/>
                    </a:lnTo>
                    <a:lnTo>
                      <a:pt x="319" y="16"/>
                    </a:lnTo>
                    <a:lnTo>
                      <a:pt x="339" y="24"/>
                    </a:lnTo>
                    <a:lnTo>
                      <a:pt x="357" y="34"/>
                    </a:lnTo>
                    <a:lnTo>
                      <a:pt x="374" y="45"/>
                    </a:lnTo>
                    <a:lnTo>
                      <a:pt x="391" y="59"/>
                    </a:lnTo>
                    <a:lnTo>
                      <a:pt x="405" y="74"/>
                    </a:lnTo>
                    <a:lnTo>
                      <a:pt x="417" y="89"/>
                    </a:lnTo>
                    <a:lnTo>
                      <a:pt x="423" y="98"/>
                    </a:lnTo>
                    <a:lnTo>
                      <a:pt x="429" y="106"/>
                    </a:lnTo>
                    <a:lnTo>
                      <a:pt x="434" y="115"/>
                    </a:lnTo>
                    <a:lnTo>
                      <a:pt x="438" y="125"/>
                    </a:lnTo>
                    <a:lnTo>
                      <a:pt x="441" y="134"/>
                    </a:lnTo>
                    <a:lnTo>
                      <a:pt x="445" y="144"/>
                    </a:lnTo>
                    <a:lnTo>
                      <a:pt x="449" y="154"/>
                    </a:lnTo>
                    <a:lnTo>
                      <a:pt x="451" y="165"/>
                    </a:lnTo>
                    <a:lnTo>
                      <a:pt x="453" y="175"/>
                    </a:lnTo>
                    <a:lnTo>
                      <a:pt x="454" y="186"/>
                    </a:lnTo>
                    <a:lnTo>
                      <a:pt x="455" y="196"/>
                    </a:lnTo>
                    <a:lnTo>
                      <a:pt x="455" y="208"/>
                    </a:lnTo>
                    <a:lnTo>
                      <a:pt x="454" y="228"/>
                    </a:lnTo>
                    <a:lnTo>
                      <a:pt x="453" y="246"/>
                    </a:lnTo>
                    <a:lnTo>
                      <a:pt x="450" y="263"/>
                    </a:lnTo>
                    <a:lnTo>
                      <a:pt x="445" y="280"/>
                    </a:lnTo>
                    <a:lnTo>
                      <a:pt x="440" y="294"/>
                    </a:lnTo>
                    <a:lnTo>
                      <a:pt x="434" y="307"/>
                    </a:lnTo>
                    <a:lnTo>
                      <a:pt x="427" y="320"/>
                    </a:lnTo>
                    <a:lnTo>
                      <a:pt x="419" y="331"/>
                    </a:lnTo>
                    <a:lnTo>
                      <a:pt x="412" y="342"/>
                    </a:lnTo>
                    <a:lnTo>
                      <a:pt x="402" y="352"/>
                    </a:lnTo>
                    <a:lnTo>
                      <a:pt x="394" y="361"/>
                    </a:lnTo>
                    <a:lnTo>
                      <a:pt x="385" y="370"/>
                    </a:lnTo>
                    <a:lnTo>
                      <a:pt x="366" y="386"/>
                    </a:lnTo>
                    <a:lnTo>
                      <a:pt x="346" y="400"/>
                    </a:lnTo>
                    <a:lnTo>
                      <a:pt x="327" y="415"/>
                    </a:lnTo>
                    <a:lnTo>
                      <a:pt x="308" y="430"/>
                    </a:lnTo>
                    <a:lnTo>
                      <a:pt x="300" y="437"/>
                    </a:lnTo>
                    <a:lnTo>
                      <a:pt x="291" y="445"/>
                    </a:lnTo>
                    <a:lnTo>
                      <a:pt x="284" y="455"/>
                    </a:lnTo>
                    <a:lnTo>
                      <a:pt x="277" y="464"/>
                    </a:lnTo>
                    <a:lnTo>
                      <a:pt x="270" y="475"/>
                    </a:lnTo>
                    <a:lnTo>
                      <a:pt x="265" y="485"/>
                    </a:lnTo>
                    <a:lnTo>
                      <a:pt x="260" y="498"/>
                    </a:lnTo>
                    <a:lnTo>
                      <a:pt x="256" y="510"/>
                    </a:lnTo>
                    <a:lnTo>
                      <a:pt x="253" y="525"/>
                    </a:lnTo>
                    <a:lnTo>
                      <a:pt x="249" y="541"/>
                    </a:lnTo>
                    <a:lnTo>
                      <a:pt x="248" y="558"/>
                    </a:lnTo>
                    <a:lnTo>
                      <a:pt x="247" y="575"/>
                    </a:lnTo>
                    <a:lnTo>
                      <a:pt x="247" y="580"/>
                    </a:lnTo>
                    <a:lnTo>
                      <a:pt x="246" y="584"/>
                    </a:lnTo>
                    <a:lnTo>
                      <a:pt x="244" y="587"/>
                    </a:lnTo>
                    <a:lnTo>
                      <a:pt x="242" y="590"/>
                    </a:lnTo>
                    <a:lnTo>
                      <a:pt x="239" y="593"/>
                    </a:lnTo>
                    <a:lnTo>
                      <a:pt x="235" y="594"/>
                    </a:lnTo>
                    <a:lnTo>
                      <a:pt x="232" y="596"/>
                    </a:lnTo>
                    <a:lnTo>
                      <a:pt x="227" y="596"/>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grpSp>
      </p:grpSp>
      <p:grpSp>
        <p:nvGrpSpPr>
          <p:cNvPr id="53" name="Group 52"/>
          <p:cNvGrpSpPr/>
          <p:nvPr/>
        </p:nvGrpSpPr>
        <p:grpSpPr>
          <a:xfrm>
            <a:off x="1356401" y="3361613"/>
            <a:ext cx="911325" cy="911326"/>
            <a:chOff x="1484165" y="3321505"/>
            <a:chExt cx="911325" cy="911326"/>
          </a:xfrm>
          <a:solidFill>
            <a:srgbClr val="FFFFFF"/>
          </a:solidFill>
        </p:grpSpPr>
        <p:sp>
          <p:nvSpPr>
            <p:cNvPr id="54" name="Oval 53"/>
            <p:cNvSpPr/>
            <p:nvPr/>
          </p:nvSpPr>
          <p:spPr>
            <a:xfrm>
              <a:off x="1484165" y="3321505"/>
              <a:ext cx="911325" cy="911326"/>
            </a:xfrm>
            <a:prstGeom prst="ellipse">
              <a:avLst/>
            </a:prstGeom>
            <a:grpFill/>
          </p:spPr>
          <p:txBody>
            <a:bodyPr wrap="square" lIns="0" tIns="0" rIns="0" bIns="0" rtlCol="0" anchor="ctr">
              <a:noAutofit/>
            </a:bodyPr>
            <a:lstStyle/>
            <a:p>
              <a:pPr algn="ctr" defTabSz="457200" fontAlgn="auto">
                <a:spcBef>
                  <a:spcPts val="0"/>
                </a:spcBef>
                <a:spcAft>
                  <a:spcPts val="0"/>
                </a:spcAft>
              </a:pPr>
              <a:endParaRPr lang="en-US" sz="1200" b="0" dirty="0">
                <a:solidFill>
                  <a:srgbClr val="000000"/>
                </a:solidFill>
                <a:latin typeface="Arial"/>
                <a:ea typeface=""/>
                <a:cs typeface="Arial" charset="0"/>
              </a:endParaRPr>
            </a:p>
          </p:txBody>
        </p:sp>
        <p:grpSp>
          <p:nvGrpSpPr>
            <p:cNvPr id="55" name="Group 30"/>
            <p:cNvGrpSpPr>
              <a:grpSpLocks/>
            </p:cNvGrpSpPr>
            <p:nvPr/>
          </p:nvGrpSpPr>
          <p:grpSpPr bwMode="auto">
            <a:xfrm>
              <a:off x="1693217" y="3545000"/>
              <a:ext cx="493220" cy="464335"/>
              <a:chOff x="1766" y="2267"/>
              <a:chExt cx="377" cy="354"/>
            </a:xfrm>
            <a:grpFill/>
          </p:grpSpPr>
          <p:sp>
            <p:nvSpPr>
              <p:cNvPr id="56" name="Freeform 33"/>
              <p:cNvSpPr>
                <a:spLocks/>
              </p:cNvSpPr>
              <p:nvPr/>
            </p:nvSpPr>
            <p:spPr bwMode="auto">
              <a:xfrm>
                <a:off x="1846" y="2329"/>
                <a:ext cx="218" cy="292"/>
              </a:xfrm>
              <a:custGeom>
                <a:avLst/>
                <a:gdLst>
                  <a:gd name="T0" fmla="*/ 52 w 435"/>
                  <a:gd name="T1" fmla="*/ 72 h 585"/>
                  <a:gd name="T2" fmla="*/ 51 w 435"/>
                  <a:gd name="T3" fmla="*/ 71 h 585"/>
                  <a:gd name="T4" fmla="*/ 51 w 435"/>
                  <a:gd name="T5" fmla="*/ 50 h 585"/>
                  <a:gd name="T6" fmla="*/ 48 w 435"/>
                  <a:gd name="T7" fmla="*/ 42 h 585"/>
                  <a:gd name="T8" fmla="*/ 43 w 435"/>
                  <a:gd name="T9" fmla="*/ 36 h 585"/>
                  <a:gd name="T10" fmla="*/ 37 w 435"/>
                  <a:gd name="T11" fmla="*/ 32 h 585"/>
                  <a:gd name="T12" fmla="*/ 32 w 435"/>
                  <a:gd name="T13" fmla="*/ 30 h 585"/>
                  <a:gd name="T14" fmla="*/ 32 w 435"/>
                  <a:gd name="T15" fmla="*/ 28 h 585"/>
                  <a:gd name="T16" fmla="*/ 34 w 435"/>
                  <a:gd name="T17" fmla="*/ 27 h 585"/>
                  <a:gd name="T18" fmla="*/ 38 w 435"/>
                  <a:gd name="T19" fmla="*/ 23 h 585"/>
                  <a:gd name="T20" fmla="*/ 40 w 435"/>
                  <a:gd name="T21" fmla="*/ 18 h 585"/>
                  <a:gd name="T22" fmla="*/ 40 w 435"/>
                  <a:gd name="T23" fmla="*/ 13 h 585"/>
                  <a:gd name="T24" fmla="*/ 38 w 435"/>
                  <a:gd name="T25" fmla="*/ 9 h 585"/>
                  <a:gd name="T26" fmla="*/ 35 w 435"/>
                  <a:gd name="T27" fmla="*/ 5 h 585"/>
                  <a:gd name="T28" fmla="*/ 30 w 435"/>
                  <a:gd name="T29" fmla="*/ 4 h 585"/>
                  <a:gd name="T30" fmla="*/ 25 w 435"/>
                  <a:gd name="T31" fmla="*/ 4 h 585"/>
                  <a:gd name="T32" fmla="*/ 21 w 435"/>
                  <a:gd name="T33" fmla="*/ 5 h 585"/>
                  <a:gd name="T34" fmla="*/ 17 w 435"/>
                  <a:gd name="T35" fmla="*/ 9 h 585"/>
                  <a:gd name="T36" fmla="*/ 15 w 435"/>
                  <a:gd name="T37" fmla="*/ 13 h 585"/>
                  <a:gd name="T38" fmla="*/ 15 w 435"/>
                  <a:gd name="T39" fmla="*/ 18 h 585"/>
                  <a:gd name="T40" fmla="*/ 17 w 435"/>
                  <a:gd name="T41" fmla="*/ 23 h 585"/>
                  <a:gd name="T42" fmla="*/ 21 w 435"/>
                  <a:gd name="T43" fmla="*/ 27 h 585"/>
                  <a:gd name="T44" fmla="*/ 23 w 435"/>
                  <a:gd name="T45" fmla="*/ 28 h 585"/>
                  <a:gd name="T46" fmla="*/ 23 w 435"/>
                  <a:gd name="T47" fmla="*/ 30 h 585"/>
                  <a:gd name="T48" fmla="*/ 18 w 435"/>
                  <a:gd name="T49" fmla="*/ 32 h 585"/>
                  <a:gd name="T50" fmla="*/ 12 w 435"/>
                  <a:gd name="T51" fmla="*/ 36 h 585"/>
                  <a:gd name="T52" fmla="*/ 7 w 435"/>
                  <a:gd name="T53" fmla="*/ 42 h 585"/>
                  <a:gd name="T54" fmla="*/ 4 w 435"/>
                  <a:gd name="T55" fmla="*/ 50 h 585"/>
                  <a:gd name="T56" fmla="*/ 4 w 435"/>
                  <a:gd name="T57" fmla="*/ 71 h 585"/>
                  <a:gd name="T58" fmla="*/ 3 w 435"/>
                  <a:gd name="T59" fmla="*/ 72 h 585"/>
                  <a:gd name="T60" fmla="*/ 2 w 435"/>
                  <a:gd name="T61" fmla="*/ 73 h 585"/>
                  <a:gd name="T62" fmla="*/ 1 w 435"/>
                  <a:gd name="T63" fmla="*/ 72 h 585"/>
                  <a:gd name="T64" fmla="*/ 0 w 435"/>
                  <a:gd name="T65" fmla="*/ 54 h 585"/>
                  <a:gd name="T66" fmla="*/ 2 w 435"/>
                  <a:gd name="T67" fmla="*/ 46 h 585"/>
                  <a:gd name="T68" fmla="*/ 5 w 435"/>
                  <a:gd name="T69" fmla="*/ 38 h 585"/>
                  <a:gd name="T70" fmla="*/ 10 w 435"/>
                  <a:gd name="T71" fmla="*/ 33 h 585"/>
                  <a:gd name="T72" fmla="*/ 17 w 435"/>
                  <a:gd name="T73" fmla="*/ 29 h 585"/>
                  <a:gd name="T74" fmla="*/ 13 w 435"/>
                  <a:gd name="T75" fmla="*/ 23 h 585"/>
                  <a:gd name="T76" fmla="*/ 11 w 435"/>
                  <a:gd name="T77" fmla="*/ 16 h 585"/>
                  <a:gd name="T78" fmla="*/ 13 w 435"/>
                  <a:gd name="T79" fmla="*/ 10 h 585"/>
                  <a:gd name="T80" fmla="*/ 16 w 435"/>
                  <a:gd name="T81" fmla="*/ 4 h 585"/>
                  <a:gd name="T82" fmla="*/ 21 w 435"/>
                  <a:gd name="T83" fmla="*/ 1 h 585"/>
                  <a:gd name="T84" fmla="*/ 28 w 435"/>
                  <a:gd name="T85" fmla="*/ 0 h 585"/>
                  <a:gd name="T86" fmla="*/ 34 w 435"/>
                  <a:gd name="T87" fmla="*/ 1 h 585"/>
                  <a:gd name="T88" fmla="*/ 39 w 435"/>
                  <a:gd name="T89" fmla="*/ 4 h 585"/>
                  <a:gd name="T90" fmla="*/ 43 w 435"/>
                  <a:gd name="T91" fmla="*/ 10 h 585"/>
                  <a:gd name="T92" fmla="*/ 44 w 435"/>
                  <a:gd name="T93" fmla="*/ 16 h 585"/>
                  <a:gd name="T94" fmla="*/ 42 w 435"/>
                  <a:gd name="T95" fmla="*/ 23 h 585"/>
                  <a:gd name="T96" fmla="*/ 38 w 435"/>
                  <a:gd name="T97" fmla="*/ 29 h 585"/>
                  <a:gd name="T98" fmla="*/ 45 w 435"/>
                  <a:gd name="T99" fmla="*/ 33 h 585"/>
                  <a:gd name="T100" fmla="*/ 50 w 435"/>
                  <a:gd name="T101" fmla="*/ 38 h 585"/>
                  <a:gd name="T102" fmla="*/ 54 w 435"/>
                  <a:gd name="T103" fmla="*/ 46 h 585"/>
                  <a:gd name="T104" fmla="*/ 55 w 435"/>
                  <a:gd name="T105" fmla="*/ 54 h 585"/>
                  <a:gd name="T106" fmla="*/ 54 w 435"/>
                  <a:gd name="T107" fmla="*/ 72 h 585"/>
                  <a:gd name="T108" fmla="*/ 53 w 435"/>
                  <a:gd name="T109" fmla="*/ 73 h 5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435"/>
                  <a:gd name="T166" fmla="*/ 0 h 585"/>
                  <a:gd name="T167" fmla="*/ 435 w 435"/>
                  <a:gd name="T168" fmla="*/ 585 h 5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435" h="585">
                    <a:moveTo>
                      <a:pt x="421" y="585"/>
                    </a:moveTo>
                    <a:lnTo>
                      <a:pt x="418" y="585"/>
                    </a:lnTo>
                    <a:lnTo>
                      <a:pt x="415" y="584"/>
                    </a:lnTo>
                    <a:lnTo>
                      <a:pt x="412" y="582"/>
                    </a:lnTo>
                    <a:lnTo>
                      <a:pt x="409" y="581"/>
                    </a:lnTo>
                    <a:lnTo>
                      <a:pt x="408" y="579"/>
                    </a:lnTo>
                    <a:lnTo>
                      <a:pt x="406" y="575"/>
                    </a:lnTo>
                    <a:lnTo>
                      <a:pt x="406" y="572"/>
                    </a:lnTo>
                    <a:lnTo>
                      <a:pt x="405" y="570"/>
                    </a:lnTo>
                    <a:lnTo>
                      <a:pt x="405" y="434"/>
                    </a:lnTo>
                    <a:lnTo>
                      <a:pt x="405" y="417"/>
                    </a:lnTo>
                    <a:lnTo>
                      <a:pt x="403" y="402"/>
                    </a:lnTo>
                    <a:lnTo>
                      <a:pt x="400" y="386"/>
                    </a:lnTo>
                    <a:lnTo>
                      <a:pt x="395" y="371"/>
                    </a:lnTo>
                    <a:lnTo>
                      <a:pt x="389" y="357"/>
                    </a:lnTo>
                    <a:lnTo>
                      <a:pt x="382" y="343"/>
                    </a:lnTo>
                    <a:lnTo>
                      <a:pt x="374" y="329"/>
                    </a:lnTo>
                    <a:lnTo>
                      <a:pt x="365" y="317"/>
                    </a:lnTo>
                    <a:lnTo>
                      <a:pt x="355" y="305"/>
                    </a:lnTo>
                    <a:lnTo>
                      <a:pt x="344" y="295"/>
                    </a:lnTo>
                    <a:lnTo>
                      <a:pt x="332" y="284"/>
                    </a:lnTo>
                    <a:lnTo>
                      <a:pt x="319" y="276"/>
                    </a:lnTo>
                    <a:lnTo>
                      <a:pt x="306" y="267"/>
                    </a:lnTo>
                    <a:lnTo>
                      <a:pt x="292" y="261"/>
                    </a:lnTo>
                    <a:lnTo>
                      <a:pt x="276" y="255"/>
                    </a:lnTo>
                    <a:lnTo>
                      <a:pt x="262" y="251"/>
                    </a:lnTo>
                    <a:lnTo>
                      <a:pt x="256" y="250"/>
                    </a:lnTo>
                    <a:lnTo>
                      <a:pt x="253" y="247"/>
                    </a:lnTo>
                    <a:lnTo>
                      <a:pt x="251" y="242"/>
                    </a:lnTo>
                    <a:lnTo>
                      <a:pt x="250" y="238"/>
                    </a:lnTo>
                    <a:lnTo>
                      <a:pt x="250" y="233"/>
                    </a:lnTo>
                    <a:lnTo>
                      <a:pt x="252" y="229"/>
                    </a:lnTo>
                    <a:lnTo>
                      <a:pt x="254" y="226"/>
                    </a:lnTo>
                    <a:lnTo>
                      <a:pt x="258" y="222"/>
                    </a:lnTo>
                    <a:lnTo>
                      <a:pt x="265" y="219"/>
                    </a:lnTo>
                    <a:lnTo>
                      <a:pt x="271" y="216"/>
                    </a:lnTo>
                    <a:lnTo>
                      <a:pt x="277" y="212"/>
                    </a:lnTo>
                    <a:lnTo>
                      <a:pt x="284" y="208"/>
                    </a:lnTo>
                    <a:lnTo>
                      <a:pt x="293" y="197"/>
                    </a:lnTo>
                    <a:lnTo>
                      <a:pt x="302" y="186"/>
                    </a:lnTo>
                    <a:lnTo>
                      <a:pt x="309" y="173"/>
                    </a:lnTo>
                    <a:lnTo>
                      <a:pt x="314" y="160"/>
                    </a:lnTo>
                    <a:lnTo>
                      <a:pt x="316" y="152"/>
                    </a:lnTo>
                    <a:lnTo>
                      <a:pt x="317" y="146"/>
                    </a:lnTo>
                    <a:lnTo>
                      <a:pt x="318" y="139"/>
                    </a:lnTo>
                    <a:lnTo>
                      <a:pt x="318" y="131"/>
                    </a:lnTo>
                    <a:lnTo>
                      <a:pt x="318" y="121"/>
                    </a:lnTo>
                    <a:lnTo>
                      <a:pt x="316" y="110"/>
                    </a:lnTo>
                    <a:lnTo>
                      <a:pt x="314" y="101"/>
                    </a:lnTo>
                    <a:lnTo>
                      <a:pt x="311" y="91"/>
                    </a:lnTo>
                    <a:lnTo>
                      <a:pt x="307" y="83"/>
                    </a:lnTo>
                    <a:lnTo>
                      <a:pt x="301" y="75"/>
                    </a:lnTo>
                    <a:lnTo>
                      <a:pt x="295" y="67"/>
                    </a:lnTo>
                    <a:lnTo>
                      <a:pt x="289" y="60"/>
                    </a:lnTo>
                    <a:lnTo>
                      <a:pt x="281" y="53"/>
                    </a:lnTo>
                    <a:lnTo>
                      <a:pt x="274" y="47"/>
                    </a:lnTo>
                    <a:lnTo>
                      <a:pt x="266" y="42"/>
                    </a:lnTo>
                    <a:lnTo>
                      <a:pt x="256" y="38"/>
                    </a:lnTo>
                    <a:lnTo>
                      <a:pt x="248" y="35"/>
                    </a:lnTo>
                    <a:lnTo>
                      <a:pt x="237" y="32"/>
                    </a:lnTo>
                    <a:lnTo>
                      <a:pt x="228" y="31"/>
                    </a:lnTo>
                    <a:lnTo>
                      <a:pt x="218" y="31"/>
                    </a:lnTo>
                    <a:lnTo>
                      <a:pt x="207" y="31"/>
                    </a:lnTo>
                    <a:lnTo>
                      <a:pt x="198" y="32"/>
                    </a:lnTo>
                    <a:lnTo>
                      <a:pt x="187" y="35"/>
                    </a:lnTo>
                    <a:lnTo>
                      <a:pt x="179" y="38"/>
                    </a:lnTo>
                    <a:lnTo>
                      <a:pt x="169" y="42"/>
                    </a:lnTo>
                    <a:lnTo>
                      <a:pt x="161" y="47"/>
                    </a:lnTo>
                    <a:lnTo>
                      <a:pt x="154" y="53"/>
                    </a:lnTo>
                    <a:lnTo>
                      <a:pt x="146" y="60"/>
                    </a:lnTo>
                    <a:lnTo>
                      <a:pt x="140" y="67"/>
                    </a:lnTo>
                    <a:lnTo>
                      <a:pt x="134" y="75"/>
                    </a:lnTo>
                    <a:lnTo>
                      <a:pt x="129" y="83"/>
                    </a:lnTo>
                    <a:lnTo>
                      <a:pt x="124" y="91"/>
                    </a:lnTo>
                    <a:lnTo>
                      <a:pt x="121" y="101"/>
                    </a:lnTo>
                    <a:lnTo>
                      <a:pt x="119" y="110"/>
                    </a:lnTo>
                    <a:lnTo>
                      <a:pt x="117" y="121"/>
                    </a:lnTo>
                    <a:lnTo>
                      <a:pt x="117" y="131"/>
                    </a:lnTo>
                    <a:lnTo>
                      <a:pt x="117" y="139"/>
                    </a:lnTo>
                    <a:lnTo>
                      <a:pt x="118" y="146"/>
                    </a:lnTo>
                    <a:lnTo>
                      <a:pt x="119" y="152"/>
                    </a:lnTo>
                    <a:lnTo>
                      <a:pt x="121" y="160"/>
                    </a:lnTo>
                    <a:lnTo>
                      <a:pt x="126" y="173"/>
                    </a:lnTo>
                    <a:lnTo>
                      <a:pt x="133" y="186"/>
                    </a:lnTo>
                    <a:lnTo>
                      <a:pt x="142" y="197"/>
                    </a:lnTo>
                    <a:lnTo>
                      <a:pt x="152" y="208"/>
                    </a:lnTo>
                    <a:lnTo>
                      <a:pt x="158" y="212"/>
                    </a:lnTo>
                    <a:lnTo>
                      <a:pt x="164" y="216"/>
                    </a:lnTo>
                    <a:lnTo>
                      <a:pt x="170" y="219"/>
                    </a:lnTo>
                    <a:lnTo>
                      <a:pt x="177" y="222"/>
                    </a:lnTo>
                    <a:lnTo>
                      <a:pt x="181" y="226"/>
                    </a:lnTo>
                    <a:lnTo>
                      <a:pt x="183" y="229"/>
                    </a:lnTo>
                    <a:lnTo>
                      <a:pt x="185" y="233"/>
                    </a:lnTo>
                    <a:lnTo>
                      <a:pt x="185" y="238"/>
                    </a:lnTo>
                    <a:lnTo>
                      <a:pt x="184" y="242"/>
                    </a:lnTo>
                    <a:lnTo>
                      <a:pt x="182" y="247"/>
                    </a:lnTo>
                    <a:lnTo>
                      <a:pt x="179" y="250"/>
                    </a:lnTo>
                    <a:lnTo>
                      <a:pt x="175" y="251"/>
                    </a:lnTo>
                    <a:lnTo>
                      <a:pt x="159" y="255"/>
                    </a:lnTo>
                    <a:lnTo>
                      <a:pt x="143" y="261"/>
                    </a:lnTo>
                    <a:lnTo>
                      <a:pt x="130" y="267"/>
                    </a:lnTo>
                    <a:lnTo>
                      <a:pt x="116" y="276"/>
                    </a:lnTo>
                    <a:lnTo>
                      <a:pt x="103" y="284"/>
                    </a:lnTo>
                    <a:lnTo>
                      <a:pt x="91" y="295"/>
                    </a:lnTo>
                    <a:lnTo>
                      <a:pt x="80" y="305"/>
                    </a:lnTo>
                    <a:lnTo>
                      <a:pt x="70" y="317"/>
                    </a:lnTo>
                    <a:lnTo>
                      <a:pt x="61" y="329"/>
                    </a:lnTo>
                    <a:lnTo>
                      <a:pt x="53" y="343"/>
                    </a:lnTo>
                    <a:lnTo>
                      <a:pt x="46" y="357"/>
                    </a:lnTo>
                    <a:lnTo>
                      <a:pt x="41" y="371"/>
                    </a:lnTo>
                    <a:lnTo>
                      <a:pt x="35" y="386"/>
                    </a:lnTo>
                    <a:lnTo>
                      <a:pt x="32" y="402"/>
                    </a:lnTo>
                    <a:lnTo>
                      <a:pt x="30" y="417"/>
                    </a:lnTo>
                    <a:lnTo>
                      <a:pt x="30" y="434"/>
                    </a:lnTo>
                    <a:lnTo>
                      <a:pt x="30" y="570"/>
                    </a:lnTo>
                    <a:lnTo>
                      <a:pt x="29" y="572"/>
                    </a:lnTo>
                    <a:lnTo>
                      <a:pt x="29" y="575"/>
                    </a:lnTo>
                    <a:lnTo>
                      <a:pt x="27" y="579"/>
                    </a:lnTo>
                    <a:lnTo>
                      <a:pt x="26" y="581"/>
                    </a:lnTo>
                    <a:lnTo>
                      <a:pt x="23" y="582"/>
                    </a:lnTo>
                    <a:lnTo>
                      <a:pt x="21" y="584"/>
                    </a:lnTo>
                    <a:lnTo>
                      <a:pt x="17" y="585"/>
                    </a:lnTo>
                    <a:lnTo>
                      <a:pt x="15" y="585"/>
                    </a:lnTo>
                    <a:lnTo>
                      <a:pt x="12" y="585"/>
                    </a:lnTo>
                    <a:lnTo>
                      <a:pt x="9" y="584"/>
                    </a:lnTo>
                    <a:lnTo>
                      <a:pt x="7" y="582"/>
                    </a:lnTo>
                    <a:lnTo>
                      <a:pt x="4" y="581"/>
                    </a:lnTo>
                    <a:lnTo>
                      <a:pt x="3" y="579"/>
                    </a:lnTo>
                    <a:lnTo>
                      <a:pt x="1" y="575"/>
                    </a:lnTo>
                    <a:lnTo>
                      <a:pt x="1" y="572"/>
                    </a:lnTo>
                    <a:lnTo>
                      <a:pt x="0" y="570"/>
                    </a:lnTo>
                    <a:lnTo>
                      <a:pt x="0" y="434"/>
                    </a:lnTo>
                    <a:lnTo>
                      <a:pt x="1" y="417"/>
                    </a:lnTo>
                    <a:lnTo>
                      <a:pt x="3" y="401"/>
                    </a:lnTo>
                    <a:lnTo>
                      <a:pt x="6" y="385"/>
                    </a:lnTo>
                    <a:lnTo>
                      <a:pt x="10" y="369"/>
                    </a:lnTo>
                    <a:lnTo>
                      <a:pt x="15" y="353"/>
                    </a:lnTo>
                    <a:lnTo>
                      <a:pt x="22" y="339"/>
                    </a:lnTo>
                    <a:lnTo>
                      <a:pt x="29" y="325"/>
                    </a:lnTo>
                    <a:lnTo>
                      <a:pt x="37" y="311"/>
                    </a:lnTo>
                    <a:lnTo>
                      <a:pt x="47" y="299"/>
                    </a:lnTo>
                    <a:lnTo>
                      <a:pt x="57" y="286"/>
                    </a:lnTo>
                    <a:lnTo>
                      <a:pt x="68" y="275"/>
                    </a:lnTo>
                    <a:lnTo>
                      <a:pt x="80" y="264"/>
                    </a:lnTo>
                    <a:lnTo>
                      <a:pt x="93" y="255"/>
                    </a:lnTo>
                    <a:lnTo>
                      <a:pt x="107" y="247"/>
                    </a:lnTo>
                    <a:lnTo>
                      <a:pt x="120" y="239"/>
                    </a:lnTo>
                    <a:lnTo>
                      <a:pt x="136" y="232"/>
                    </a:lnTo>
                    <a:lnTo>
                      <a:pt x="124" y="222"/>
                    </a:lnTo>
                    <a:lnTo>
                      <a:pt x="115" y="212"/>
                    </a:lnTo>
                    <a:lnTo>
                      <a:pt x="107" y="199"/>
                    </a:lnTo>
                    <a:lnTo>
                      <a:pt x="100" y="187"/>
                    </a:lnTo>
                    <a:lnTo>
                      <a:pt x="95" y="174"/>
                    </a:lnTo>
                    <a:lnTo>
                      <a:pt x="91" y="160"/>
                    </a:lnTo>
                    <a:lnTo>
                      <a:pt x="88" y="146"/>
                    </a:lnTo>
                    <a:lnTo>
                      <a:pt x="88" y="131"/>
                    </a:lnTo>
                    <a:lnTo>
                      <a:pt x="88" y="118"/>
                    </a:lnTo>
                    <a:lnTo>
                      <a:pt x="90" y="105"/>
                    </a:lnTo>
                    <a:lnTo>
                      <a:pt x="93" y="93"/>
                    </a:lnTo>
                    <a:lnTo>
                      <a:pt x="97" y="80"/>
                    </a:lnTo>
                    <a:lnTo>
                      <a:pt x="103" y="68"/>
                    </a:lnTo>
                    <a:lnTo>
                      <a:pt x="110" y="58"/>
                    </a:lnTo>
                    <a:lnTo>
                      <a:pt x="117" y="47"/>
                    </a:lnTo>
                    <a:lnTo>
                      <a:pt x="125" y="39"/>
                    </a:lnTo>
                    <a:lnTo>
                      <a:pt x="135" y="31"/>
                    </a:lnTo>
                    <a:lnTo>
                      <a:pt x="144" y="22"/>
                    </a:lnTo>
                    <a:lnTo>
                      <a:pt x="156" y="16"/>
                    </a:lnTo>
                    <a:lnTo>
                      <a:pt x="167" y="11"/>
                    </a:lnTo>
                    <a:lnTo>
                      <a:pt x="179" y="7"/>
                    </a:lnTo>
                    <a:lnTo>
                      <a:pt x="191" y="3"/>
                    </a:lnTo>
                    <a:lnTo>
                      <a:pt x="204" y="1"/>
                    </a:lnTo>
                    <a:lnTo>
                      <a:pt x="218" y="0"/>
                    </a:lnTo>
                    <a:lnTo>
                      <a:pt x="231" y="1"/>
                    </a:lnTo>
                    <a:lnTo>
                      <a:pt x="244" y="3"/>
                    </a:lnTo>
                    <a:lnTo>
                      <a:pt x="256" y="7"/>
                    </a:lnTo>
                    <a:lnTo>
                      <a:pt x="268" y="11"/>
                    </a:lnTo>
                    <a:lnTo>
                      <a:pt x="279" y="16"/>
                    </a:lnTo>
                    <a:lnTo>
                      <a:pt x="291" y="22"/>
                    </a:lnTo>
                    <a:lnTo>
                      <a:pt x="300" y="31"/>
                    </a:lnTo>
                    <a:lnTo>
                      <a:pt x="310" y="39"/>
                    </a:lnTo>
                    <a:lnTo>
                      <a:pt x="318" y="47"/>
                    </a:lnTo>
                    <a:lnTo>
                      <a:pt x="325" y="58"/>
                    </a:lnTo>
                    <a:lnTo>
                      <a:pt x="332" y="68"/>
                    </a:lnTo>
                    <a:lnTo>
                      <a:pt x="338" y="80"/>
                    </a:lnTo>
                    <a:lnTo>
                      <a:pt x="342" y="93"/>
                    </a:lnTo>
                    <a:lnTo>
                      <a:pt x="345" y="105"/>
                    </a:lnTo>
                    <a:lnTo>
                      <a:pt x="347" y="118"/>
                    </a:lnTo>
                    <a:lnTo>
                      <a:pt x="349" y="131"/>
                    </a:lnTo>
                    <a:lnTo>
                      <a:pt x="347" y="146"/>
                    </a:lnTo>
                    <a:lnTo>
                      <a:pt x="344" y="160"/>
                    </a:lnTo>
                    <a:lnTo>
                      <a:pt x="340" y="174"/>
                    </a:lnTo>
                    <a:lnTo>
                      <a:pt x="335" y="187"/>
                    </a:lnTo>
                    <a:lnTo>
                      <a:pt x="329" y="199"/>
                    </a:lnTo>
                    <a:lnTo>
                      <a:pt x="320" y="212"/>
                    </a:lnTo>
                    <a:lnTo>
                      <a:pt x="311" y="222"/>
                    </a:lnTo>
                    <a:lnTo>
                      <a:pt x="299" y="232"/>
                    </a:lnTo>
                    <a:lnTo>
                      <a:pt x="315" y="239"/>
                    </a:lnTo>
                    <a:lnTo>
                      <a:pt x="329" y="247"/>
                    </a:lnTo>
                    <a:lnTo>
                      <a:pt x="342" y="255"/>
                    </a:lnTo>
                    <a:lnTo>
                      <a:pt x="355" y="264"/>
                    </a:lnTo>
                    <a:lnTo>
                      <a:pt x="367" y="275"/>
                    </a:lnTo>
                    <a:lnTo>
                      <a:pt x="378" y="286"/>
                    </a:lnTo>
                    <a:lnTo>
                      <a:pt x="388" y="299"/>
                    </a:lnTo>
                    <a:lnTo>
                      <a:pt x="398" y="311"/>
                    </a:lnTo>
                    <a:lnTo>
                      <a:pt x="406" y="325"/>
                    </a:lnTo>
                    <a:lnTo>
                      <a:pt x="413" y="339"/>
                    </a:lnTo>
                    <a:lnTo>
                      <a:pt x="420" y="353"/>
                    </a:lnTo>
                    <a:lnTo>
                      <a:pt x="425" y="369"/>
                    </a:lnTo>
                    <a:lnTo>
                      <a:pt x="429" y="385"/>
                    </a:lnTo>
                    <a:lnTo>
                      <a:pt x="432" y="401"/>
                    </a:lnTo>
                    <a:lnTo>
                      <a:pt x="434" y="417"/>
                    </a:lnTo>
                    <a:lnTo>
                      <a:pt x="435" y="434"/>
                    </a:lnTo>
                    <a:lnTo>
                      <a:pt x="435" y="570"/>
                    </a:lnTo>
                    <a:lnTo>
                      <a:pt x="434" y="572"/>
                    </a:lnTo>
                    <a:lnTo>
                      <a:pt x="434" y="575"/>
                    </a:lnTo>
                    <a:lnTo>
                      <a:pt x="432" y="579"/>
                    </a:lnTo>
                    <a:lnTo>
                      <a:pt x="431" y="581"/>
                    </a:lnTo>
                    <a:lnTo>
                      <a:pt x="428" y="582"/>
                    </a:lnTo>
                    <a:lnTo>
                      <a:pt x="426" y="584"/>
                    </a:lnTo>
                    <a:lnTo>
                      <a:pt x="423" y="585"/>
                    </a:lnTo>
                    <a:lnTo>
                      <a:pt x="421" y="585"/>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57" name="Freeform 34"/>
              <p:cNvSpPr>
                <a:spLocks/>
              </p:cNvSpPr>
              <p:nvPr/>
            </p:nvSpPr>
            <p:spPr bwMode="auto">
              <a:xfrm>
                <a:off x="1969" y="2267"/>
                <a:ext cx="174" cy="293"/>
              </a:xfrm>
              <a:custGeom>
                <a:avLst/>
                <a:gdLst>
                  <a:gd name="T0" fmla="*/ 41 w 349"/>
                  <a:gd name="T1" fmla="*/ 74 h 584"/>
                  <a:gd name="T2" fmla="*/ 40 w 349"/>
                  <a:gd name="T3" fmla="*/ 73 h 584"/>
                  <a:gd name="T4" fmla="*/ 39 w 349"/>
                  <a:gd name="T5" fmla="*/ 72 h 584"/>
                  <a:gd name="T6" fmla="*/ 39 w 349"/>
                  <a:gd name="T7" fmla="*/ 51 h 584"/>
                  <a:gd name="T8" fmla="*/ 37 w 349"/>
                  <a:gd name="T9" fmla="*/ 45 h 584"/>
                  <a:gd name="T10" fmla="*/ 34 w 349"/>
                  <a:gd name="T11" fmla="*/ 40 h 584"/>
                  <a:gd name="T12" fmla="*/ 30 w 349"/>
                  <a:gd name="T13" fmla="*/ 36 h 584"/>
                  <a:gd name="T14" fmla="*/ 25 w 349"/>
                  <a:gd name="T15" fmla="*/ 33 h 584"/>
                  <a:gd name="T16" fmla="*/ 21 w 349"/>
                  <a:gd name="T17" fmla="*/ 32 h 584"/>
                  <a:gd name="T18" fmla="*/ 20 w 349"/>
                  <a:gd name="T19" fmla="*/ 30 h 584"/>
                  <a:gd name="T20" fmla="*/ 20 w 349"/>
                  <a:gd name="T21" fmla="*/ 29 h 584"/>
                  <a:gd name="T22" fmla="*/ 23 w 349"/>
                  <a:gd name="T23" fmla="*/ 27 h 584"/>
                  <a:gd name="T24" fmla="*/ 25 w 349"/>
                  <a:gd name="T25" fmla="*/ 25 h 584"/>
                  <a:gd name="T26" fmla="*/ 28 w 349"/>
                  <a:gd name="T27" fmla="*/ 20 h 584"/>
                  <a:gd name="T28" fmla="*/ 28 w 349"/>
                  <a:gd name="T29" fmla="*/ 18 h 584"/>
                  <a:gd name="T30" fmla="*/ 28 w 349"/>
                  <a:gd name="T31" fmla="*/ 14 h 584"/>
                  <a:gd name="T32" fmla="*/ 27 w 349"/>
                  <a:gd name="T33" fmla="*/ 11 h 584"/>
                  <a:gd name="T34" fmla="*/ 25 w 349"/>
                  <a:gd name="T35" fmla="*/ 8 h 584"/>
                  <a:gd name="T36" fmla="*/ 22 w 349"/>
                  <a:gd name="T37" fmla="*/ 6 h 584"/>
                  <a:gd name="T38" fmla="*/ 18 w 349"/>
                  <a:gd name="T39" fmla="*/ 4 h 584"/>
                  <a:gd name="T40" fmla="*/ 15 w 349"/>
                  <a:gd name="T41" fmla="*/ 4 h 584"/>
                  <a:gd name="T42" fmla="*/ 11 w 349"/>
                  <a:gd name="T43" fmla="*/ 5 h 584"/>
                  <a:gd name="T44" fmla="*/ 8 w 349"/>
                  <a:gd name="T45" fmla="*/ 7 h 584"/>
                  <a:gd name="T46" fmla="*/ 5 w 349"/>
                  <a:gd name="T47" fmla="*/ 10 h 584"/>
                  <a:gd name="T48" fmla="*/ 4 w 349"/>
                  <a:gd name="T49" fmla="*/ 13 h 584"/>
                  <a:gd name="T50" fmla="*/ 3 w 349"/>
                  <a:gd name="T51" fmla="*/ 17 h 584"/>
                  <a:gd name="T52" fmla="*/ 3 w 349"/>
                  <a:gd name="T53" fmla="*/ 18 h 584"/>
                  <a:gd name="T54" fmla="*/ 2 w 349"/>
                  <a:gd name="T55" fmla="*/ 18 h 584"/>
                  <a:gd name="T56" fmla="*/ 1 w 349"/>
                  <a:gd name="T57" fmla="*/ 19 h 584"/>
                  <a:gd name="T58" fmla="*/ 0 w 349"/>
                  <a:gd name="T59" fmla="*/ 18 h 584"/>
                  <a:gd name="T60" fmla="*/ 0 w 349"/>
                  <a:gd name="T61" fmla="*/ 17 h 584"/>
                  <a:gd name="T62" fmla="*/ 0 w 349"/>
                  <a:gd name="T63" fmla="*/ 13 h 584"/>
                  <a:gd name="T64" fmla="*/ 2 w 349"/>
                  <a:gd name="T65" fmla="*/ 9 h 584"/>
                  <a:gd name="T66" fmla="*/ 4 w 349"/>
                  <a:gd name="T67" fmla="*/ 5 h 584"/>
                  <a:gd name="T68" fmla="*/ 8 w 349"/>
                  <a:gd name="T69" fmla="*/ 2 h 584"/>
                  <a:gd name="T70" fmla="*/ 13 w 349"/>
                  <a:gd name="T71" fmla="*/ 1 h 584"/>
                  <a:gd name="T72" fmla="*/ 18 w 349"/>
                  <a:gd name="T73" fmla="*/ 1 h 584"/>
                  <a:gd name="T74" fmla="*/ 22 w 349"/>
                  <a:gd name="T75" fmla="*/ 2 h 584"/>
                  <a:gd name="T76" fmla="*/ 26 w 349"/>
                  <a:gd name="T77" fmla="*/ 4 h 584"/>
                  <a:gd name="T78" fmla="*/ 29 w 349"/>
                  <a:gd name="T79" fmla="*/ 8 h 584"/>
                  <a:gd name="T80" fmla="*/ 31 w 349"/>
                  <a:gd name="T81" fmla="*/ 12 h 584"/>
                  <a:gd name="T82" fmla="*/ 32 w 349"/>
                  <a:gd name="T83" fmla="*/ 17 h 584"/>
                  <a:gd name="T84" fmla="*/ 31 w 349"/>
                  <a:gd name="T85" fmla="*/ 22 h 584"/>
                  <a:gd name="T86" fmla="*/ 29 w 349"/>
                  <a:gd name="T87" fmla="*/ 27 h 584"/>
                  <a:gd name="T88" fmla="*/ 28 w 349"/>
                  <a:gd name="T89" fmla="*/ 30 h 584"/>
                  <a:gd name="T90" fmla="*/ 33 w 349"/>
                  <a:gd name="T91" fmla="*/ 34 h 584"/>
                  <a:gd name="T92" fmla="*/ 37 w 349"/>
                  <a:gd name="T93" fmla="*/ 38 h 584"/>
                  <a:gd name="T94" fmla="*/ 40 w 349"/>
                  <a:gd name="T95" fmla="*/ 43 h 584"/>
                  <a:gd name="T96" fmla="*/ 42 w 349"/>
                  <a:gd name="T97" fmla="*/ 49 h 584"/>
                  <a:gd name="T98" fmla="*/ 43 w 349"/>
                  <a:gd name="T99" fmla="*/ 55 h 584"/>
                  <a:gd name="T100" fmla="*/ 43 w 349"/>
                  <a:gd name="T101" fmla="*/ 72 h 584"/>
                  <a:gd name="T102" fmla="*/ 42 w 349"/>
                  <a:gd name="T103" fmla="*/ 74 h 584"/>
                  <a:gd name="T104" fmla="*/ 41 w 349"/>
                  <a:gd name="T105" fmla="*/ 74 h 58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349"/>
                  <a:gd name="T160" fmla="*/ 0 h 584"/>
                  <a:gd name="T161" fmla="*/ 349 w 349"/>
                  <a:gd name="T162" fmla="*/ 584 h 58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349" h="584">
                    <a:moveTo>
                      <a:pt x="333" y="584"/>
                    </a:moveTo>
                    <a:lnTo>
                      <a:pt x="331" y="584"/>
                    </a:lnTo>
                    <a:lnTo>
                      <a:pt x="328" y="583"/>
                    </a:lnTo>
                    <a:lnTo>
                      <a:pt x="325" y="582"/>
                    </a:lnTo>
                    <a:lnTo>
                      <a:pt x="323" y="580"/>
                    </a:lnTo>
                    <a:lnTo>
                      <a:pt x="321" y="578"/>
                    </a:lnTo>
                    <a:lnTo>
                      <a:pt x="319" y="575"/>
                    </a:lnTo>
                    <a:lnTo>
                      <a:pt x="319" y="573"/>
                    </a:lnTo>
                    <a:lnTo>
                      <a:pt x="318" y="570"/>
                    </a:lnTo>
                    <a:lnTo>
                      <a:pt x="318" y="433"/>
                    </a:lnTo>
                    <a:lnTo>
                      <a:pt x="318" y="417"/>
                    </a:lnTo>
                    <a:lnTo>
                      <a:pt x="316" y="401"/>
                    </a:lnTo>
                    <a:lnTo>
                      <a:pt x="312" y="385"/>
                    </a:lnTo>
                    <a:lnTo>
                      <a:pt x="308" y="371"/>
                    </a:lnTo>
                    <a:lnTo>
                      <a:pt x="303" y="356"/>
                    </a:lnTo>
                    <a:lnTo>
                      <a:pt x="295" y="342"/>
                    </a:lnTo>
                    <a:lnTo>
                      <a:pt x="287" y="329"/>
                    </a:lnTo>
                    <a:lnTo>
                      <a:pt x="279" y="317"/>
                    </a:lnTo>
                    <a:lnTo>
                      <a:pt x="268" y="305"/>
                    </a:lnTo>
                    <a:lnTo>
                      <a:pt x="258" y="294"/>
                    </a:lnTo>
                    <a:lnTo>
                      <a:pt x="245" y="285"/>
                    </a:lnTo>
                    <a:lnTo>
                      <a:pt x="232" y="275"/>
                    </a:lnTo>
                    <a:lnTo>
                      <a:pt x="219" y="267"/>
                    </a:lnTo>
                    <a:lnTo>
                      <a:pt x="205" y="261"/>
                    </a:lnTo>
                    <a:lnTo>
                      <a:pt x="189" y="255"/>
                    </a:lnTo>
                    <a:lnTo>
                      <a:pt x="174" y="250"/>
                    </a:lnTo>
                    <a:lnTo>
                      <a:pt x="170" y="249"/>
                    </a:lnTo>
                    <a:lnTo>
                      <a:pt x="166" y="246"/>
                    </a:lnTo>
                    <a:lnTo>
                      <a:pt x="164" y="242"/>
                    </a:lnTo>
                    <a:lnTo>
                      <a:pt x="163" y="238"/>
                    </a:lnTo>
                    <a:lnTo>
                      <a:pt x="163" y="232"/>
                    </a:lnTo>
                    <a:lnTo>
                      <a:pt x="164" y="228"/>
                    </a:lnTo>
                    <a:lnTo>
                      <a:pt x="167" y="225"/>
                    </a:lnTo>
                    <a:lnTo>
                      <a:pt x="172" y="223"/>
                    </a:lnTo>
                    <a:lnTo>
                      <a:pt x="178" y="220"/>
                    </a:lnTo>
                    <a:lnTo>
                      <a:pt x="184" y="216"/>
                    </a:lnTo>
                    <a:lnTo>
                      <a:pt x="191" y="211"/>
                    </a:lnTo>
                    <a:lnTo>
                      <a:pt x="196" y="207"/>
                    </a:lnTo>
                    <a:lnTo>
                      <a:pt x="206" y="197"/>
                    </a:lnTo>
                    <a:lnTo>
                      <a:pt x="215" y="185"/>
                    </a:lnTo>
                    <a:lnTo>
                      <a:pt x="222" y="173"/>
                    </a:lnTo>
                    <a:lnTo>
                      <a:pt x="227" y="159"/>
                    </a:lnTo>
                    <a:lnTo>
                      <a:pt x="229" y="153"/>
                    </a:lnTo>
                    <a:lnTo>
                      <a:pt x="230" y="145"/>
                    </a:lnTo>
                    <a:lnTo>
                      <a:pt x="231" y="138"/>
                    </a:lnTo>
                    <a:lnTo>
                      <a:pt x="231" y="131"/>
                    </a:lnTo>
                    <a:lnTo>
                      <a:pt x="231" y="120"/>
                    </a:lnTo>
                    <a:lnTo>
                      <a:pt x="229" y="110"/>
                    </a:lnTo>
                    <a:lnTo>
                      <a:pt x="227" y="100"/>
                    </a:lnTo>
                    <a:lnTo>
                      <a:pt x="223" y="91"/>
                    </a:lnTo>
                    <a:lnTo>
                      <a:pt x="219" y="82"/>
                    </a:lnTo>
                    <a:lnTo>
                      <a:pt x="215" y="74"/>
                    </a:lnTo>
                    <a:lnTo>
                      <a:pt x="208" y="67"/>
                    </a:lnTo>
                    <a:lnTo>
                      <a:pt x="202" y="59"/>
                    </a:lnTo>
                    <a:lnTo>
                      <a:pt x="195" y="53"/>
                    </a:lnTo>
                    <a:lnTo>
                      <a:pt x="187" y="47"/>
                    </a:lnTo>
                    <a:lnTo>
                      <a:pt x="179" y="42"/>
                    </a:lnTo>
                    <a:lnTo>
                      <a:pt x="170" y="37"/>
                    </a:lnTo>
                    <a:lnTo>
                      <a:pt x="160" y="34"/>
                    </a:lnTo>
                    <a:lnTo>
                      <a:pt x="151" y="32"/>
                    </a:lnTo>
                    <a:lnTo>
                      <a:pt x="141" y="30"/>
                    </a:lnTo>
                    <a:lnTo>
                      <a:pt x="131" y="30"/>
                    </a:lnTo>
                    <a:lnTo>
                      <a:pt x="120" y="30"/>
                    </a:lnTo>
                    <a:lnTo>
                      <a:pt x="111" y="32"/>
                    </a:lnTo>
                    <a:lnTo>
                      <a:pt x="100" y="34"/>
                    </a:lnTo>
                    <a:lnTo>
                      <a:pt x="92" y="37"/>
                    </a:lnTo>
                    <a:lnTo>
                      <a:pt x="83" y="42"/>
                    </a:lnTo>
                    <a:lnTo>
                      <a:pt x="74" y="47"/>
                    </a:lnTo>
                    <a:lnTo>
                      <a:pt x="67" y="53"/>
                    </a:lnTo>
                    <a:lnTo>
                      <a:pt x="60" y="59"/>
                    </a:lnTo>
                    <a:lnTo>
                      <a:pt x="53" y="67"/>
                    </a:lnTo>
                    <a:lnTo>
                      <a:pt x="47" y="74"/>
                    </a:lnTo>
                    <a:lnTo>
                      <a:pt x="42" y="82"/>
                    </a:lnTo>
                    <a:lnTo>
                      <a:pt x="38" y="91"/>
                    </a:lnTo>
                    <a:lnTo>
                      <a:pt x="34" y="100"/>
                    </a:lnTo>
                    <a:lnTo>
                      <a:pt x="32" y="110"/>
                    </a:lnTo>
                    <a:lnTo>
                      <a:pt x="30" y="120"/>
                    </a:lnTo>
                    <a:lnTo>
                      <a:pt x="30" y="131"/>
                    </a:lnTo>
                    <a:lnTo>
                      <a:pt x="30" y="134"/>
                    </a:lnTo>
                    <a:lnTo>
                      <a:pt x="29" y="136"/>
                    </a:lnTo>
                    <a:lnTo>
                      <a:pt x="27" y="139"/>
                    </a:lnTo>
                    <a:lnTo>
                      <a:pt x="26" y="141"/>
                    </a:lnTo>
                    <a:lnTo>
                      <a:pt x="24" y="143"/>
                    </a:lnTo>
                    <a:lnTo>
                      <a:pt x="21" y="144"/>
                    </a:lnTo>
                    <a:lnTo>
                      <a:pt x="18" y="145"/>
                    </a:lnTo>
                    <a:lnTo>
                      <a:pt x="16" y="145"/>
                    </a:lnTo>
                    <a:lnTo>
                      <a:pt x="12" y="145"/>
                    </a:lnTo>
                    <a:lnTo>
                      <a:pt x="9" y="144"/>
                    </a:lnTo>
                    <a:lnTo>
                      <a:pt x="7" y="143"/>
                    </a:lnTo>
                    <a:lnTo>
                      <a:pt x="5" y="141"/>
                    </a:lnTo>
                    <a:lnTo>
                      <a:pt x="3" y="139"/>
                    </a:lnTo>
                    <a:lnTo>
                      <a:pt x="2" y="136"/>
                    </a:lnTo>
                    <a:lnTo>
                      <a:pt x="1" y="134"/>
                    </a:lnTo>
                    <a:lnTo>
                      <a:pt x="0" y="131"/>
                    </a:lnTo>
                    <a:lnTo>
                      <a:pt x="1" y="117"/>
                    </a:lnTo>
                    <a:lnTo>
                      <a:pt x="3" y="104"/>
                    </a:lnTo>
                    <a:lnTo>
                      <a:pt x="6" y="92"/>
                    </a:lnTo>
                    <a:lnTo>
                      <a:pt x="10" y="79"/>
                    </a:lnTo>
                    <a:lnTo>
                      <a:pt x="16" y="69"/>
                    </a:lnTo>
                    <a:lnTo>
                      <a:pt x="23" y="57"/>
                    </a:lnTo>
                    <a:lnTo>
                      <a:pt x="30" y="48"/>
                    </a:lnTo>
                    <a:lnTo>
                      <a:pt x="39" y="39"/>
                    </a:lnTo>
                    <a:lnTo>
                      <a:pt x="48" y="30"/>
                    </a:lnTo>
                    <a:lnTo>
                      <a:pt x="57" y="23"/>
                    </a:lnTo>
                    <a:lnTo>
                      <a:pt x="69" y="15"/>
                    </a:lnTo>
                    <a:lnTo>
                      <a:pt x="79" y="10"/>
                    </a:lnTo>
                    <a:lnTo>
                      <a:pt x="92" y="6"/>
                    </a:lnTo>
                    <a:lnTo>
                      <a:pt x="105" y="3"/>
                    </a:lnTo>
                    <a:lnTo>
                      <a:pt x="117" y="1"/>
                    </a:lnTo>
                    <a:lnTo>
                      <a:pt x="131" y="0"/>
                    </a:lnTo>
                    <a:lnTo>
                      <a:pt x="144" y="1"/>
                    </a:lnTo>
                    <a:lnTo>
                      <a:pt x="157" y="3"/>
                    </a:lnTo>
                    <a:lnTo>
                      <a:pt x="170" y="6"/>
                    </a:lnTo>
                    <a:lnTo>
                      <a:pt x="181" y="10"/>
                    </a:lnTo>
                    <a:lnTo>
                      <a:pt x="193" y="15"/>
                    </a:lnTo>
                    <a:lnTo>
                      <a:pt x="203" y="23"/>
                    </a:lnTo>
                    <a:lnTo>
                      <a:pt x="214" y="30"/>
                    </a:lnTo>
                    <a:lnTo>
                      <a:pt x="223" y="39"/>
                    </a:lnTo>
                    <a:lnTo>
                      <a:pt x="231" y="48"/>
                    </a:lnTo>
                    <a:lnTo>
                      <a:pt x="239" y="57"/>
                    </a:lnTo>
                    <a:lnTo>
                      <a:pt x="245" y="69"/>
                    </a:lnTo>
                    <a:lnTo>
                      <a:pt x="251" y="79"/>
                    </a:lnTo>
                    <a:lnTo>
                      <a:pt x="255" y="92"/>
                    </a:lnTo>
                    <a:lnTo>
                      <a:pt x="259" y="104"/>
                    </a:lnTo>
                    <a:lnTo>
                      <a:pt x="261" y="117"/>
                    </a:lnTo>
                    <a:lnTo>
                      <a:pt x="261" y="131"/>
                    </a:lnTo>
                    <a:lnTo>
                      <a:pt x="261" y="145"/>
                    </a:lnTo>
                    <a:lnTo>
                      <a:pt x="258" y="160"/>
                    </a:lnTo>
                    <a:lnTo>
                      <a:pt x="253" y="174"/>
                    </a:lnTo>
                    <a:lnTo>
                      <a:pt x="248" y="187"/>
                    </a:lnTo>
                    <a:lnTo>
                      <a:pt x="242" y="200"/>
                    </a:lnTo>
                    <a:lnTo>
                      <a:pt x="233" y="211"/>
                    </a:lnTo>
                    <a:lnTo>
                      <a:pt x="224" y="222"/>
                    </a:lnTo>
                    <a:lnTo>
                      <a:pt x="213" y="231"/>
                    </a:lnTo>
                    <a:lnTo>
                      <a:pt x="228" y="239"/>
                    </a:lnTo>
                    <a:lnTo>
                      <a:pt x="242" y="246"/>
                    </a:lnTo>
                    <a:lnTo>
                      <a:pt x="255" y="254"/>
                    </a:lnTo>
                    <a:lnTo>
                      <a:pt x="268" y="265"/>
                    </a:lnTo>
                    <a:lnTo>
                      <a:pt x="281" y="275"/>
                    </a:lnTo>
                    <a:lnTo>
                      <a:pt x="291" y="286"/>
                    </a:lnTo>
                    <a:lnTo>
                      <a:pt x="302" y="298"/>
                    </a:lnTo>
                    <a:lnTo>
                      <a:pt x="311" y="311"/>
                    </a:lnTo>
                    <a:lnTo>
                      <a:pt x="319" y="324"/>
                    </a:lnTo>
                    <a:lnTo>
                      <a:pt x="327" y="338"/>
                    </a:lnTo>
                    <a:lnTo>
                      <a:pt x="333" y="353"/>
                    </a:lnTo>
                    <a:lnTo>
                      <a:pt x="338" y="368"/>
                    </a:lnTo>
                    <a:lnTo>
                      <a:pt x="342" y="384"/>
                    </a:lnTo>
                    <a:lnTo>
                      <a:pt x="346" y="400"/>
                    </a:lnTo>
                    <a:lnTo>
                      <a:pt x="348" y="417"/>
                    </a:lnTo>
                    <a:lnTo>
                      <a:pt x="349" y="433"/>
                    </a:lnTo>
                    <a:lnTo>
                      <a:pt x="349" y="570"/>
                    </a:lnTo>
                    <a:lnTo>
                      <a:pt x="348" y="573"/>
                    </a:lnTo>
                    <a:lnTo>
                      <a:pt x="347" y="575"/>
                    </a:lnTo>
                    <a:lnTo>
                      <a:pt x="346" y="578"/>
                    </a:lnTo>
                    <a:lnTo>
                      <a:pt x="343" y="580"/>
                    </a:lnTo>
                    <a:lnTo>
                      <a:pt x="341" y="582"/>
                    </a:lnTo>
                    <a:lnTo>
                      <a:pt x="339" y="583"/>
                    </a:lnTo>
                    <a:lnTo>
                      <a:pt x="336" y="584"/>
                    </a:lnTo>
                    <a:lnTo>
                      <a:pt x="333" y="58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sp>
            <p:nvSpPr>
              <p:cNvPr id="58" name="Freeform 35"/>
              <p:cNvSpPr>
                <a:spLocks/>
              </p:cNvSpPr>
              <p:nvPr/>
            </p:nvSpPr>
            <p:spPr bwMode="auto">
              <a:xfrm>
                <a:off x="1766" y="2267"/>
                <a:ext cx="175" cy="293"/>
              </a:xfrm>
              <a:custGeom>
                <a:avLst/>
                <a:gdLst>
                  <a:gd name="T0" fmla="*/ 2 w 349"/>
                  <a:gd name="T1" fmla="*/ 74 h 584"/>
                  <a:gd name="T2" fmla="*/ 1 w 349"/>
                  <a:gd name="T3" fmla="*/ 73 h 584"/>
                  <a:gd name="T4" fmla="*/ 0 w 349"/>
                  <a:gd name="T5" fmla="*/ 72 h 584"/>
                  <a:gd name="T6" fmla="*/ 1 w 349"/>
                  <a:gd name="T7" fmla="*/ 51 h 584"/>
                  <a:gd name="T8" fmla="*/ 2 w 349"/>
                  <a:gd name="T9" fmla="*/ 45 h 584"/>
                  <a:gd name="T10" fmla="*/ 5 w 349"/>
                  <a:gd name="T11" fmla="*/ 39 h 584"/>
                  <a:gd name="T12" fmla="*/ 9 w 349"/>
                  <a:gd name="T13" fmla="*/ 35 h 584"/>
                  <a:gd name="T14" fmla="*/ 14 w 349"/>
                  <a:gd name="T15" fmla="*/ 31 h 584"/>
                  <a:gd name="T16" fmla="*/ 16 w 349"/>
                  <a:gd name="T17" fmla="*/ 28 h 584"/>
                  <a:gd name="T18" fmla="*/ 13 w 349"/>
                  <a:gd name="T19" fmla="*/ 24 h 584"/>
                  <a:gd name="T20" fmla="*/ 11 w 349"/>
                  <a:gd name="T21" fmla="*/ 19 h 584"/>
                  <a:gd name="T22" fmla="*/ 12 w 349"/>
                  <a:gd name="T23" fmla="*/ 13 h 584"/>
                  <a:gd name="T24" fmla="*/ 13 w 349"/>
                  <a:gd name="T25" fmla="*/ 9 h 584"/>
                  <a:gd name="T26" fmla="*/ 16 w 349"/>
                  <a:gd name="T27" fmla="*/ 5 h 584"/>
                  <a:gd name="T28" fmla="*/ 20 w 349"/>
                  <a:gd name="T29" fmla="*/ 2 h 584"/>
                  <a:gd name="T30" fmla="*/ 24 w 349"/>
                  <a:gd name="T31" fmla="*/ 1 h 584"/>
                  <a:gd name="T32" fmla="*/ 29 w 349"/>
                  <a:gd name="T33" fmla="*/ 1 h 584"/>
                  <a:gd name="T34" fmla="*/ 34 w 349"/>
                  <a:gd name="T35" fmla="*/ 2 h 584"/>
                  <a:gd name="T36" fmla="*/ 38 w 349"/>
                  <a:gd name="T37" fmla="*/ 4 h 584"/>
                  <a:gd name="T38" fmla="*/ 41 w 349"/>
                  <a:gd name="T39" fmla="*/ 8 h 584"/>
                  <a:gd name="T40" fmla="*/ 43 w 349"/>
                  <a:gd name="T41" fmla="*/ 12 h 584"/>
                  <a:gd name="T42" fmla="*/ 44 w 349"/>
                  <a:gd name="T43" fmla="*/ 17 h 584"/>
                  <a:gd name="T44" fmla="*/ 44 w 349"/>
                  <a:gd name="T45" fmla="*/ 18 h 584"/>
                  <a:gd name="T46" fmla="*/ 43 w 349"/>
                  <a:gd name="T47" fmla="*/ 18 h 584"/>
                  <a:gd name="T48" fmla="*/ 42 w 349"/>
                  <a:gd name="T49" fmla="*/ 19 h 584"/>
                  <a:gd name="T50" fmla="*/ 41 w 349"/>
                  <a:gd name="T51" fmla="*/ 18 h 584"/>
                  <a:gd name="T52" fmla="*/ 40 w 349"/>
                  <a:gd name="T53" fmla="*/ 17 h 584"/>
                  <a:gd name="T54" fmla="*/ 40 w 349"/>
                  <a:gd name="T55" fmla="*/ 14 h 584"/>
                  <a:gd name="T56" fmla="*/ 39 w 349"/>
                  <a:gd name="T57" fmla="*/ 11 h 584"/>
                  <a:gd name="T58" fmla="*/ 37 w 349"/>
                  <a:gd name="T59" fmla="*/ 8 h 584"/>
                  <a:gd name="T60" fmla="*/ 34 w 349"/>
                  <a:gd name="T61" fmla="*/ 6 h 584"/>
                  <a:gd name="T62" fmla="*/ 30 w 349"/>
                  <a:gd name="T63" fmla="*/ 4 h 584"/>
                  <a:gd name="T64" fmla="*/ 26 w 349"/>
                  <a:gd name="T65" fmla="*/ 4 h 584"/>
                  <a:gd name="T66" fmla="*/ 23 w 349"/>
                  <a:gd name="T67" fmla="*/ 5 h 584"/>
                  <a:gd name="T68" fmla="*/ 20 w 349"/>
                  <a:gd name="T69" fmla="*/ 7 h 584"/>
                  <a:gd name="T70" fmla="*/ 17 w 349"/>
                  <a:gd name="T71" fmla="*/ 10 h 584"/>
                  <a:gd name="T72" fmla="*/ 16 w 349"/>
                  <a:gd name="T73" fmla="*/ 13 h 584"/>
                  <a:gd name="T74" fmla="*/ 15 w 349"/>
                  <a:gd name="T75" fmla="*/ 17 h 584"/>
                  <a:gd name="T76" fmla="*/ 15 w 349"/>
                  <a:gd name="T77" fmla="*/ 20 h 584"/>
                  <a:gd name="T78" fmla="*/ 17 w 349"/>
                  <a:gd name="T79" fmla="*/ 24 h 584"/>
                  <a:gd name="T80" fmla="*/ 20 w 349"/>
                  <a:gd name="T81" fmla="*/ 27 h 584"/>
                  <a:gd name="T82" fmla="*/ 23 w 349"/>
                  <a:gd name="T83" fmla="*/ 28 h 584"/>
                  <a:gd name="T84" fmla="*/ 24 w 349"/>
                  <a:gd name="T85" fmla="*/ 29 h 584"/>
                  <a:gd name="T86" fmla="*/ 23 w 349"/>
                  <a:gd name="T87" fmla="*/ 31 h 584"/>
                  <a:gd name="T88" fmla="*/ 20 w 349"/>
                  <a:gd name="T89" fmla="*/ 32 h 584"/>
                  <a:gd name="T90" fmla="*/ 15 w 349"/>
                  <a:gd name="T91" fmla="*/ 35 h 584"/>
                  <a:gd name="T92" fmla="*/ 11 w 349"/>
                  <a:gd name="T93" fmla="*/ 39 h 584"/>
                  <a:gd name="T94" fmla="*/ 7 w 349"/>
                  <a:gd name="T95" fmla="*/ 43 h 584"/>
                  <a:gd name="T96" fmla="*/ 5 w 349"/>
                  <a:gd name="T97" fmla="*/ 49 h 584"/>
                  <a:gd name="T98" fmla="*/ 4 w 349"/>
                  <a:gd name="T99" fmla="*/ 55 h 584"/>
                  <a:gd name="T100" fmla="*/ 4 w 349"/>
                  <a:gd name="T101" fmla="*/ 72 h 584"/>
                  <a:gd name="T102" fmla="*/ 4 w 349"/>
                  <a:gd name="T103" fmla="*/ 74 h 584"/>
                  <a:gd name="T104" fmla="*/ 2 w 349"/>
                  <a:gd name="T105" fmla="*/ 74 h 58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349"/>
                  <a:gd name="T160" fmla="*/ 0 h 584"/>
                  <a:gd name="T161" fmla="*/ 349 w 349"/>
                  <a:gd name="T162" fmla="*/ 584 h 58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349" h="584">
                    <a:moveTo>
                      <a:pt x="16" y="584"/>
                    </a:moveTo>
                    <a:lnTo>
                      <a:pt x="13" y="584"/>
                    </a:lnTo>
                    <a:lnTo>
                      <a:pt x="10" y="583"/>
                    </a:lnTo>
                    <a:lnTo>
                      <a:pt x="8" y="582"/>
                    </a:lnTo>
                    <a:lnTo>
                      <a:pt x="6" y="580"/>
                    </a:lnTo>
                    <a:lnTo>
                      <a:pt x="4" y="578"/>
                    </a:lnTo>
                    <a:lnTo>
                      <a:pt x="3" y="575"/>
                    </a:lnTo>
                    <a:lnTo>
                      <a:pt x="1" y="573"/>
                    </a:lnTo>
                    <a:lnTo>
                      <a:pt x="0" y="570"/>
                    </a:lnTo>
                    <a:lnTo>
                      <a:pt x="0" y="433"/>
                    </a:lnTo>
                    <a:lnTo>
                      <a:pt x="1" y="417"/>
                    </a:lnTo>
                    <a:lnTo>
                      <a:pt x="4" y="400"/>
                    </a:lnTo>
                    <a:lnTo>
                      <a:pt x="7" y="384"/>
                    </a:lnTo>
                    <a:lnTo>
                      <a:pt x="11" y="368"/>
                    </a:lnTo>
                    <a:lnTo>
                      <a:pt x="16" y="353"/>
                    </a:lnTo>
                    <a:lnTo>
                      <a:pt x="22" y="338"/>
                    </a:lnTo>
                    <a:lnTo>
                      <a:pt x="30" y="324"/>
                    </a:lnTo>
                    <a:lnTo>
                      <a:pt x="38" y="311"/>
                    </a:lnTo>
                    <a:lnTo>
                      <a:pt x="48" y="298"/>
                    </a:lnTo>
                    <a:lnTo>
                      <a:pt x="58" y="286"/>
                    </a:lnTo>
                    <a:lnTo>
                      <a:pt x="69" y="275"/>
                    </a:lnTo>
                    <a:lnTo>
                      <a:pt x="81" y="265"/>
                    </a:lnTo>
                    <a:lnTo>
                      <a:pt x="94" y="254"/>
                    </a:lnTo>
                    <a:lnTo>
                      <a:pt x="107" y="246"/>
                    </a:lnTo>
                    <a:lnTo>
                      <a:pt x="121" y="239"/>
                    </a:lnTo>
                    <a:lnTo>
                      <a:pt x="137" y="231"/>
                    </a:lnTo>
                    <a:lnTo>
                      <a:pt x="125" y="222"/>
                    </a:lnTo>
                    <a:lnTo>
                      <a:pt x="116" y="211"/>
                    </a:lnTo>
                    <a:lnTo>
                      <a:pt x="107" y="200"/>
                    </a:lnTo>
                    <a:lnTo>
                      <a:pt x="101" y="187"/>
                    </a:lnTo>
                    <a:lnTo>
                      <a:pt x="96" y="174"/>
                    </a:lnTo>
                    <a:lnTo>
                      <a:pt x="92" y="160"/>
                    </a:lnTo>
                    <a:lnTo>
                      <a:pt x="88" y="145"/>
                    </a:lnTo>
                    <a:lnTo>
                      <a:pt x="88" y="131"/>
                    </a:lnTo>
                    <a:lnTo>
                      <a:pt x="88" y="117"/>
                    </a:lnTo>
                    <a:lnTo>
                      <a:pt x="91" y="104"/>
                    </a:lnTo>
                    <a:lnTo>
                      <a:pt x="94" y="92"/>
                    </a:lnTo>
                    <a:lnTo>
                      <a:pt x="98" y="79"/>
                    </a:lnTo>
                    <a:lnTo>
                      <a:pt x="104" y="69"/>
                    </a:lnTo>
                    <a:lnTo>
                      <a:pt x="110" y="57"/>
                    </a:lnTo>
                    <a:lnTo>
                      <a:pt x="118" y="48"/>
                    </a:lnTo>
                    <a:lnTo>
                      <a:pt x="126" y="39"/>
                    </a:lnTo>
                    <a:lnTo>
                      <a:pt x="136" y="30"/>
                    </a:lnTo>
                    <a:lnTo>
                      <a:pt x="146" y="23"/>
                    </a:lnTo>
                    <a:lnTo>
                      <a:pt x="157" y="15"/>
                    </a:lnTo>
                    <a:lnTo>
                      <a:pt x="168" y="10"/>
                    </a:lnTo>
                    <a:lnTo>
                      <a:pt x="180" y="6"/>
                    </a:lnTo>
                    <a:lnTo>
                      <a:pt x="192" y="3"/>
                    </a:lnTo>
                    <a:lnTo>
                      <a:pt x="205" y="1"/>
                    </a:lnTo>
                    <a:lnTo>
                      <a:pt x="218" y="0"/>
                    </a:lnTo>
                    <a:lnTo>
                      <a:pt x="232" y="1"/>
                    </a:lnTo>
                    <a:lnTo>
                      <a:pt x="245" y="3"/>
                    </a:lnTo>
                    <a:lnTo>
                      <a:pt x="257" y="6"/>
                    </a:lnTo>
                    <a:lnTo>
                      <a:pt x="270" y="10"/>
                    </a:lnTo>
                    <a:lnTo>
                      <a:pt x="280" y="15"/>
                    </a:lnTo>
                    <a:lnTo>
                      <a:pt x="292" y="23"/>
                    </a:lnTo>
                    <a:lnTo>
                      <a:pt x="301" y="30"/>
                    </a:lnTo>
                    <a:lnTo>
                      <a:pt x="311" y="39"/>
                    </a:lnTo>
                    <a:lnTo>
                      <a:pt x="319" y="48"/>
                    </a:lnTo>
                    <a:lnTo>
                      <a:pt x="326" y="57"/>
                    </a:lnTo>
                    <a:lnTo>
                      <a:pt x="334" y="69"/>
                    </a:lnTo>
                    <a:lnTo>
                      <a:pt x="339" y="79"/>
                    </a:lnTo>
                    <a:lnTo>
                      <a:pt x="343" y="92"/>
                    </a:lnTo>
                    <a:lnTo>
                      <a:pt x="346" y="104"/>
                    </a:lnTo>
                    <a:lnTo>
                      <a:pt x="348" y="117"/>
                    </a:lnTo>
                    <a:lnTo>
                      <a:pt x="349" y="131"/>
                    </a:lnTo>
                    <a:lnTo>
                      <a:pt x="348" y="134"/>
                    </a:lnTo>
                    <a:lnTo>
                      <a:pt x="347" y="136"/>
                    </a:lnTo>
                    <a:lnTo>
                      <a:pt x="346" y="139"/>
                    </a:lnTo>
                    <a:lnTo>
                      <a:pt x="344" y="141"/>
                    </a:lnTo>
                    <a:lnTo>
                      <a:pt x="342" y="143"/>
                    </a:lnTo>
                    <a:lnTo>
                      <a:pt x="340" y="144"/>
                    </a:lnTo>
                    <a:lnTo>
                      <a:pt x="337" y="145"/>
                    </a:lnTo>
                    <a:lnTo>
                      <a:pt x="334" y="145"/>
                    </a:lnTo>
                    <a:lnTo>
                      <a:pt x="331" y="145"/>
                    </a:lnTo>
                    <a:lnTo>
                      <a:pt x="328" y="144"/>
                    </a:lnTo>
                    <a:lnTo>
                      <a:pt x="325" y="143"/>
                    </a:lnTo>
                    <a:lnTo>
                      <a:pt x="323" y="141"/>
                    </a:lnTo>
                    <a:lnTo>
                      <a:pt x="322" y="139"/>
                    </a:lnTo>
                    <a:lnTo>
                      <a:pt x="320" y="136"/>
                    </a:lnTo>
                    <a:lnTo>
                      <a:pt x="320" y="134"/>
                    </a:lnTo>
                    <a:lnTo>
                      <a:pt x="319" y="131"/>
                    </a:lnTo>
                    <a:lnTo>
                      <a:pt x="319" y="120"/>
                    </a:lnTo>
                    <a:lnTo>
                      <a:pt x="317" y="110"/>
                    </a:lnTo>
                    <a:lnTo>
                      <a:pt x="315" y="100"/>
                    </a:lnTo>
                    <a:lnTo>
                      <a:pt x="312" y="91"/>
                    </a:lnTo>
                    <a:lnTo>
                      <a:pt x="307" y="82"/>
                    </a:lnTo>
                    <a:lnTo>
                      <a:pt x="302" y="74"/>
                    </a:lnTo>
                    <a:lnTo>
                      <a:pt x="296" y="67"/>
                    </a:lnTo>
                    <a:lnTo>
                      <a:pt x="290" y="59"/>
                    </a:lnTo>
                    <a:lnTo>
                      <a:pt x="282" y="53"/>
                    </a:lnTo>
                    <a:lnTo>
                      <a:pt x="275" y="47"/>
                    </a:lnTo>
                    <a:lnTo>
                      <a:pt x="267" y="42"/>
                    </a:lnTo>
                    <a:lnTo>
                      <a:pt x="257" y="37"/>
                    </a:lnTo>
                    <a:lnTo>
                      <a:pt x="249" y="34"/>
                    </a:lnTo>
                    <a:lnTo>
                      <a:pt x="238" y="32"/>
                    </a:lnTo>
                    <a:lnTo>
                      <a:pt x="229" y="30"/>
                    </a:lnTo>
                    <a:lnTo>
                      <a:pt x="218" y="30"/>
                    </a:lnTo>
                    <a:lnTo>
                      <a:pt x="208" y="30"/>
                    </a:lnTo>
                    <a:lnTo>
                      <a:pt x="198" y="32"/>
                    </a:lnTo>
                    <a:lnTo>
                      <a:pt x="189" y="34"/>
                    </a:lnTo>
                    <a:lnTo>
                      <a:pt x="180" y="37"/>
                    </a:lnTo>
                    <a:lnTo>
                      <a:pt x="170" y="42"/>
                    </a:lnTo>
                    <a:lnTo>
                      <a:pt x="162" y="47"/>
                    </a:lnTo>
                    <a:lnTo>
                      <a:pt x="154" y="53"/>
                    </a:lnTo>
                    <a:lnTo>
                      <a:pt x="147" y="59"/>
                    </a:lnTo>
                    <a:lnTo>
                      <a:pt x="141" y="67"/>
                    </a:lnTo>
                    <a:lnTo>
                      <a:pt x="135" y="74"/>
                    </a:lnTo>
                    <a:lnTo>
                      <a:pt x="130" y="82"/>
                    </a:lnTo>
                    <a:lnTo>
                      <a:pt x="126" y="91"/>
                    </a:lnTo>
                    <a:lnTo>
                      <a:pt x="122" y="100"/>
                    </a:lnTo>
                    <a:lnTo>
                      <a:pt x="120" y="110"/>
                    </a:lnTo>
                    <a:lnTo>
                      <a:pt x="118" y="120"/>
                    </a:lnTo>
                    <a:lnTo>
                      <a:pt x="118" y="131"/>
                    </a:lnTo>
                    <a:lnTo>
                      <a:pt x="118" y="138"/>
                    </a:lnTo>
                    <a:lnTo>
                      <a:pt x="119" y="145"/>
                    </a:lnTo>
                    <a:lnTo>
                      <a:pt x="120" y="153"/>
                    </a:lnTo>
                    <a:lnTo>
                      <a:pt x="122" y="159"/>
                    </a:lnTo>
                    <a:lnTo>
                      <a:pt x="127" y="173"/>
                    </a:lnTo>
                    <a:lnTo>
                      <a:pt x="135" y="185"/>
                    </a:lnTo>
                    <a:lnTo>
                      <a:pt x="143" y="197"/>
                    </a:lnTo>
                    <a:lnTo>
                      <a:pt x="153" y="207"/>
                    </a:lnTo>
                    <a:lnTo>
                      <a:pt x="159" y="211"/>
                    </a:lnTo>
                    <a:lnTo>
                      <a:pt x="165" y="216"/>
                    </a:lnTo>
                    <a:lnTo>
                      <a:pt x="171" y="220"/>
                    </a:lnTo>
                    <a:lnTo>
                      <a:pt x="177" y="223"/>
                    </a:lnTo>
                    <a:lnTo>
                      <a:pt x="182" y="225"/>
                    </a:lnTo>
                    <a:lnTo>
                      <a:pt x="185" y="228"/>
                    </a:lnTo>
                    <a:lnTo>
                      <a:pt x="186" y="232"/>
                    </a:lnTo>
                    <a:lnTo>
                      <a:pt x="186" y="238"/>
                    </a:lnTo>
                    <a:lnTo>
                      <a:pt x="185" y="242"/>
                    </a:lnTo>
                    <a:lnTo>
                      <a:pt x="183" y="246"/>
                    </a:lnTo>
                    <a:lnTo>
                      <a:pt x="180" y="249"/>
                    </a:lnTo>
                    <a:lnTo>
                      <a:pt x="175" y="250"/>
                    </a:lnTo>
                    <a:lnTo>
                      <a:pt x="160" y="255"/>
                    </a:lnTo>
                    <a:lnTo>
                      <a:pt x="144" y="261"/>
                    </a:lnTo>
                    <a:lnTo>
                      <a:pt x="130" y="267"/>
                    </a:lnTo>
                    <a:lnTo>
                      <a:pt x="117" y="275"/>
                    </a:lnTo>
                    <a:lnTo>
                      <a:pt x="104" y="285"/>
                    </a:lnTo>
                    <a:lnTo>
                      <a:pt x="92" y="294"/>
                    </a:lnTo>
                    <a:lnTo>
                      <a:pt x="81" y="305"/>
                    </a:lnTo>
                    <a:lnTo>
                      <a:pt x="71" y="317"/>
                    </a:lnTo>
                    <a:lnTo>
                      <a:pt x="62" y="329"/>
                    </a:lnTo>
                    <a:lnTo>
                      <a:pt x="54" y="342"/>
                    </a:lnTo>
                    <a:lnTo>
                      <a:pt x="47" y="356"/>
                    </a:lnTo>
                    <a:lnTo>
                      <a:pt x="41" y="371"/>
                    </a:lnTo>
                    <a:lnTo>
                      <a:pt x="37" y="385"/>
                    </a:lnTo>
                    <a:lnTo>
                      <a:pt x="33" y="401"/>
                    </a:lnTo>
                    <a:lnTo>
                      <a:pt x="31" y="417"/>
                    </a:lnTo>
                    <a:lnTo>
                      <a:pt x="31" y="433"/>
                    </a:lnTo>
                    <a:lnTo>
                      <a:pt x="31" y="570"/>
                    </a:lnTo>
                    <a:lnTo>
                      <a:pt x="31" y="573"/>
                    </a:lnTo>
                    <a:lnTo>
                      <a:pt x="30" y="575"/>
                    </a:lnTo>
                    <a:lnTo>
                      <a:pt x="28" y="578"/>
                    </a:lnTo>
                    <a:lnTo>
                      <a:pt x="27" y="580"/>
                    </a:lnTo>
                    <a:lnTo>
                      <a:pt x="25" y="582"/>
                    </a:lnTo>
                    <a:lnTo>
                      <a:pt x="21" y="583"/>
                    </a:lnTo>
                    <a:lnTo>
                      <a:pt x="18" y="584"/>
                    </a:lnTo>
                    <a:lnTo>
                      <a:pt x="16" y="584"/>
                    </a:lnTo>
                    <a:close/>
                  </a:path>
                </a:pathLst>
              </a:custGeom>
              <a:solidFill>
                <a:srgbClr val="033BC9"/>
              </a:solidFill>
              <a:ln w="9525">
                <a:noFill/>
                <a:round/>
                <a:headEnd/>
                <a:tailEnd/>
              </a:ln>
            </p:spPr>
            <p:txBody>
              <a:bodyPr/>
              <a:lstStyle/>
              <a:p>
                <a:pPr defTabSz="457200" fontAlgn="auto">
                  <a:spcBef>
                    <a:spcPts val="0"/>
                  </a:spcBef>
                  <a:spcAft>
                    <a:spcPts val="0"/>
                  </a:spcAft>
                </a:pPr>
                <a:endParaRPr lang="en-US" b="0" dirty="0">
                  <a:solidFill>
                    <a:srgbClr val="000000"/>
                  </a:solidFill>
                  <a:latin typeface="Arial"/>
                  <a:ea typeface=""/>
                  <a:cs typeface=""/>
                </a:endParaRPr>
              </a:p>
            </p:txBody>
          </p:sp>
        </p:grpSp>
      </p:grpSp>
      <p:sp>
        <p:nvSpPr>
          <p:cNvPr id="65" name="Title 1"/>
          <p:cNvSpPr txBox="1">
            <a:spLocks/>
          </p:cNvSpPr>
          <p:nvPr/>
        </p:nvSpPr>
        <p:spPr>
          <a:xfrm>
            <a:off x="2330851" y="2067122"/>
            <a:ext cx="2869264" cy="847777"/>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nSpc>
                <a:spcPct val="100000"/>
              </a:lnSpc>
            </a:pPr>
            <a:r>
              <a:rPr lang="en-US" sz="1800" dirty="0" smtClean="0">
                <a:solidFill>
                  <a:schemeClr val="bg2"/>
                </a:solidFill>
                <a:ea typeface="Arial" charset="0"/>
                <a:cs typeface="Arial" charset="0"/>
              </a:rPr>
              <a:t>Application Development</a:t>
            </a:r>
          </a:p>
          <a:p>
            <a:pPr lvl="0" defTabSz="457200">
              <a:lnSpc>
                <a:spcPct val="100000"/>
              </a:lnSpc>
              <a:spcBef>
                <a:spcPts val="0"/>
              </a:spcBef>
            </a:pPr>
            <a:r>
              <a:rPr lang="en-US" sz="1200" i="1" dirty="0" smtClean="0">
                <a:solidFill>
                  <a:srgbClr val="69A7FF"/>
                </a:solidFill>
                <a:latin typeface="Arial" charset="0"/>
                <a:ea typeface="Arial" charset="0"/>
                <a:cs typeface="Arial" charset="0"/>
              </a:rPr>
              <a:t>Writing the </a:t>
            </a:r>
            <a:r>
              <a:rPr lang="en-US" sz="1200" i="1" dirty="0" smtClean="0">
                <a:solidFill>
                  <a:srgbClr val="69A7FF"/>
                </a:solidFill>
                <a:latin typeface="Arial" charset="0"/>
                <a:ea typeface="Arial" charset="0"/>
                <a:cs typeface="Arial" charset="0"/>
              </a:rPr>
              <a:t>application</a:t>
            </a:r>
            <a:endParaRPr lang="en-US" sz="1200" i="1" dirty="0">
              <a:solidFill>
                <a:srgbClr val="69A7FF"/>
              </a:solidFill>
              <a:latin typeface="Arial" charset="0"/>
              <a:ea typeface="Arial" charset="0"/>
              <a:cs typeface="Arial" charset="0"/>
            </a:endParaRPr>
          </a:p>
          <a:p>
            <a:pPr lvl="0" defTabSz="457200">
              <a:lnSpc>
                <a:spcPct val="100000"/>
              </a:lnSpc>
              <a:spcBef>
                <a:spcPts val="0"/>
              </a:spcBef>
            </a:pPr>
            <a:r>
              <a:rPr lang="en-US" sz="1200" i="1" dirty="0" smtClean="0">
                <a:solidFill>
                  <a:srgbClr val="69A7FF"/>
                </a:solidFill>
                <a:latin typeface="Arial" charset="0"/>
                <a:ea typeface="Arial" charset="0"/>
                <a:cs typeface="Arial" charset="0"/>
              </a:rPr>
              <a:t>Modeling the business network</a:t>
            </a:r>
            <a:endParaRPr lang="en-US" sz="1200" dirty="0">
              <a:solidFill>
                <a:srgbClr val="69A7FF"/>
              </a:solidFill>
              <a:latin typeface="Arial" charset="0"/>
              <a:ea typeface="Arial" charset="0"/>
              <a:cs typeface="Arial" charset="0"/>
            </a:endParaRPr>
          </a:p>
        </p:txBody>
      </p:sp>
      <p:sp>
        <p:nvSpPr>
          <p:cNvPr id="66" name="Title 1"/>
          <p:cNvSpPr txBox="1">
            <a:spLocks/>
          </p:cNvSpPr>
          <p:nvPr/>
        </p:nvSpPr>
        <p:spPr>
          <a:xfrm>
            <a:off x="2304358" y="3372601"/>
            <a:ext cx="2895757" cy="777400"/>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nSpc>
                <a:spcPct val="100000"/>
              </a:lnSpc>
            </a:pPr>
            <a:r>
              <a:rPr lang="en-US" sz="1800" dirty="0" smtClean="0">
                <a:solidFill>
                  <a:schemeClr val="bg2"/>
                </a:solidFill>
                <a:ea typeface="Arial" charset="0"/>
                <a:cs typeface="Arial" charset="0"/>
              </a:rPr>
              <a:t>Effective Administration</a:t>
            </a:r>
          </a:p>
          <a:p>
            <a:pPr>
              <a:lnSpc>
                <a:spcPct val="100000"/>
              </a:lnSpc>
            </a:pPr>
            <a:r>
              <a:rPr lang="en-US" sz="1200" i="1" dirty="0">
                <a:solidFill>
                  <a:srgbClr val="69A7FF"/>
                </a:solidFill>
                <a:latin typeface="Arial" charset="0"/>
                <a:ea typeface="Arial" charset="0"/>
                <a:cs typeface="Arial" charset="0"/>
              </a:rPr>
              <a:t>Deploying to a blockchain</a:t>
            </a:r>
          </a:p>
          <a:p>
            <a:pPr>
              <a:lnSpc>
                <a:spcPct val="100000"/>
              </a:lnSpc>
            </a:pPr>
            <a:r>
              <a:rPr lang="en-US" sz="1200" i="1" dirty="0">
                <a:solidFill>
                  <a:srgbClr val="69A7FF"/>
                </a:solidFill>
                <a:latin typeface="Arial" charset="0"/>
                <a:ea typeface="Arial" charset="0"/>
                <a:cs typeface="Arial" charset="0"/>
              </a:rPr>
              <a:t>Interacting with systems of record</a:t>
            </a:r>
          </a:p>
        </p:txBody>
      </p:sp>
      <p:grpSp>
        <p:nvGrpSpPr>
          <p:cNvPr id="2" name="Group 1"/>
          <p:cNvGrpSpPr/>
          <p:nvPr/>
        </p:nvGrpSpPr>
        <p:grpSpPr>
          <a:xfrm>
            <a:off x="1152478" y="2180602"/>
            <a:ext cx="4002728" cy="679450"/>
            <a:chOff x="1067636" y="764437"/>
            <a:chExt cx="4002728" cy="679450"/>
          </a:xfrm>
        </p:grpSpPr>
        <p:sp>
          <p:nvSpPr>
            <p:cNvPr id="67" name="Freeform 26"/>
            <p:cNvSpPr>
              <a:spLocks/>
            </p:cNvSpPr>
            <p:nvPr/>
          </p:nvSpPr>
          <p:spPr bwMode="auto">
            <a:xfrm>
              <a:off x="4880664" y="764437"/>
              <a:ext cx="189700" cy="679450"/>
            </a:xfrm>
            <a:custGeom>
              <a:avLst/>
              <a:gdLst>
                <a:gd name="T0" fmla="*/ 36 w 292"/>
                <a:gd name="T1" fmla="*/ 0 h 1037"/>
                <a:gd name="T2" fmla="*/ 36 w 292"/>
                <a:gd name="T3" fmla="*/ 130 h 1037"/>
                <a:gd name="T4" fmla="*/ 2 w 292"/>
                <a:gd name="T5" fmla="*/ 130 h 1037"/>
                <a:gd name="T6" fmla="*/ 2 w 292"/>
                <a:gd name="T7" fmla="*/ 130 h 1037"/>
                <a:gd name="T8" fmla="*/ 1 w 292"/>
                <a:gd name="T9" fmla="*/ 130 h 1037"/>
                <a:gd name="T10" fmla="*/ 1 w 292"/>
                <a:gd name="T11" fmla="*/ 130 h 1037"/>
                <a:gd name="T12" fmla="*/ 0 w 292"/>
                <a:gd name="T13" fmla="*/ 129 h 1037"/>
                <a:gd name="T14" fmla="*/ 0 w 292"/>
                <a:gd name="T15" fmla="*/ 129 h 1037"/>
                <a:gd name="T16" fmla="*/ 0 w 292"/>
                <a:gd name="T17" fmla="*/ 129 h 1037"/>
                <a:gd name="T18" fmla="*/ 0 w 292"/>
                <a:gd name="T19" fmla="*/ 128 h 1037"/>
                <a:gd name="T20" fmla="*/ 0 w 292"/>
                <a:gd name="T21" fmla="*/ 127 h 1037"/>
                <a:gd name="T22" fmla="*/ 0 w 292"/>
                <a:gd name="T23" fmla="*/ 127 h 1037"/>
                <a:gd name="T24" fmla="*/ 0 w 292"/>
                <a:gd name="T25" fmla="*/ 127 h 1037"/>
                <a:gd name="T26" fmla="*/ 0 w 292"/>
                <a:gd name="T27" fmla="*/ 126 h 1037"/>
                <a:gd name="T28" fmla="*/ 0 w 292"/>
                <a:gd name="T29" fmla="*/ 126 h 1037"/>
                <a:gd name="T30" fmla="*/ 1 w 292"/>
                <a:gd name="T31" fmla="*/ 125 h 1037"/>
                <a:gd name="T32" fmla="*/ 1 w 292"/>
                <a:gd name="T33" fmla="*/ 125 h 1037"/>
                <a:gd name="T34" fmla="*/ 2 w 292"/>
                <a:gd name="T35" fmla="*/ 125 h 1037"/>
                <a:gd name="T36" fmla="*/ 2 w 292"/>
                <a:gd name="T37" fmla="*/ 125 h 1037"/>
                <a:gd name="T38" fmla="*/ 31 w 292"/>
                <a:gd name="T39" fmla="*/ 125 h 1037"/>
                <a:gd name="T40" fmla="*/ 31 w 292"/>
                <a:gd name="T41" fmla="*/ 6 h 1037"/>
                <a:gd name="T42" fmla="*/ 2 w 292"/>
                <a:gd name="T43" fmla="*/ 6 h 1037"/>
                <a:gd name="T44" fmla="*/ 2 w 292"/>
                <a:gd name="T45" fmla="*/ 6 h 1037"/>
                <a:gd name="T46" fmla="*/ 1 w 292"/>
                <a:gd name="T47" fmla="*/ 5 h 1037"/>
                <a:gd name="T48" fmla="*/ 1 w 292"/>
                <a:gd name="T49" fmla="*/ 5 h 1037"/>
                <a:gd name="T50" fmla="*/ 1 w 292"/>
                <a:gd name="T51" fmla="*/ 5 h 1037"/>
                <a:gd name="T52" fmla="*/ 0 w 292"/>
                <a:gd name="T53" fmla="*/ 5 h 1037"/>
                <a:gd name="T54" fmla="*/ 0 w 292"/>
                <a:gd name="T55" fmla="*/ 4 h 1037"/>
                <a:gd name="T56" fmla="*/ 0 w 292"/>
                <a:gd name="T57" fmla="*/ 4 h 1037"/>
                <a:gd name="T58" fmla="*/ 0 w 292"/>
                <a:gd name="T59" fmla="*/ 3 h 1037"/>
                <a:gd name="T60" fmla="*/ 0 w 292"/>
                <a:gd name="T61" fmla="*/ 3 h 1037"/>
                <a:gd name="T62" fmla="*/ 0 w 292"/>
                <a:gd name="T63" fmla="*/ 3 h 1037"/>
                <a:gd name="T64" fmla="*/ 0 w 292"/>
                <a:gd name="T65" fmla="*/ 2 h 1037"/>
                <a:gd name="T66" fmla="*/ 0 w 292"/>
                <a:gd name="T67" fmla="*/ 2 h 1037"/>
                <a:gd name="T68" fmla="*/ 1 w 292"/>
                <a:gd name="T69" fmla="*/ 1 h 1037"/>
                <a:gd name="T70" fmla="*/ 1 w 292"/>
                <a:gd name="T71" fmla="*/ 1 h 1037"/>
                <a:gd name="T72" fmla="*/ 1 w 292"/>
                <a:gd name="T73" fmla="*/ 1 h 1037"/>
                <a:gd name="T74" fmla="*/ 2 w 292"/>
                <a:gd name="T75" fmla="*/ 1 h 1037"/>
                <a:gd name="T76" fmla="*/ 2 w 292"/>
                <a:gd name="T77" fmla="*/ 0 h 1037"/>
                <a:gd name="T78" fmla="*/ 36 w 292"/>
                <a:gd name="T79" fmla="*/ 0 h 10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92"/>
                <a:gd name="T121" fmla="*/ 0 h 1037"/>
                <a:gd name="T122" fmla="*/ 292 w 292"/>
                <a:gd name="T123" fmla="*/ 1037 h 10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92" h="1037">
                  <a:moveTo>
                    <a:pt x="292" y="0"/>
                  </a:moveTo>
                  <a:lnTo>
                    <a:pt x="292" y="1037"/>
                  </a:lnTo>
                  <a:lnTo>
                    <a:pt x="20" y="1037"/>
                  </a:lnTo>
                  <a:lnTo>
                    <a:pt x="17" y="1036"/>
                  </a:lnTo>
                  <a:lnTo>
                    <a:pt x="13" y="1035"/>
                  </a:lnTo>
                  <a:lnTo>
                    <a:pt x="10" y="1033"/>
                  </a:lnTo>
                  <a:lnTo>
                    <a:pt x="7" y="1031"/>
                  </a:lnTo>
                  <a:lnTo>
                    <a:pt x="4" y="1028"/>
                  </a:lnTo>
                  <a:lnTo>
                    <a:pt x="2" y="1025"/>
                  </a:lnTo>
                  <a:lnTo>
                    <a:pt x="0" y="1021"/>
                  </a:lnTo>
                  <a:lnTo>
                    <a:pt x="0" y="1016"/>
                  </a:lnTo>
                  <a:lnTo>
                    <a:pt x="0" y="1012"/>
                  </a:lnTo>
                  <a:lnTo>
                    <a:pt x="2" y="1009"/>
                  </a:lnTo>
                  <a:lnTo>
                    <a:pt x="4" y="1005"/>
                  </a:lnTo>
                  <a:lnTo>
                    <a:pt x="7" y="1002"/>
                  </a:lnTo>
                  <a:lnTo>
                    <a:pt x="10" y="1000"/>
                  </a:lnTo>
                  <a:lnTo>
                    <a:pt x="13" y="998"/>
                  </a:lnTo>
                  <a:lnTo>
                    <a:pt x="17" y="997"/>
                  </a:lnTo>
                  <a:lnTo>
                    <a:pt x="20" y="997"/>
                  </a:lnTo>
                  <a:lnTo>
                    <a:pt x="251" y="997"/>
                  </a:lnTo>
                  <a:lnTo>
                    <a:pt x="251" y="41"/>
                  </a:lnTo>
                  <a:lnTo>
                    <a:pt x="23" y="41"/>
                  </a:lnTo>
                  <a:lnTo>
                    <a:pt x="19" y="41"/>
                  </a:lnTo>
                  <a:lnTo>
                    <a:pt x="15" y="40"/>
                  </a:lnTo>
                  <a:lnTo>
                    <a:pt x="12" y="38"/>
                  </a:lnTo>
                  <a:lnTo>
                    <a:pt x="9" y="36"/>
                  </a:lnTo>
                  <a:lnTo>
                    <a:pt x="7" y="33"/>
                  </a:lnTo>
                  <a:lnTo>
                    <a:pt x="5" y="29"/>
                  </a:lnTo>
                  <a:lnTo>
                    <a:pt x="4" y="25"/>
                  </a:lnTo>
                  <a:lnTo>
                    <a:pt x="2" y="21"/>
                  </a:lnTo>
                  <a:lnTo>
                    <a:pt x="4" y="17"/>
                  </a:lnTo>
                  <a:lnTo>
                    <a:pt x="5" y="13"/>
                  </a:lnTo>
                  <a:lnTo>
                    <a:pt x="7" y="10"/>
                  </a:lnTo>
                  <a:lnTo>
                    <a:pt x="9" y="7"/>
                  </a:lnTo>
                  <a:lnTo>
                    <a:pt x="12" y="5"/>
                  </a:lnTo>
                  <a:lnTo>
                    <a:pt x="15" y="2"/>
                  </a:lnTo>
                  <a:lnTo>
                    <a:pt x="19" y="1"/>
                  </a:lnTo>
                  <a:lnTo>
                    <a:pt x="23" y="0"/>
                  </a:lnTo>
                  <a:lnTo>
                    <a:pt x="292" y="0"/>
                  </a:lnTo>
                  <a:close/>
                </a:path>
              </a:pathLst>
            </a:custGeom>
            <a:solidFill>
              <a:srgbClr val="FFFFFF"/>
            </a:solidFill>
            <a:ln w="9525">
              <a:noFill/>
              <a:round/>
              <a:headEnd/>
              <a:tailEnd/>
            </a:ln>
          </p:spPr>
          <p:txBody>
            <a:bodyPr/>
            <a:lstStyle/>
            <a:p>
              <a:endParaRPr lang="en-US" dirty="0">
                <a:solidFill>
                  <a:srgbClr val="000000"/>
                </a:solidFill>
              </a:endParaRPr>
            </a:p>
          </p:txBody>
        </p:sp>
        <p:sp>
          <p:nvSpPr>
            <p:cNvPr id="68" name="Freeform 27"/>
            <p:cNvSpPr>
              <a:spLocks/>
            </p:cNvSpPr>
            <p:nvPr/>
          </p:nvSpPr>
          <p:spPr bwMode="auto">
            <a:xfrm>
              <a:off x="1067636" y="764437"/>
              <a:ext cx="191008" cy="679450"/>
            </a:xfrm>
            <a:custGeom>
              <a:avLst/>
              <a:gdLst>
                <a:gd name="T0" fmla="*/ 0 w 291"/>
                <a:gd name="T1" fmla="*/ 0 h 1037"/>
                <a:gd name="T2" fmla="*/ 0 w 291"/>
                <a:gd name="T3" fmla="*/ 130 h 1037"/>
                <a:gd name="T4" fmla="*/ 34 w 291"/>
                <a:gd name="T5" fmla="*/ 130 h 1037"/>
                <a:gd name="T6" fmla="*/ 35 w 291"/>
                <a:gd name="T7" fmla="*/ 130 h 1037"/>
                <a:gd name="T8" fmla="*/ 35 w 291"/>
                <a:gd name="T9" fmla="*/ 130 h 1037"/>
                <a:gd name="T10" fmla="*/ 36 w 291"/>
                <a:gd name="T11" fmla="*/ 130 h 1037"/>
                <a:gd name="T12" fmla="*/ 36 w 291"/>
                <a:gd name="T13" fmla="*/ 129 h 1037"/>
                <a:gd name="T14" fmla="*/ 36 w 291"/>
                <a:gd name="T15" fmla="*/ 129 h 1037"/>
                <a:gd name="T16" fmla="*/ 37 w 291"/>
                <a:gd name="T17" fmla="*/ 129 h 1037"/>
                <a:gd name="T18" fmla="*/ 37 w 291"/>
                <a:gd name="T19" fmla="*/ 128 h 1037"/>
                <a:gd name="T20" fmla="*/ 37 w 291"/>
                <a:gd name="T21" fmla="*/ 127 h 1037"/>
                <a:gd name="T22" fmla="*/ 37 w 291"/>
                <a:gd name="T23" fmla="*/ 127 h 1037"/>
                <a:gd name="T24" fmla="*/ 37 w 291"/>
                <a:gd name="T25" fmla="*/ 127 h 1037"/>
                <a:gd name="T26" fmla="*/ 36 w 291"/>
                <a:gd name="T27" fmla="*/ 126 h 1037"/>
                <a:gd name="T28" fmla="*/ 36 w 291"/>
                <a:gd name="T29" fmla="*/ 126 h 1037"/>
                <a:gd name="T30" fmla="*/ 36 w 291"/>
                <a:gd name="T31" fmla="*/ 125 h 1037"/>
                <a:gd name="T32" fmla="*/ 35 w 291"/>
                <a:gd name="T33" fmla="*/ 125 h 1037"/>
                <a:gd name="T34" fmla="*/ 35 w 291"/>
                <a:gd name="T35" fmla="*/ 125 h 1037"/>
                <a:gd name="T36" fmla="*/ 34 w 291"/>
                <a:gd name="T37" fmla="*/ 125 h 1037"/>
                <a:gd name="T38" fmla="*/ 5 w 291"/>
                <a:gd name="T39" fmla="*/ 125 h 1037"/>
                <a:gd name="T40" fmla="*/ 5 w 291"/>
                <a:gd name="T41" fmla="*/ 6 h 1037"/>
                <a:gd name="T42" fmla="*/ 34 w 291"/>
                <a:gd name="T43" fmla="*/ 6 h 1037"/>
                <a:gd name="T44" fmla="*/ 34 w 291"/>
                <a:gd name="T45" fmla="*/ 6 h 1037"/>
                <a:gd name="T46" fmla="*/ 35 w 291"/>
                <a:gd name="T47" fmla="*/ 5 h 1037"/>
                <a:gd name="T48" fmla="*/ 35 w 291"/>
                <a:gd name="T49" fmla="*/ 5 h 1037"/>
                <a:gd name="T50" fmla="*/ 36 w 291"/>
                <a:gd name="T51" fmla="*/ 5 h 1037"/>
                <a:gd name="T52" fmla="*/ 36 w 291"/>
                <a:gd name="T53" fmla="*/ 5 h 1037"/>
                <a:gd name="T54" fmla="*/ 36 w 291"/>
                <a:gd name="T55" fmla="*/ 4 h 1037"/>
                <a:gd name="T56" fmla="*/ 36 w 291"/>
                <a:gd name="T57" fmla="*/ 4 h 1037"/>
                <a:gd name="T58" fmla="*/ 36 w 291"/>
                <a:gd name="T59" fmla="*/ 3 h 1037"/>
                <a:gd name="T60" fmla="*/ 36 w 291"/>
                <a:gd name="T61" fmla="*/ 3 h 1037"/>
                <a:gd name="T62" fmla="*/ 36 w 291"/>
                <a:gd name="T63" fmla="*/ 3 h 1037"/>
                <a:gd name="T64" fmla="*/ 36 w 291"/>
                <a:gd name="T65" fmla="*/ 2 h 1037"/>
                <a:gd name="T66" fmla="*/ 36 w 291"/>
                <a:gd name="T67" fmla="*/ 2 h 1037"/>
                <a:gd name="T68" fmla="*/ 36 w 291"/>
                <a:gd name="T69" fmla="*/ 1 h 1037"/>
                <a:gd name="T70" fmla="*/ 35 w 291"/>
                <a:gd name="T71" fmla="*/ 1 h 1037"/>
                <a:gd name="T72" fmla="*/ 35 w 291"/>
                <a:gd name="T73" fmla="*/ 1 h 1037"/>
                <a:gd name="T74" fmla="*/ 34 w 291"/>
                <a:gd name="T75" fmla="*/ 1 h 1037"/>
                <a:gd name="T76" fmla="*/ 34 w 291"/>
                <a:gd name="T77" fmla="*/ 0 h 1037"/>
                <a:gd name="T78" fmla="*/ 0 w 291"/>
                <a:gd name="T79" fmla="*/ 0 h 10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91"/>
                <a:gd name="T121" fmla="*/ 0 h 1037"/>
                <a:gd name="T122" fmla="*/ 291 w 291"/>
                <a:gd name="T123" fmla="*/ 1037 h 10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91" h="1037">
                  <a:moveTo>
                    <a:pt x="0" y="0"/>
                  </a:moveTo>
                  <a:lnTo>
                    <a:pt x="0" y="1037"/>
                  </a:lnTo>
                  <a:lnTo>
                    <a:pt x="270" y="1037"/>
                  </a:lnTo>
                  <a:lnTo>
                    <a:pt x="274" y="1036"/>
                  </a:lnTo>
                  <a:lnTo>
                    <a:pt x="278" y="1035"/>
                  </a:lnTo>
                  <a:lnTo>
                    <a:pt x="281" y="1033"/>
                  </a:lnTo>
                  <a:lnTo>
                    <a:pt x="285" y="1031"/>
                  </a:lnTo>
                  <a:lnTo>
                    <a:pt x="287" y="1028"/>
                  </a:lnTo>
                  <a:lnTo>
                    <a:pt x="289" y="1025"/>
                  </a:lnTo>
                  <a:lnTo>
                    <a:pt x="290" y="1021"/>
                  </a:lnTo>
                  <a:lnTo>
                    <a:pt x="291" y="1016"/>
                  </a:lnTo>
                  <a:lnTo>
                    <a:pt x="290" y="1012"/>
                  </a:lnTo>
                  <a:lnTo>
                    <a:pt x="289" y="1009"/>
                  </a:lnTo>
                  <a:lnTo>
                    <a:pt x="287" y="1005"/>
                  </a:lnTo>
                  <a:lnTo>
                    <a:pt x="285" y="1002"/>
                  </a:lnTo>
                  <a:lnTo>
                    <a:pt x="281" y="1000"/>
                  </a:lnTo>
                  <a:lnTo>
                    <a:pt x="278" y="998"/>
                  </a:lnTo>
                  <a:lnTo>
                    <a:pt x="274" y="997"/>
                  </a:lnTo>
                  <a:lnTo>
                    <a:pt x="270" y="997"/>
                  </a:lnTo>
                  <a:lnTo>
                    <a:pt x="40" y="997"/>
                  </a:lnTo>
                  <a:lnTo>
                    <a:pt x="40" y="41"/>
                  </a:lnTo>
                  <a:lnTo>
                    <a:pt x="268" y="41"/>
                  </a:lnTo>
                  <a:lnTo>
                    <a:pt x="272" y="41"/>
                  </a:lnTo>
                  <a:lnTo>
                    <a:pt x="275" y="40"/>
                  </a:lnTo>
                  <a:lnTo>
                    <a:pt x="279" y="38"/>
                  </a:lnTo>
                  <a:lnTo>
                    <a:pt x="282" y="36"/>
                  </a:lnTo>
                  <a:lnTo>
                    <a:pt x="285" y="33"/>
                  </a:lnTo>
                  <a:lnTo>
                    <a:pt x="287" y="29"/>
                  </a:lnTo>
                  <a:lnTo>
                    <a:pt x="288" y="25"/>
                  </a:lnTo>
                  <a:lnTo>
                    <a:pt x="288" y="21"/>
                  </a:lnTo>
                  <a:lnTo>
                    <a:pt x="288" y="17"/>
                  </a:lnTo>
                  <a:lnTo>
                    <a:pt x="287" y="13"/>
                  </a:lnTo>
                  <a:lnTo>
                    <a:pt x="285" y="10"/>
                  </a:lnTo>
                  <a:lnTo>
                    <a:pt x="282" y="7"/>
                  </a:lnTo>
                  <a:lnTo>
                    <a:pt x="279" y="5"/>
                  </a:lnTo>
                  <a:lnTo>
                    <a:pt x="275" y="2"/>
                  </a:lnTo>
                  <a:lnTo>
                    <a:pt x="272" y="1"/>
                  </a:lnTo>
                  <a:lnTo>
                    <a:pt x="268" y="0"/>
                  </a:lnTo>
                  <a:lnTo>
                    <a:pt x="0" y="0"/>
                  </a:lnTo>
                  <a:close/>
                </a:path>
              </a:pathLst>
            </a:custGeom>
            <a:solidFill>
              <a:srgbClr val="FFFFFF"/>
            </a:solidFill>
            <a:ln w="9525">
              <a:noFill/>
              <a:round/>
              <a:headEnd/>
              <a:tailEnd/>
            </a:ln>
          </p:spPr>
          <p:txBody>
            <a:bodyPr/>
            <a:lstStyle/>
            <a:p>
              <a:endParaRPr lang="en-US" dirty="0">
                <a:solidFill>
                  <a:srgbClr val="000000"/>
                </a:solidFill>
              </a:endParaRPr>
            </a:p>
          </p:txBody>
        </p:sp>
      </p:grpSp>
    </p:spTree>
    <p:extLst>
      <p:ext uri="{BB962C8B-B14F-4D97-AF65-F5344CB8AC3E}">
        <p14:creationId xmlns:p14="http://schemas.microsoft.com/office/powerpoint/2010/main" val="1226587654"/>
      </p:ext>
    </p:extLst>
  </p:cSld>
  <p:clrMapOvr>
    <a:masterClrMapping/>
  </p:clrMapOvr>
  <p:timing>
    <p:tnLst>
      <p:par>
        <p:cTn id="1" dur="indefinite" restart="never" nodeType="tmRoot"/>
      </p:par>
    </p:tnLst>
  </p:timing>
</p:sld>
</file>

<file path=ppt/theme/theme1.xml><?xml version="1.0" encoding="utf-8"?>
<a:theme xmlns:a="http://schemas.openxmlformats.org/drawingml/2006/main" name="7588_IBM_Blockchain_MasterTemplate_101017">
  <a:themeElements>
    <a:clrScheme name="Custom 4">
      <a:dk1>
        <a:sysClr val="windowText" lastClr="000000"/>
      </a:dk1>
      <a:lt1>
        <a:sysClr val="window" lastClr="FFFFFF"/>
      </a:lt1>
      <a:dk2>
        <a:srgbClr val="003BC9"/>
      </a:dk2>
      <a:lt2>
        <a:srgbClr val="FFFFFF"/>
      </a:lt2>
      <a:accent1>
        <a:srgbClr val="272727"/>
      </a:accent1>
      <a:accent2>
        <a:srgbClr val="5FC8F1"/>
      </a:accent2>
      <a:accent3>
        <a:srgbClr val="C6C6C6"/>
      </a:accent3>
      <a:accent4>
        <a:srgbClr val="0064FF"/>
      </a:accent4>
      <a:accent5>
        <a:srgbClr val="626262"/>
      </a:accent5>
      <a:accent6>
        <a:srgbClr val="EAEAEA"/>
      </a:accent6>
      <a:hlink>
        <a:srgbClr val="5FC8F1"/>
      </a:hlink>
      <a:folHlink>
        <a:srgbClr val="8C8C8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7588_IBM_Blockchain_MasterTemplate_101017.potx</Template>
  <TotalTime>4103</TotalTime>
  <Words>3085</Words>
  <Application>Microsoft Macintosh PowerPoint</Application>
  <PresentationFormat>On-screen Show (16:9)</PresentationFormat>
  <Paragraphs>516</Paragraphs>
  <Slides>33</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 Hebrew</vt:lpstr>
      <vt:lpstr>Calibri</vt:lpstr>
      <vt:lpstr>Courier New</vt:lpstr>
      <vt:lpstr>IBM Plex Mono</vt:lpstr>
      <vt:lpstr>Mangal</vt:lpstr>
      <vt:lpstr>MS PGothic</vt:lpstr>
      <vt:lpstr>Arial</vt:lpstr>
      <vt:lpstr>7588_IBM_Blockchain_MasterTemplate_101017</vt:lpstr>
      <vt:lpstr>PowerPoint Presentation</vt:lpstr>
      <vt:lpstr>PowerPoint Presentation</vt:lpstr>
      <vt:lpstr>PowerPoint Presentation</vt:lpstr>
      <vt:lpstr>PowerPoint Presentation</vt:lpstr>
      <vt:lpstr>PowerPoint Presentation</vt:lpstr>
      <vt:lpstr>PowerPoint Presentation</vt:lpstr>
      <vt:lpstr>User Roles in a Blockchain Project</vt:lpstr>
      <vt:lpstr>The Developer Role in a Blockchain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There are Two User Roles with “Administration” Responsibility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Centerline Digital</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Kurt Edwards</dc:creator>
  <cp:lastModifiedBy>MATTHEW Lucas</cp:lastModifiedBy>
  <cp:revision>252</cp:revision>
  <cp:lastPrinted>2017-11-15T16:05:17Z</cp:lastPrinted>
  <dcterms:created xsi:type="dcterms:W3CDTF">2017-09-20T13:29:04Z</dcterms:created>
  <dcterms:modified xsi:type="dcterms:W3CDTF">2018-01-23T15:42:48Z</dcterms:modified>
</cp:coreProperties>
</file>